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Lst>
  <p:notesMasterIdLst>
    <p:notesMasterId r:id="rId73"/>
  </p:notesMasterIdLst>
  <p:sldIdLst>
    <p:sldId id="257" r:id="rId5"/>
    <p:sldId id="258" r:id="rId6"/>
    <p:sldId id="259" r:id="rId7"/>
    <p:sldId id="321" r:id="rId8"/>
    <p:sldId id="368" r:id="rId9"/>
    <p:sldId id="266" r:id="rId10"/>
    <p:sldId id="325" r:id="rId11"/>
    <p:sldId id="326" r:id="rId12"/>
    <p:sldId id="327" r:id="rId13"/>
    <p:sldId id="350" r:id="rId14"/>
    <p:sldId id="351" r:id="rId15"/>
    <p:sldId id="352" r:id="rId16"/>
    <p:sldId id="353" r:id="rId17"/>
    <p:sldId id="272" r:id="rId18"/>
    <p:sldId id="271" r:id="rId19"/>
    <p:sldId id="260" r:id="rId20"/>
    <p:sldId id="283" r:id="rId21"/>
    <p:sldId id="340" r:id="rId22"/>
    <p:sldId id="354" r:id="rId23"/>
    <p:sldId id="341" r:id="rId24"/>
    <p:sldId id="342" r:id="rId25"/>
    <p:sldId id="343" r:id="rId26"/>
    <p:sldId id="344" r:id="rId27"/>
    <p:sldId id="261" r:id="rId28"/>
    <p:sldId id="308" r:id="rId29"/>
    <p:sldId id="319" r:id="rId30"/>
    <p:sldId id="345" r:id="rId31"/>
    <p:sldId id="355" r:id="rId32"/>
    <p:sldId id="358" r:id="rId33"/>
    <p:sldId id="356" r:id="rId34"/>
    <p:sldId id="357" r:id="rId35"/>
    <p:sldId id="359" r:id="rId36"/>
    <p:sldId id="372" r:id="rId37"/>
    <p:sldId id="360" r:id="rId38"/>
    <p:sldId id="373" r:id="rId39"/>
    <p:sldId id="362" r:id="rId40"/>
    <p:sldId id="361" r:id="rId41"/>
    <p:sldId id="374" r:id="rId42"/>
    <p:sldId id="364" r:id="rId43"/>
    <p:sldId id="365" r:id="rId44"/>
    <p:sldId id="375" r:id="rId45"/>
    <p:sldId id="264" r:id="rId46"/>
    <p:sldId id="377" r:id="rId47"/>
    <p:sldId id="378" r:id="rId48"/>
    <p:sldId id="383" r:id="rId49"/>
    <p:sldId id="387" r:id="rId50"/>
    <p:sldId id="384" r:id="rId51"/>
    <p:sldId id="385" r:id="rId52"/>
    <p:sldId id="379" r:id="rId53"/>
    <p:sldId id="388" r:id="rId54"/>
    <p:sldId id="389" r:id="rId55"/>
    <p:sldId id="380" r:id="rId56"/>
    <p:sldId id="376" r:id="rId57"/>
    <p:sldId id="390" r:id="rId58"/>
    <p:sldId id="391" r:id="rId59"/>
    <p:sldId id="392" r:id="rId60"/>
    <p:sldId id="393" r:id="rId61"/>
    <p:sldId id="394" r:id="rId62"/>
    <p:sldId id="395" r:id="rId63"/>
    <p:sldId id="396" r:id="rId64"/>
    <p:sldId id="397" r:id="rId65"/>
    <p:sldId id="398" r:id="rId66"/>
    <p:sldId id="262" r:id="rId67"/>
    <p:sldId id="381" r:id="rId68"/>
    <p:sldId id="382" r:id="rId69"/>
    <p:sldId id="400" r:id="rId70"/>
    <p:sldId id="349" r:id="rId71"/>
    <p:sldId id="322" r:id="rId7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7439319-9171-4676-9CDF-779F0B1F89F1}">
          <p14:sldIdLst>
            <p14:sldId id="257"/>
            <p14:sldId id="258"/>
          </p14:sldIdLst>
        </p14:section>
        <p14:section name="第一章" id="{AB2D9205-3651-40A9-9378-A6A0155D7EB9}">
          <p14:sldIdLst>
            <p14:sldId id="259"/>
            <p14:sldId id="321"/>
            <p14:sldId id="368"/>
            <p14:sldId id="266"/>
            <p14:sldId id="325"/>
            <p14:sldId id="326"/>
            <p14:sldId id="327"/>
            <p14:sldId id="350"/>
            <p14:sldId id="351"/>
            <p14:sldId id="352"/>
            <p14:sldId id="353"/>
            <p14:sldId id="272"/>
            <p14:sldId id="271"/>
          </p14:sldIdLst>
        </p14:section>
        <p14:section name="第二章" id="{60A7C1E0-C87D-4470-ADAD-FD55CB29B77C}">
          <p14:sldIdLst>
            <p14:sldId id="260"/>
            <p14:sldId id="283"/>
            <p14:sldId id="340"/>
            <p14:sldId id="354"/>
            <p14:sldId id="341"/>
            <p14:sldId id="342"/>
            <p14:sldId id="343"/>
            <p14:sldId id="344"/>
          </p14:sldIdLst>
        </p14:section>
        <p14:section name="第三章" id="{8FC1800E-5F98-40A1-AC24-9159776FE011}">
          <p14:sldIdLst>
            <p14:sldId id="261"/>
            <p14:sldId id="308"/>
            <p14:sldId id="319"/>
            <p14:sldId id="345"/>
            <p14:sldId id="355"/>
            <p14:sldId id="358"/>
            <p14:sldId id="356"/>
            <p14:sldId id="357"/>
            <p14:sldId id="359"/>
            <p14:sldId id="372"/>
            <p14:sldId id="360"/>
            <p14:sldId id="373"/>
            <p14:sldId id="362"/>
            <p14:sldId id="361"/>
            <p14:sldId id="374"/>
            <p14:sldId id="364"/>
            <p14:sldId id="365"/>
            <p14:sldId id="375"/>
          </p14:sldIdLst>
        </p14:section>
        <p14:section name="第四章" id="{E634D747-15F3-42A4-8C12-90A8A738A38C}">
          <p14:sldIdLst>
            <p14:sldId id="264"/>
            <p14:sldId id="377"/>
            <p14:sldId id="378"/>
            <p14:sldId id="383"/>
            <p14:sldId id="387"/>
            <p14:sldId id="384"/>
            <p14:sldId id="385"/>
            <p14:sldId id="379"/>
            <p14:sldId id="388"/>
            <p14:sldId id="389"/>
            <p14:sldId id="380"/>
            <p14:sldId id="376"/>
            <p14:sldId id="390"/>
            <p14:sldId id="391"/>
            <p14:sldId id="392"/>
            <p14:sldId id="393"/>
            <p14:sldId id="394"/>
            <p14:sldId id="395"/>
            <p14:sldId id="396"/>
            <p14:sldId id="397"/>
            <p14:sldId id="398"/>
          </p14:sldIdLst>
        </p14:section>
        <p14:section name="第五章" id="{208A6A43-3072-400A-8FCD-0D6D7A4BFB1B}">
          <p14:sldIdLst>
            <p14:sldId id="262"/>
            <p14:sldId id="381"/>
            <p14:sldId id="382"/>
            <p14:sldId id="400"/>
            <p14:sldId id="349"/>
            <p14:sldId id="322"/>
          </p14:sldIdLst>
        </p14:section>
      </p14:sectionLst>
    </p:ext>
    <p:ext uri="{EFAFB233-063F-42B5-8137-9DF3F51BA10A}">
      <p15:sldGuideLst xmlns:p15="http://schemas.microsoft.com/office/powerpoint/2012/main">
        <p15:guide id="2" pos="3840" userDrawn="1">
          <p15:clr>
            <a:srgbClr val="A4A3A4"/>
          </p15:clr>
        </p15:guide>
        <p15:guide id="3"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EAEFF7"/>
    <a:srgbClr val="FF0000"/>
    <a:srgbClr val="FCECE8"/>
    <a:srgbClr val="E9EBF5"/>
    <a:srgbClr val="FFE699"/>
    <a:srgbClr val="ACE4EA"/>
    <a:srgbClr val="0070C0"/>
    <a:srgbClr val="FFABAB"/>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309" autoAdjust="0"/>
  </p:normalViewPr>
  <p:slideViewPr>
    <p:cSldViewPr snapToGrid="0">
      <p:cViewPr varScale="1">
        <p:scale>
          <a:sx n="114" d="100"/>
          <a:sy n="114" d="100"/>
        </p:scale>
        <p:origin x="414" y="108"/>
      </p:cViewPr>
      <p:guideLst>
        <p:guide pos="3840"/>
        <p:guide orient="horz" pos="213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pieChart>
        <c:varyColors val="1"/>
        <c:ser>
          <c:idx val="0"/>
          <c:order val="0"/>
          <c:tx>
            <c:strRef>
              <c:f>工作表1!$B$1</c:f>
              <c:strCache>
                <c:ptCount val="1"/>
                <c:pt idx="0">
                  <c:v>2021年全球風能新增建置比例</c:v>
                </c:pt>
              </c:strCache>
            </c:strRef>
          </c:tx>
          <c:dPt>
            <c:idx val="0"/>
            <c:bubble3D val="0"/>
            <c:spPr>
              <a:solidFill>
                <a:srgbClr val="55D4D7"/>
              </a:solidFill>
              <a:ln w="19050">
                <a:solidFill>
                  <a:schemeClr val="lt1"/>
                </a:solidFill>
              </a:ln>
              <a:effectLst/>
            </c:spPr>
            <c:extLst>
              <c:ext xmlns:c16="http://schemas.microsoft.com/office/drawing/2014/chart" uri="{C3380CC4-5D6E-409C-BE32-E72D297353CC}">
                <c16:uniqueId val="{00000001-DEC2-4ADA-A012-3F26FA39C74D}"/>
              </c:ext>
            </c:extLst>
          </c:dPt>
          <c:dPt>
            <c:idx val="1"/>
            <c:bubble3D val="0"/>
            <c:spPr>
              <a:solidFill>
                <a:schemeClr val="accent6"/>
              </a:solidFill>
              <a:ln w="19050">
                <a:solidFill>
                  <a:schemeClr val="lt1"/>
                </a:solidFill>
              </a:ln>
              <a:effectLst/>
            </c:spPr>
            <c:extLst>
              <c:ext xmlns:c16="http://schemas.microsoft.com/office/drawing/2014/chart" uri="{C3380CC4-5D6E-409C-BE32-E72D297353CC}">
                <c16:uniqueId val="{00000003-DEC2-4ADA-A012-3F26FA39C74D}"/>
              </c:ext>
            </c:extLst>
          </c:dPt>
          <c:dPt>
            <c:idx val="2"/>
            <c:bubble3D val="0"/>
            <c:spPr>
              <a:solidFill>
                <a:srgbClr val="0070C0"/>
              </a:solidFill>
              <a:ln w="19050">
                <a:solidFill>
                  <a:schemeClr val="lt1"/>
                </a:solidFill>
              </a:ln>
              <a:effectLst/>
            </c:spPr>
            <c:extLst>
              <c:ext xmlns:c16="http://schemas.microsoft.com/office/drawing/2014/chart" uri="{C3380CC4-5D6E-409C-BE32-E72D297353CC}">
                <c16:uniqueId val="{00000005-DEC2-4ADA-A012-3F26FA39C74D}"/>
              </c:ext>
            </c:extLst>
          </c:dPt>
          <c:dPt>
            <c:idx val="3"/>
            <c:bubble3D val="0"/>
            <c:spPr>
              <a:solidFill>
                <a:srgbClr val="7030A0"/>
              </a:solidFill>
              <a:ln w="19050">
                <a:solidFill>
                  <a:schemeClr val="lt1"/>
                </a:solidFill>
              </a:ln>
              <a:effectLst/>
            </c:spPr>
            <c:extLst>
              <c:ext xmlns:c16="http://schemas.microsoft.com/office/drawing/2014/chart" uri="{C3380CC4-5D6E-409C-BE32-E72D297353CC}">
                <c16:uniqueId val="{00000007-DEC2-4ADA-A012-3F26FA39C74D}"/>
              </c:ext>
            </c:extLst>
          </c:dPt>
          <c:dPt>
            <c:idx val="4"/>
            <c:bubble3D val="0"/>
            <c:spPr>
              <a:solidFill>
                <a:srgbClr val="FF4B4B"/>
              </a:solidFill>
              <a:ln w="19050">
                <a:solidFill>
                  <a:schemeClr val="lt1"/>
                </a:solidFill>
              </a:ln>
              <a:effectLst/>
            </c:spPr>
            <c:extLst>
              <c:ext xmlns:c16="http://schemas.microsoft.com/office/drawing/2014/chart" uri="{C3380CC4-5D6E-409C-BE32-E72D297353CC}">
                <c16:uniqueId val="{00000009-DEC2-4ADA-A012-3F26FA39C74D}"/>
              </c:ext>
            </c:extLst>
          </c:dPt>
          <c:dPt>
            <c:idx val="5"/>
            <c:bubble3D val="0"/>
            <c:spPr>
              <a:solidFill>
                <a:schemeClr val="accent4"/>
              </a:solidFill>
              <a:ln w="19050">
                <a:solidFill>
                  <a:schemeClr val="lt1"/>
                </a:solidFill>
              </a:ln>
              <a:effectLst/>
            </c:spPr>
            <c:extLst>
              <c:ext xmlns:c16="http://schemas.microsoft.com/office/drawing/2014/chart" uri="{C3380CC4-5D6E-409C-BE32-E72D297353CC}">
                <c16:uniqueId val="{0000000B-DEC2-4ADA-A012-3F26FA39C74D}"/>
              </c:ext>
            </c:extLst>
          </c:dPt>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55D4D7"/>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extLst>
                <c:ext xmlns:c16="http://schemas.microsoft.com/office/drawing/2014/chart" uri="{C3380CC4-5D6E-409C-BE32-E72D297353CC}">
                  <c16:uniqueId val="{00000001-DEC2-4ADA-A012-3F26FA39C74D}"/>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6"/>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extLst>
                <c:ext xmlns:c16="http://schemas.microsoft.com/office/drawing/2014/chart" uri="{C3380CC4-5D6E-409C-BE32-E72D297353CC}">
                  <c16:uniqueId val="{00000003-DEC2-4ADA-A012-3F26FA39C74D}"/>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4472C4"/>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extLst>
                <c:ext xmlns:c16="http://schemas.microsoft.com/office/drawing/2014/chart" uri="{C3380CC4-5D6E-409C-BE32-E72D297353CC}">
                  <c16:uniqueId val="{00000005-DEC2-4ADA-A012-3F26FA39C74D}"/>
                </c:ext>
              </c:extLst>
            </c:dLbl>
            <c:dLbl>
              <c:idx val="3"/>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7030A0"/>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extLst>
                <c:ext xmlns:c16="http://schemas.microsoft.com/office/drawing/2014/chart" uri="{C3380CC4-5D6E-409C-BE32-E72D297353CC}">
                  <c16:uniqueId val="{00000007-DEC2-4ADA-A012-3F26FA39C74D}"/>
                </c:ext>
              </c:extLst>
            </c:dLbl>
            <c:dLbl>
              <c:idx val="4"/>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FF4B4B"/>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extLst>
                <c:ext xmlns:c16="http://schemas.microsoft.com/office/drawing/2014/chart" uri="{C3380CC4-5D6E-409C-BE32-E72D297353CC}">
                  <c16:uniqueId val="{00000009-DEC2-4ADA-A012-3F26FA39C74D}"/>
                </c:ext>
              </c:extLst>
            </c:dLbl>
            <c:dLbl>
              <c:idx val="5"/>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EAB200"/>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extLst>
                <c:ext xmlns:c16="http://schemas.microsoft.com/office/drawing/2014/chart" uri="{C3380CC4-5D6E-409C-BE32-E72D297353CC}">
                  <c16:uniqueId val="{0000000B-DEC2-4ADA-A012-3F26FA39C74D}"/>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工作表1!$A$2:$A$7</c:f>
              <c:strCache>
                <c:ptCount val="6"/>
                <c:pt idx="0">
                  <c:v>中國</c:v>
                </c:pt>
                <c:pt idx="1">
                  <c:v>美國</c:v>
                </c:pt>
                <c:pt idx="2">
                  <c:v>巴西</c:v>
                </c:pt>
                <c:pt idx="3">
                  <c:v>越南</c:v>
                </c:pt>
                <c:pt idx="4">
                  <c:v>英國</c:v>
                </c:pt>
                <c:pt idx="5">
                  <c:v>剩餘國家</c:v>
                </c:pt>
              </c:strCache>
            </c:strRef>
          </c:cat>
          <c:val>
            <c:numRef>
              <c:f>工作表1!$B$2:$B$7</c:f>
              <c:numCache>
                <c:formatCode>0.00%</c:formatCode>
                <c:ptCount val="6"/>
                <c:pt idx="0">
                  <c:v>0.5091</c:v>
                </c:pt>
                <c:pt idx="1">
                  <c:v>0.1358</c:v>
                </c:pt>
                <c:pt idx="2">
                  <c:v>4.0599999999999997E-2</c:v>
                </c:pt>
                <c:pt idx="3">
                  <c:v>3.7400000000000003E-2</c:v>
                </c:pt>
                <c:pt idx="4">
                  <c:v>2.7799999999999998E-2</c:v>
                </c:pt>
                <c:pt idx="5">
                  <c:v>0.2492</c:v>
                </c:pt>
              </c:numCache>
            </c:numRef>
          </c:val>
          <c:extLst>
            <c:ext xmlns:c16="http://schemas.microsoft.com/office/drawing/2014/chart" uri="{C3380CC4-5D6E-409C-BE32-E72D297353CC}">
              <c16:uniqueId val="{0000000C-DEC2-4ADA-A012-3F26FA39C74D}"/>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工作表1!$F$1</c:f>
              <c:strCache>
                <c:ptCount val="1"/>
                <c:pt idx="0">
                  <c:v>變速箱油溫</c:v>
                </c:pt>
              </c:strCache>
            </c:strRef>
          </c:tx>
          <c:spPr>
            <a:ln w="28575" cap="rnd">
              <a:solidFill>
                <a:schemeClr val="accent1"/>
              </a:solidFill>
              <a:round/>
            </a:ln>
            <a:effectLst/>
          </c:spPr>
          <c:marker>
            <c:symbol val="none"/>
          </c:marker>
          <c:val>
            <c:numRef>
              <c:f>工作表1!$F$2:$F$7</c:f>
              <c:numCache>
                <c:formatCode>General</c:formatCode>
                <c:ptCount val="6"/>
                <c:pt idx="0">
                  <c:v>0.90973924671272544</c:v>
                </c:pt>
                <c:pt idx="1">
                  <c:v>1</c:v>
                </c:pt>
                <c:pt idx="2">
                  <c:v>0.6184533095609549</c:v>
                </c:pt>
                <c:pt idx="3">
                  <c:v>0.18029864051705019</c:v>
                </c:pt>
                <c:pt idx="4">
                  <c:v>0.11522175172721257</c:v>
                </c:pt>
                <c:pt idx="5">
                  <c:v>0</c:v>
                </c:pt>
              </c:numCache>
            </c:numRef>
          </c:val>
          <c:smooth val="0"/>
          <c:extLst>
            <c:ext xmlns:c16="http://schemas.microsoft.com/office/drawing/2014/chart" uri="{C3380CC4-5D6E-409C-BE32-E72D297353CC}">
              <c16:uniqueId val="{00000000-1CA5-4370-A201-3BE77E991565}"/>
            </c:ext>
          </c:extLst>
        </c:ser>
        <c:ser>
          <c:idx val="1"/>
          <c:order val="1"/>
          <c:tx>
            <c:strRef>
              <c:f>工作表1!$G$1</c:f>
              <c:strCache>
                <c:ptCount val="1"/>
                <c:pt idx="0">
                  <c:v>軸承A溫度</c:v>
                </c:pt>
              </c:strCache>
            </c:strRef>
          </c:tx>
          <c:spPr>
            <a:ln w="28575" cap="rnd">
              <a:solidFill>
                <a:schemeClr val="accent2"/>
              </a:solidFill>
              <a:round/>
            </a:ln>
            <a:effectLst/>
          </c:spPr>
          <c:marker>
            <c:symbol val="none"/>
          </c:marker>
          <c:val>
            <c:numRef>
              <c:f>工作表1!$G$2:$G$7</c:f>
              <c:numCache>
                <c:formatCode>General</c:formatCode>
                <c:ptCount val="6"/>
                <c:pt idx="0">
                  <c:v>0.5543527289129454</c:v>
                </c:pt>
                <c:pt idx="1">
                  <c:v>1</c:v>
                </c:pt>
                <c:pt idx="2">
                  <c:v>1</c:v>
                </c:pt>
                <c:pt idx="3">
                  <c:v>0.36039693279206131</c:v>
                </c:pt>
                <c:pt idx="4">
                  <c:v>9.7880018042399125E-2</c:v>
                </c:pt>
                <c:pt idx="5">
                  <c:v>0</c:v>
                </c:pt>
              </c:numCache>
            </c:numRef>
          </c:val>
          <c:smooth val="0"/>
          <c:extLst>
            <c:ext xmlns:c16="http://schemas.microsoft.com/office/drawing/2014/chart" uri="{C3380CC4-5D6E-409C-BE32-E72D297353CC}">
              <c16:uniqueId val="{00000001-1CA5-4370-A201-3BE77E991565}"/>
            </c:ext>
          </c:extLst>
        </c:ser>
        <c:ser>
          <c:idx val="2"/>
          <c:order val="2"/>
          <c:tx>
            <c:strRef>
              <c:f>工作表1!$H$1</c:f>
              <c:strCache>
                <c:ptCount val="1"/>
                <c:pt idx="0">
                  <c:v>液壓壓力</c:v>
                </c:pt>
              </c:strCache>
            </c:strRef>
          </c:tx>
          <c:spPr>
            <a:ln w="28575" cap="rnd">
              <a:solidFill>
                <a:schemeClr val="accent3"/>
              </a:solidFill>
              <a:round/>
            </a:ln>
            <a:effectLst/>
          </c:spPr>
          <c:marker>
            <c:symbol val="none"/>
          </c:marker>
          <c:val>
            <c:numRef>
              <c:f>工作表1!$H$2:$H$7</c:f>
              <c:numCache>
                <c:formatCode>General</c:formatCode>
                <c:ptCount val="6"/>
                <c:pt idx="0">
                  <c:v>1</c:v>
                </c:pt>
                <c:pt idx="1">
                  <c:v>0.9733178654292387</c:v>
                </c:pt>
                <c:pt idx="2">
                  <c:v>0.64037122969838756</c:v>
                </c:pt>
                <c:pt idx="3">
                  <c:v>0.35498839907192486</c:v>
                </c:pt>
                <c:pt idx="4">
                  <c:v>3.5962877030169489E-2</c:v>
                </c:pt>
                <c:pt idx="5">
                  <c:v>0</c:v>
                </c:pt>
              </c:numCache>
            </c:numRef>
          </c:val>
          <c:smooth val="0"/>
          <c:extLst>
            <c:ext xmlns:c16="http://schemas.microsoft.com/office/drawing/2014/chart" uri="{C3380CC4-5D6E-409C-BE32-E72D297353CC}">
              <c16:uniqueId val="{00000002-1CA5-4370-A201-3BE77E991565}"/>
            </c:ext>
          </c:extLst>
        </c:ser>
        <c:dLbls>
          <c:showLegendKey val="0"/>
          <c:showVal val="0"/>
          <c:showCatName val="0"/>
          <c:showSerName val="0"/>
          <c:showPercent val="0"/>
          <c:showBubbleSize val="0"/>
        </c:dLbls>
        <c:smooth val="0"/>
        <c:axId val="528736736"/>
        <c:axId val="528737064"/>
      </c:lineChart>
      <c:catAx>
        <c:axId val="52873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528737064"/>
        <c:crosses val="autoZero"/>
        <c:auto val="1"/>
        <c:lblAlgn val="ctr"/>
        <c:lblOffset val="100"/>
        <c:noMultiLvlLbl val="0"/>
      </c:catAx>
      <c:valAx>
        <c:axId val="52873706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TW"/>
          </a:p>
        </c:txPr>
        <c:crossAx val="528736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0D8497-ED35-4C28-944A-7158F5AB039E}" type="doc">
      <dgm:prSet loTypeId="urn:microsoft.com/office/officeart/2005/8/layout/process5" loCatId="process" qsTypeId="urn:microsoft.com/office/officeart/2005/8/quickstyle/simple1" qsCatId="simple" csTypeId="urn:microsoft.com/office/officeart/2005/8/colors/accent1_2" csCatId="accent1" phldr="1"/>
      <dgm:spPr/>
    </dgm:pt>
    <dgm:pt modelId="{492E9F69-21A5-4320-8E07-06BF1B94DA37}">
      <dgm:prSet phldrT="[文字]" custT="1"/>
      <dgm:spPr>
        <a:solidFill>
          <a:schemeClr val="accent1">
            <a:lumMod val="60000"/>
            <a:lumOff val="40000"/>
          </a:schemeClr>
        </a:solidFill>
      </dgm:spPr>
      <dgm:t>
        <a:bodyPr/>
        <a:lstStyle/>
        <a:p>
          <a:r>
            <a:rPr lang="zh-TW" altLang="en-US" sz="2400" b="1" dirty="0">
              <a:latin typeface="微軟正黑體" panose="020B0604030504040204" pitchFamily="34" charset="-120"/>
              <a:ea typeface="微軟正黑體" panose="020B0604030504040204" pitchFamily="34" charset="-120"/>
            </a:rPr>
            <a:t>研究背景、動機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與研究目的</a:t>
          </a:r>
        </a:p>
      </dgm:t>
    </dgm:pt>
    <dgm:pt modelId="{01E5ACC5-0099-48E6-932D-C67C6AEBAFC0}" type="parTrans" cxnId="{A61619E7-A850-4B3B-A0DA-AF4E9B833B95}">
      <dgm:prSet/>
      <dgm:spPr/>
      <dgm:t>
        <a:bodyPr/>
        <a:lstStyle/>
        <a:p>
          <a:endParaRPr lang="zh-TW" altLang="en-US"/>
        </a:p>
      </dgm:t>
    </dgm:pt>
    <dgm:pt modelId="{1E48D329-2A60-49FD-B58B-41B3D2D261F2}" type="sibTrans" cxnId="{A61619E7-A850-4B3B-A0DA-AF4E9B833B95}">
      <dgm:prSet/>
      <dgm:spPr>
        <a:solidFill>
          <a:schemeClr val="accent1"/>
        </a:solidFill>
      </dgm:spPr>
      <dgm:t>
        <a:bodyPr/>
        <a:lstStyle/>
        <a:p>
          <a:endParaRPr lang="zh-TW" altLang="en-US"/>
        </a:p>
      </dgm:t>
    </dgm:pt>
    <dgm:pt modelId="{96873562-3832-4F8E-9B80-5BBC877720D7}">
      <dgm:prSet phldrT="[文字]" custT="1"/>
      <dgm:spPr>
        <a:solidFill>
          <a:schemeClr val="accent1">
            <a:lumMod val="60000"/>
            <a:lumOff val="40000"/>
          </a:schemeClr>
        </a:solidFill>
      </dgm:spPr>
      <dgm:t>
        <a:bodyPr/>
        <a:lstStyle/>
        <a:p>
          <a:r>
            <a:rPr lang="zh-TW" altLang="en-US" sz="2400" b="1" dirty="0">
              <a:latin typeface="微軟正黑體" panose="020B0604030504040204" pitchFamily="34" charset="-120"/>
              <a:ea typeface="微軟正黑體" panose="020B0604030504040204" pitchFamily="34" charset="-120"/>
            </a:rPr>
            <a:t>文獻探討</a:t>
          </a:r>
        </a:p>
      </dgm:t>
    </dgm:pt>
    <dgm:pt modelId="{9683F6E9-65C2-4C99-8CD0-0C6C5A64F70E}" type="parTrans" cxnId="{C27209B8-73CA-4DDA-A7B8-5980A4E98EEC}">
      <dgm:prSet/>
      <dgm:spPr/>
      <dgm:t>
        <a:bodyPr/>
        <a:lstStyle/>
        <a:p>
          <a:endParaRPr lang="zh-TW" altLang="en-US"/>
        </a:p>
      </dgm:t>
    </dgm:pt>
    <dgm:pt modelId="{5886996D-4D67-43B5-BC3E-73AB61E718D1}" type="sibTrans" cxnId="{C27209B8-73CA-4DDA-A7B8-5980A4E98EEC}">
      <dgm:prSet/>
      <dgm:spPr>
        <a:solidFill>
          <a:schemeClr val="accent1"/>
        </a:solidFill>
      </dgm:spPr>
      <dgm:t>
        <a:bodyPr/>
        <a:lstStyle/>
        <a:p>
          <a:endParaRPr lang="zh-TW" altLang="en-US"/>
        </a:p>
      </dgm:t>
    </dgm:pt>
    <dgm:pt modelId="{5668A930-5B87-42A1-8070-8350BD62A12D}">
      <dgm:prSet phldrT="[文字]" custT="1"/>
      <dgm:spPr>
        <a:solidFill>
          <a:schemeClr val="accent1">
            <a:lumMod val="60000"/>
            <a:lumOff val="40000"/>
          </a:schemeClr>
        </a:solidFill>
      </dgm:spPr>
      <dgm:t>
        <a:bodyPr/>
        <a:lstStyle/>
        <a:p>
          <a:r>
            <a:rPr lang="zh-TW" altLang="en-US" sz="2400" b="1" dirty="0">
              <a:latin typeface="微軟正黑體" panose="020B0604030504040204" pitchFamily="34" charset="-120"/>
              <a:ea typeface="微軟正黑體" panose="020B0604030504040204" pitchFamily="34" charset="-120"/>
            </a:rPr>
            <a:t>資料蒐集</a:t>
          </a:r>
        </a:p>
      </dgm:t>
    </dgm:pt>
    <dgm:pt modelId="{3BF69B9B-0697-4E9A-AB2F-7D1109B85AF8}" type="parTrans" cxnId="{602781E7-33C4-4325-97D1-63791156F029}">
      <dgm:prSet/>
      <dgm:spPr/>
      <dgm:t>
        <a:bodyPr/>
        <a:lstStyle/>
        <a:p>
          <a:endParaRPr lang="zh-TW" altLang="en-US"/>
        </a:p>
      </dgm:t>
    </dgm:pt>
    <dgm:pt modelId="{9F775476-4634-40B4-927A-63989870B48A}" type="sibTrans" cxnId="{602781E7-33C4-4325-97D1-63791156F029}">
      <dgm:prSet/>
      <dgm:spPr>
        <a:solidFill>
          <a:schemeClr val="accent1"/>
        </a:solidFill>
      </dgm:spPr>
      <dgm:t>
        <a:bodyPr/>
        <a:lstStyle/>
        <a:p>
          <a:endParaRPr lang="zh-TW" altLang="en-US"/>
        </a:p>
      </dgm:t>
    </dgm:pt>
    <dgm:pt modelId="{1B53E5E3-96FC-4278-80AF-6C7CA8D63D02}">
      <dgm:prSet phldrT="[文字]" custT="1"/>
      <dgm:spPr>
        <a:solidFill>
          <a:schemeClr val="accent1">
            <a:lumMod val="60000"/>
            <a:lumOff val="40000"/>
          </a:schemeClr>
        </a:solidFill>
      </dgm:spPr>
      <dgm:t>
        <a:bodyPr/>
        <a:lstStyle/>
        <a:p>
          <a:r>
            <a:rPr lang="zh-TW" altLang="en-US" sz="2400" b="1" dirty="0">
              <a:latin typeface="微軟正黑體" panose="020B0604030504040204" pitchFamily="34" charset="-120"/>
              <a:ea typeface="微軟正黑體" panose="020B0604030504040204" pitchFamily="34" charset="-120"/>
            </a:rPr>
            <a:t>結論與建議</a:t>
          </a:r>
        </a:p>
      </dgm:t>
    </dgm:pt>
    <dgm:pt modelId="{DC646645-CC77-47B5-9579-4B9F57554E5C}" type="parTrans" cxnId="{5C80FA69-4CC1-4AC2-BFB0-416086A7169A}">
      <dgm:prSet/>
      <dgm:spPr/>
      <dgm:t>
        <a:bodyPr/>
        <a:lstStyle/>
        <a:p>
          <a:endParaRPr lang="zh-TW" altLang="en-US"/>
        </a:p>
      </dgm:t>
    </dgm:pt>
    <dgm:pt modelId="{117189AF-98D5-4289-9636-77B2F909F3FE}" type="sibTrans" cxnId="{5C80FA69-4CC1-4AC2-BFB0-416086A7169A}">
      <dgm:prSet/>
      <dgm:spPr/>
      <dgm:t>
        <a:bodyPr/>
        <a:lstStyle/>
        <a:p>
          <a:endParaRPr lang="zh-TW" altLang="en-US"/>
        </a:p>
      </dgm:t>
    </dgm:pt>
    <dgm:pt modelId="{900B7AC0-DA50-47C3-9682-4E614130A723}">
      <dgm:prSet phldrT="[文字]" custT="1"/>
      <dgm:spPr>
        <a:solidFill>
          <a:schemeClr val="accent1">
            <a:lumMod val="60000"/>
            <a:lumOff val="40000"/>
          </a:schemeClr>
        </a:solidFill>
      </dgm:spPr>
      <dgm:t>
        <a:bodyPr/>
        <a:lstStyle/>
        <a:p>
          <a:r>
            <a:rPr lang="zh-TW" altLang="en-US" sz="2400" b="1" dirty="0">
              <a:latin typeface="微軟正黑體" panose="020B0604030504040204" pitchFamily="34" charset="-120"/>
              <a:ea typeface="微軟正黑體" panose="020B0604030504040204" pitchFamily="34" charset="-120"/>
            </a:rPr>
            <a:t>研究方法</a:t>
          </a:r>
        </a:p>
      </dgm:t>
    </dgm:pt>
    <dgm:pt modelId="{04E9AE07-2B82-48A4-995A-3FEF99D577C6}" type="parTrans" cxnId="{23EE9C56-A51C-4804-8BBF-DCB2DF417D4C}">
      <dgm:prSet/>
      <dgm:spPr/>
      <dgm:t>
        <a:bodyPr/>
        <a:lstStyle/>
        <a:p>
          <a:endParaRPr lang="zh-TW" altLang="en-US"/>
        </a:p>
      </dgm:t>
    </dgm:pt>
    <dgm:pt modelId="{061370CD-D684-48D5-9417-DAC28031D80B}" type="sibTrans" cxnId="{23EE9C56-A51C-4804-8BBF-DCB2DF417D4C}">
      <dgm:prSet/>
      <dgm:spPr>
        <a:solidFill>
          <a:schemeClr val="accent1"/>
        </a:solidFill>
      </dgm:spPr>
      <dgm:t>
        <a:bodyPr/>
        <a:lstStyle/>
        <a:p>
          <a:endParaRPr lang="zh-TW" altLang="en-US"/>
        </a:p>
      </dgm:t>
    </dgm:pt>
    <dgm:pt modelId="{B5CCE942-FFA7-41F2-94D3-4FA5BF8A5098}">
      <dgm:prSet phldrT="[文字]" custT="1"/>
      <dgm:spPr>
        <a:solidFill>
          <a:schemeClr val="accent1">
            <a:lumMod val="60000"/>
            <a:lumOff val="40000"/>
          </a:schemeClr>
        </a:solidFill>
      </dgm:spPr>
      <dgm:t>
        <a:bodyPr/>
        <a:lstStyle/>
        <a:p>
          <a:r>
            <a:rPr lang="zh-TW" altLang="en-US" sz="2400" b="1" dirty="0">
              <a:latin typeface="微軟正黑體" panose="020B0604030504040204" pitchFamily="34" charset="-120"/>
              <a:ea typeface="微軟正黑體" panose="020B0604030504040204" pitchFamily="34" charset="-120"/>
            </a:rPr>
            <a:t>結果與討論</a:t>
          </a:r>
        </a:p>
      </dgm:t>
    </dgm:pt>
    <dgm:pt modelId="{2F38442F-DEF3-4B18-ACD0-AEB47D81F214}" type="parTrans" cxnId="{69664AAD-5250-4184-9997-060D814D7730}">
      <dgm:prSet/>
      <dgm:spPr/>
      <dgm:t>
        <a:bodyPr/>
        <a:lstStyle/>
        <a:p>
          <a:endParaRPr lang="zh-TW" altLang="en-US"/>
        </a:p>
      </dgm:t>
    </dgm:pt>
    <dgm:pt modelId="{C60EFD78-7250-4B64-91C1-D404FF32682D}" type="sibTrans" cxnId="{69664AAD-5250-4184-9997-060D814D7730}">
      <dgm:prSet/>
      <dgm:spPr>
        <a:solidFill>
          <a:schemeClr val="accent1"/>
        </a:solidFill>
      </dgm:spPr>
      <dgm:t>
        <a:bodyPr/>
        <a:lstStyle/>
        <a:p>
          <a:endParaRPr lang="zh-TW" altLang="en-US"/>
        </a:p>
      </dgm:t>
    </dgm:pt>
    <dgm:pt modelId="{3639ED3E-E6AC-458E-ADC0-38544E159224}" type="pres">
      <dgm:prSet presAssocID="{350D8497-ED35-4C28-944A-7158F5AB039E}" presName="diagram" presStyleCnt="0">
        <dgm:presLayoutVars>
          <dgm:dir/>
          <dgm:resizeHandles val="exact"/>
        </dgm:presLayoutVars>
      </dgm:prSet>
      <dgm:spPr/>
    </dgm:pt>
    <dgm:pt modelId="{4F2A3A61-7B98-493B-8883-2C1BDE8AA250}" type="pres">
      <dgm:prSet presAssocID="{492E9F69-21A5-4320-8E07-06BF1B94DA37}" presName="node" presStyleLbl="node1" presStyleIdx="0" presStyleCnt="6">
        <dgm:presLayoutVars>
          <dgm:bulletEnabled val="1"/>
        </dgm:presLayoutVars>
      </dgm:prSet>
      <dgm:spPr/>
    </dgm:pt>
    <dgm:pt modelId="{F9404A0B-B888-43A1-9050-EE0AD8DC9B08}" type="pres">
      <dgm:prSet presAssocID="{1E48D329-2A60-49FD-B58B-41B3D2D261F2}" presName="sibTrans" presStyleLbl="sibTrans2D1" presStyleIdx="0" presStyleCnt="5"/>
      <dgm:spPr/>
    </dgm:pt>
    <dgm:pt modelId="{FF3A965C-14B3-488E-A35E-E70135B91FC2}" type="pres">
      <dgm:prSet presAssocID="{1E48D329-2A60-49FD-B58B-41B3D2D261F2}" presName="connectorText" presStyleLbl="sibTrans2D1" presStyleIdx="0" presStyleCnt="5"/>
      <dgm:spPr/>
    </dgm:pt>
    <dgm:pt modelId="{05B75867-DFD9-4D7D-BC9E-620C5B3329F6}" type="pres">
      <dgm:prSet presAssocID="{96873562-3832-4F8E-9B80-5BBC877720D7}" presName="node" presStyleLbl="node1" presStyleIdx="1" presStyleCnt="6">
        <dgm:presLayoutVars>
          <dgm:bulletEnabled val="1"/>
        </dgm:presLayoutVars>
      </dgm:prSet>
      <dgm:spPr/>
    </dgm:pt>
    <dgm:pt modelId="{4D4AD82A-CE91-45A5-9212-10A064F4E98E}" type="pres">
      <dgm:prSet presAssocID="{5886996D-4D67-43B5-BC3E-73AB61E718D1}" presName="sibTrans" presStyleLbl="sibTrans2D1" presStyleIdx="1" presStyleCnt="5"/>
      <dgm:spPr/>
    </dgm:pt>
    <dgm:pt modelId="{BC434DD8-A67D-49C3-93EB-1E7CA97A86D6}" type="pres">
      <dgm:prSet presAssocID="{5886996D-4D67-43B5-BC3E-73AB61E718D1}" presName="connectorText" presStyleLbl="sibTrans2D1" presStyleIdx="1" presStyleCnt="5"/>
      <dgm:spPr/>
    </dgm:pt>
    <dgm:pt modelId="{40AEA8E8-1095-4EA2-854A-92DC2960EAC6}" type="pres">
      <dgm:prSet presAssocID="{5668A930-5B87-42A1-8070-8350BD62A12D}" presName="node" presStyleLbl="node1" presStyleIdx="2" presStyleCnt="6">
        <dgm:presLayoutVars>
          <dgm:bulletEnabled val="1"/>
        </dgm:presLayoutVars>
      </dgm:prSet>
      <dgm:spPr/>
    </dgm:pt>
    <dgm:pt modelId="{9172FD1B-7D10-488B-ABDD-6BA5B13A24EE}" type="pres">
      <dgm:prSet presAssocID="{9F775476-4634-40B4-927A-63989870B48A}" presName="sibTrans" presStyleLbl="sibTrans2D1" presStyleIdx="2" presStyleCnt="5"/>
      <dgm:spPr/>
    </dgm:pt>
    <dgm:pt modelId="{7A9F2588-7801-43AE-9EA7-B0BAC3D2DAB0}" type="pres">
      <dgm:prSet presAssocID="{9F775476-4634-40B4-927A-63989870B48A}" presName="connectorText" presStyleLbl="sibTrans2D1" presStyleIdx="2" presStyleCnt="5"/>
      <dgm:spPr/>
    </dgm:pt>
    <dgm:pt modelId="{C3E4EE68-23A0-4BB4-98A2-391D592807EE}" type="pres">
      <dgm:prSet presAssocID="{900B7AC0-DA50-47C3-9682-4E614130A723}" presName="node" presStyleLbl="node1" presStyleIdx="3" presStyleCnt="6">
        <dgm:presLayoutVars>
          <dgm:bulletEnabled val="1"/>
        </dgm:presLayoutVars>
      </dgm:prSet>
      <dgm:spPr/>
    </dgm:pt>
    <dgm:pt modelId="{B3A9691A-1F98-4361-A1CB-3F7DA67118A2}" type="pres">
      <dgm:prSet presAssocID="{061370CD-D684-48D5-9417-DAC28031D80B}" presName="sibTrans" presStyleLbl="sibTrans2D1" presStyleIdx="3" presStyleCnt="5"/>
      <dgm:spPr/>
    </dgm:pt>
    <dgm:pt modelId="{08D5B078-3F2D-44B2-AA15-06FBF7ABCA04}" type="pres">
      <dgm:prSet presAssocID="{061370CD-D684-48D5-9417-DAC28031D80B}" presName="connectorText" presStyleLbl="sibTrans2D1" presStyleIdx="3" presStyleCnt="5"/>
      <dgm:spPr/>
    </dgm:pt>
    <dgm:pt modelId="{776720B6-B09A-4EF2-80A3-BCDDDFFBEB3E}" type="pres">
      <dgm:prSet presAssocID="{B5CCE942-FFA7-41F2-94D3-4FA5BF8A5098}" presName="node" presStyleLbl="node1" presStyleIdx="4" presStyleCnt="6">
        <dgm:presLayoutVars>
          <dgm:bulletEnabled val="1"/>
        </dgm:presLayoutVars>
      </dgm:prSet>
      <dgm:spPr/>
    </dgm:pt>
    <dgm:pt modelId="{07651179-D609-42A3-9699-5810891361FF}" type="pres">
      <dgm:prSet presAssocID="{C60EFD78-7250-4B64-91C1-D404FF32682D}" presName="sibTrans" presStyleLbl="sibTrans2D1" presStyleIdx="4" presStyleCnt="5"/>
      <dgm:spPr/>
    </dgm:pt>
    <dgm:pt modelId="{E29E1F8A-67AD-4301-8D6B-B52A0CFCADFB}" type="pres">
      <dgm:prSet presAssocID="{C60EFD78-7250-4B64-91C1-D404FF32682D}" presName="connectorText" presStyleLbl="sibTrans2D1" presStyleIdx="4" presStyleCnt="5"/>
      <dgm:spPr/>
    </dgm:pt>
    <dgm:pt modelId="{84707EF5-F8AD-4137-9B44-650FAF5C6CDC}" type="pres">
      <dgm:prSet presAssocID="{1B53E5E3-96FC-4278-80AF-6C7CA8D63D02}" presName="node" presStyleLbl="node1" presStyleIdx="5" presStyleCnt="6">
        <dgm:presLayoutVars>
          <dgm:bulletEnabled val="1"/>
        </dgm:presLayoutVars>
      </dgm:prSet>
      <dgm:spPr/>
    </dgm:pt>
  </dgm:ptLst>
  <dgm:cxnLst>
    <dgm:cxn modelId="{8472C507-3949-492F-84DF-F3D79317A3EE}" type="presOf" srcId="{5886996D-4D67-43B5-BC3E-73AB61E718D1}" destId="{BC434DD8-A67D-49C3-93EB-1E7CA97A86D6}" srcOrd="1" destOrd="0" presId="urn:microsoft.com/office/officeart/2005/8/layout/process5"/>
    <dgm:cxn modelId="{DC91D009-2881-47DD-B05A-CC2B50C565F3}" type="presOf" srcId="{1E48D329-2A60-49FD-B58B-41B3D2D261F2}" destId="{F9404A0B-B888-43A1-9050-EE0AD8DC9B08}" srcOrd="0" destOrd="0" presId="urn:microsoft.com/office/officeart/2005/8/layout/process5"/>
    <dgm:cxn modelId="{A1889118-352D-4DF1-9158-0BFC98D2BD90}" type="presOf" srcId="{492E9F69-21A5-4320-8E07-06BF1B94DA37}" destId="{4F2A3A61-7B98-493B-8883-2C1BDE8AA250}" srcOrd="0" destOrd="0" presId="urn:microsoft.com/office/officeart/2005/8/layout/process5"/>
    <dgm:cxn modelId="{D545F92C-7731-40CD-9D88-4329A499A119}" type="presOf" srcId="{9F775476-4634-40B4-927A-63989870B48A}" destId="{9172FD1B-7D10-488B-ABDD-6BA5B13A24EE}" srcOrd="0" destOrd="0" presId="urn:microsoft.com/office/officeart/2005/8/layout/process5"/>
    <dgm:cxn modelId="{E6CEA938-2ECC-44C5-B345-39819BEE9D01}" type="presOf" srcId="{5668A930-5B87-42A1-8070-8350BD62A12D}" destId="{40AEA8E8-1095-4EA2-854A-92DC2960EAC6}" srcOrd="0" destOrd="0" presId="urn:microsoft.com/office/officeart/2005/8/layout/process5"/>
    <dgm:cxn modelId="{D27EAA5C-ABAE-409A-9599-E9C6A3BEBE72}" type="presOf" srcId="{5886996D-4D67-43B5-BC3E-73AB61E718D1}" destId="{4D4AD82A-CE91-45A5-9212-10A064F4E98E}" srcOrd="0" destOrd="0" presId="urn:microsoft.com/office/officeart/2005/8/layout/process5"/>
    <dgm:cxn modelId="{5C80FA69-4CC1-4AC2-BFB0-416086A7169A}" srcId="{350D8497-ED35-4C28-944A-7158F5AB039E}" destId="{1B53E5E3-96FC-4278-80AF-6C7CA8D63D02}" srcOrd="5" destOrd="0" parTransId="{DC646645-CC77-47B5-9579-4B9F57554E5C}" sibTransId="{117189AF-98D5-4289-9636-77B2F909F3FE}"/>
    <dgm:cxn modelId="{65465B4C-C798-4145-9C7F-9548F70AEC75}" type="presOf" srcId="{B5CCE942-FFA7-41F2-94D3-4FA5BF8A5098}" destId="{776720B6-B09A-4EF2-80A3-BCDDDFFBEB3E}" srcOrd="0" destOrd="0" presId="urn:microsoft.com/office/officeart/2005/8/layout/process5"/>
    <dgm:cxn modelId="{23EE9C56-A51C-4804-8BBF-DCB2DF417D4C}" srcId="{350D8497-ED35-4C28-944A-7158F5AB039E}" destId="{900B7AC0-DA50-47C3-9682-4E614130A723}" srcOrd="3" destOrd="0" parTransId="{04E9AE07-2B82-48A4-995A-3FEF99D577C6}" sibTransId="{061370CD-D684-48D5-9417-DAC28031D80B}"/>
    <dgm:cxn modelId="{ADF3988A-2169-4FCE-BA9D-3A852B955A53}" type="presOf" srcId="{9F775476-4634-40B4-927A-63989870B48A}" destId="{7A9F2588-7801-43AE-9EA7-B0BAC3D2DAB0}" srcOrd="1" destOrd="0" presId="urn:microsoft.com/office/officeart/2005/8/layout/process5"/>
    <dgm:cxn modelId="{CD04A48A-8CF2-4F4F-8B94-9042CDF4BEAF}" type="presOf" srcId="{96873562-3832-4F8E-9B80-5BBC877720D7}" destId="{05B75867-DFD9-4D7D-BC9E-620C5B3329F6}" srcOrd="0" destOrd="0" presId="urn:microsoft.com/office/officeart/2005/8/layout/process5"/>
    <dgm:cxn modelId="{69664AAD-5250-4184-9997-060D814D7730}" srcId="{350D8497-ED35-4C28-944A-7158F5AB039E}" destId="{B5CCE942-FFA7-41F2-94D3-4FA5BF8A5098}" srcOrd="4" destOrd="0" parTransId="{2F38442F-DEF3-4B18-ACD0-AEB47D81F214}" sibTransId="{C60EFD78-7250-4B64-91C1-D404FF32682D}"/>
    <dgm:cxn modelId="{E0999EB6-D5D5-4307-9854-AF94F8F4BB10}" type="presOf" srcId="{C60EFD78-7250-4B64-91C1-D404FF32682D}" destId="{07651179-D609-42A3-9699-5810891361FF}" srcOrd="0" destOrd="0" presId="urn:microsoft.com/office/officeart/2005/8/layout/process5"/>
    <dgm:cxn modelId="{C27209B8-73CA-4DDA-A7B8-5980A4E98EEC}" srcId="{350D8497-ED35-4C28-944A-7158F5AB039E}" destId="{96873562-3832-4F8E-9B80-5BBC877720D7}" srcOrd="1" destOrd="0" parTransId="{9683F6E9-65C2-4C99-8CD0-0C6C5A64F70E}" sibTransId="{5886996D-4D67-43B5-BC3E-73AB61E718D1}"/>
    <dgm:cxn modelId="{9189E3C2-FD7C-4927-BE9B-4F1D14D2E3A9}" type="presOf" srcId="{350D8497-ED35-4C28-944A-7158F5AB039E}" destId="{3639ED3E-E6AC-458E-ADC0-38544E159224}" srcOrd="0" destOrd="0" presId="urn:microsoft.com/office/officeart/2005/8/layout/process5"/>
    <dgm:cxn modelId="{33D25EC8-4258-486E-B9E0-C3771F1B47CF}" type="presOf" srcId="{061370CD-D684-48D5-9417-DAC28031D80B}" destId="{08D5B078-3F2D-44B2-AA15-06FBF7ABCA04}" srcOrd="1" destOrd="0" presId="urn:microsoft.com/office/officeart/2005/8/layout/process5"/>
    <dgm:cxn modelId="{E47C46D3-8F52-43BA-B509-F9920366C8A2}" type="presOf" srcId="{1B53E5E3-96FC-4278-80AF-6C7CA8D63D02}" destId="{84707EF5-F8AD-4137-9B44-650FAF5C6CDC}" srcOrd="0" destOrd="0" presId="urn:microsoft.com/office/officeart/2005/8/layout/process5"/>
    <dgm:cxn modelId="{139C13D5-94C0-48E2-B977-D0381B920231}" type="presOf" srcId="{C60EFD78-7250-4B64-91C1-D404FF32682D}" destId="{E29E1F8A-67AD-4301-8D6B-B52A0CFCADFB}" srcOrd="1" destOrd="0" presId="urn:microsoft.com/office/officeart/2005/8/layout/process5"/>
    <dgm:cxn modelId="{039773E0-9DA3-4C51-859A-DF69EE6B1F90}" type="presOf" srcId="{900B7AC0-DA50-47C3-9682-4E614130A723}" destId="{C3E4EE68-23A0-4BB4-98A2-391D592807EE}" srcOrd="0" destOrd="0" presId="urn:microsoft.com/office/officeart/2005/8/layout/process5"/>
    <dgm:cxn modelId="{A61619E7-A850-4B3B-A0DA-AF4E9B833B95}" srcId="{350D8497-ED35-4C28-944A-7158F5AB039E}" destId="{492E9F69-21A5-4320-8E07-06BF1B94DA37}" srcOrd="0" destOrd="0" parTransId="{01E5ACC5-0099-48E6-932D-C67C6AEBAFC0}" sibTransId="{1E48D329-2A60-49FD-B58B-41B3D2D261F2}"/>
    <dgm:cxn modelId="{602781E7-33C4-4325-97D1-63791156F029}" srcId="{350D8497-ED35-4C28-944A-7158F5AB039E}" destId="{5668A930-5B87-42A1-8070-8350BD62A12D}" srcOrd="2" destOrd="0" parTransId="{3BF69B9B-0697-4E9A-AB2F-7D1109B85AF8}" sibTransId="{9F775476-4634-40B4-927A-63989870B48A}"/>
    <dgm:cxn modelId="{087C7DF0-5A68-4DA8-BAEF-3A6285172FA3}" type="presOf" srcId="{061370CD-D684-48D5-9417-DAC28031D80B}" destId="{B3A9691A-1F98-4361-A1CB-3F7DA67118A2}" srcOrd="0" destOrd="0" presId="urn:microsoft.com/office/officeart/2005/8/layout/process5"/>
    <dgm:cxn modelId="{91E513F7-4847-4C43-81ED-4E7A085CC288}" type="presOf" srcId="{1E48D329-2A60-49FD-B58B-41B3D2D261F2}" destId="{FF3A965C-14B3-488E-A35E-E70135B91FC2}" srcOrd="1" destOrd="0" presId="urn:microsoft.com/office/officeart/2005/8/layout/process5"/>
    <dgm:cxn modelId="{2F824A8E-7A2C-4837-9AF3-8AE59F3CD7AA}" type="presParOf" srcId="{3639ED3E-E6AC-458E-ADC0-38544E159224}" destId="{4F2A3A61-7B98-493B-8883-2C1BDE8AA250}" srcOrd="0" destOrd="0" presId="urn:microsoft.com/office/officeart/2005/8/layout/process5"/>
    <dgm:cxn modelId="{5515A637-6B4D-4835-9A67-35B9F826B251}" type="presParOf" srcId="{3639ED3E-E6AC-458E-ADC0-38544E159224}" destId="{F9404A0B-B888-43A1-9050-EE0AD8DC9B08}" srcOrd="1" destOrd="0" presId="urn:microsoft.com/office/officeart/2005/8/layout/process5"/>
    <dgm:cxn modelId="{BD9BF511-9B3D-4D44-9D4F-50498E3BE9A6}" type="presParOf" srcId="{F9404A0B-B888-43A1-9050-EE0AD8DC9B08}" destId="{FF3A965C-14B3-488E-A35E-E70135B91FC2}" srcOrd="0" destOrd="0" presId="urn:microsoft.com/office/officeart/2005/8/layout/process5"/>
    <dgm:cxn modelId="{80DAF06E-67FB-4D43-B3B2-6F4490EEF57B}" type="presParOf" srcId="{3639ED3E-E6AC-458E-ADC0-38544E159224}" destId="{05B75867-DFD9-4D7D-BC9E-620C5B3329F6}" srcOrd="2" destOrd="0" presId="urn:microsoft.com/office/officeart/2005/8/layout/process5"/>
    <dgm:cxn modelId="{8F799D9F-A8D1-4CFF-91D7-42953B661F0E}" type="presParOf" srcId="{3639ED3E-E6AC-458E-ADC0-38544E159224}" destId="{4D4AD82A-CE91-45A5-9212-10A064F4E98E}" srcOrd="3" destOrd="0" presId="urn:microsoft.com/office/officeart/2005/8/layout/process5"/>
    <dgm:cxn modelId="{A4188648-8BEB-4114-8C25-2AD6E22B8B1C}" type="presParOf" srcId="{4D4AD82A-CE91-45A5-9212-10A064F4E98E}" destId="{BC434DD8-A67D-49C3-93EB-1E7CA97A86D6}" srcOrd="0" destOrd="0" presId="urn:microsoft.com/office/officeart/2005/8/layout/process5"/>
    <dgm:cxn modelId="{36592B05-4D98-4972-BFA8-27D5BE51AB30}" type="presParOf" srcId="{3639ED3E-E6AC-458E-ADC0-38544E159224}" destId="{40AEA8E8-1095-4EA2-854A-92DC2960EAC6}" srcOrd="4" destOrd="0" presId="urn:microsoft.com/office/officeart/2005/8/layout/process5"/>
    <dgm:cxn modelId="{02B19E35-6D50-47F8-AA74-58F62E61C89A}" type="presParOf" srcId="{3639ED3E-E6AC-458E-ADC0-38544E159224}" destId="{9172FD1B-7D10-488B-ABDD-6BA5B13A24EE}" srcOrd="5" destOrd="0" presId="urn:microsoft.com/office/officeart/2005/8/layout/process5"/>
    <dgm:cxn modelId="{3A8605C7-A9EC-4014-B463-564E6A73D566}" type="presParOf" srcId="{9172FD1B-7D10-488B-ABDD-6BA5B13A24EE}" destId="{7A9F2588-7801-43AE-9EA7-B0BAC3D2DAB0}" srcOrd="0" destOrd="0" presId="urn:microsoft.com/office/officeart/2005/8/layout/process5"/>
    <dgm:cxn modelId="{D249C7A7-F586-404C-8CE5-02559341B9EC}" type="presParOf" srcId="{3639ED3E-E6AC-458E-ADC0-38544E159224}" destId="{C3E4EE68-23A0-4BB4-98A2-391D592807EE}" srcOrd="6" destOrd="0" presId="urn:microsoft.com/office/officeart/2005/8/layout/process5"/>
    <dgm:cxn modelId="{8F0E6D02-BD2F-4E65-A80F-EC63A1FA9409}" type="presParOf" srcId="{3639ED3E-E6AC-458E-ADC0-38544E159224}" destId="{B3A9691A-1F98-4361-A1CB-3F7DA67118A2}" srcOrd="7" destOrd="0" presId="urn:microsoft.com/office/officeart/2005/8/layout/process5"/>
    <dgm:cxn modelId="{D3985937-3458-468E-8C99-33077BA9BAAC}" type="presParOf" srcId="{B3A9691A-1F98-4361-A1CB-3F7DA67118A2}" destId="{08D5B078-3F2D-44B2-AA15-06FBF7ABCA04}" srcOrd="0" destOrd="0" presId="urn:microsoft.com/office/officeart/2005/8/layout/process5"/>
    <dgm:cxn modelId="{F14304C8-FF33-471B-84EF-16361DABC663}" type="presParOf" srcId="{3639ED3E-E6AC-458E-ADC0-38544E159224}" destId="{776720B6-B09A-4EF2-80A3-BCDDDFFBEB3E}" srcOrd="8" destOrd="0" presId="urn:microsoft.com/office/officeart/2005/8/layout/process5"/>
    <dgm:cxn modelId="{61182268-0423-45CC-8922-91AD7304BA4E}" type="presParOf" srcId="{3639ED3E-E6AC-458E-ADC0-38544E159224}" destId="{07651179-D609-42A3-9699-5810891361FF}" srcOrd="9" destOrd="0" presId="urn:microsoft.com/office/officeart/2005/8/layout/process5"/>
    <dgm:cxn modelId="{BC0188B8-44D3-4297-B894-9ADB6D1A3A92}" type="presParOf" srcId="{07651179-D609-42A3-9699-5810891361FF}" destId="{E29E1F8A-67AD-4301-8D6B-B52A0CFCADFB}" srcOrd="0" destOrd="0" presId="urn:microsoft.com/office/officeart/2005/8/layout/process5"/>
    <dgm:cxn modelId="{53813E96-B5E1-4F97-BA12-D6211E94D92B}" type="presParOf" srcId="{3639ED3E-E6AC-458E-ADC0-38544E159224}" destId="{84707EF5-F8AD-4137-9B44-650FAF5C6CDC}"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A3A61-7B98-493B-8883-2C1BDE8AA250}">
      <dsp:nvSpPr>
        <dsp:cNvPr id="0" name=""/>
        <dsp:cNvSpPr/>
      </dsp:nvSpPr>
      <dsp:spPr>
        <a:xfrm>
          <a:off x="9929" y="335004"/>
          <a:ext cx="2967910" cy="178074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latin typeface="微軟正黑體" panose="020B0604030504040204" pitchFamily="34" charset="-120"/>
              <a:ea typeface="微軟正黑體" panose="020B0604030504040204" pitchFamily="34" charset="-120"/>
            </a:rPr>
            <a:t>研究背景、動機</a:t>
          </a:r>
          <a:endParaRPr lang="en-US" altLang="zh-TW" sz="2400" b="1" kern="1200" dirty="0">
            <a:latin typeface="微軟正黑體" panose="020B0604030504040204" pitchFamily="34" charset="-120"/>
            <a:ea typeface="微軟正黑體" panose="020B0604030504040204" pitchFamily="34" charset="-120"/>
          </a:endParaRPr>
        </a:p>
        <a:p>
          <a:pPr marL="0" lvl="0" indent="0" algn="ctr" defTabSz="1066800">
            <a:lnSpc>
              <a:spcPct val="90000"/>
            </a:lnSpc>
            <a:spcBef>
              <a:spcPct val="0"/>
            </a:spcBef>
            <a:spcAft>
              <a:spcPct val="35000"/>
            </a:spcAft>
            <a:buNone/>
          </a:pPr>
          <a:r>
            <a:rPr lang="zh-TW" altLang="en-US" sz="2400" b="1" kern="1200" dirty="0">
              <a:latin typeface="微軟正黑體" panose="020B0604030504040204" pitchFamily="34" charset="-120"/>
              <a:ea typeface="微軟正黑體" panose="020B0604030504040204" pitchFamily="34" charset="-120"/>
            </a:rPr>
            <a:t>與研究目的</a:t>
          </a:r>
        </a:p>
      </dsp:txBody>
      <dsp:txXfrm>
        <a:off x="62085" y="387160"/>
        <a:ext cx="2863598" cy="1676434"/>
      </dsp:txXfrm>
    </dsp:sp>
    <dsp:sp modelId="{F9404A0B-B888-43A1-9050-EE0AD8DC9B08}">
      <dsp:nvSpPr>
        <dsp:cNvPr id="0" name=""/>
        <dsp:cNvSpPr/>
      </dsp:nvSpPr>
      <dsp:spPr>
        <a:xfrm>
          <a:off x="3239016" y="857357"/>
          <a:ext cx="629197" cy="736041"/>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3239016" y="1004565"/>
        <a:ext cx="440438" cy="441625"/>
      </dsp:txXfrm>
    </dsp:sp>
    <dsp:sp modelId="{05B75867-DFD9-4D7D-BC9E-620C5B3329F6}">
      <dsp:nvSpPr>
        <dsp:cNvPr id="0" name=""/>
        <dsp:cNvSpPr/>
      </dsp:nvSpPr>
      <dsp:spPr>
        <a:xfrm>
          <a:off x="4165004" y="335004"/>
          <a:ext cx="2967910" cy="178074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latin typeface="微軟正黑體" panose="020B0604030504040204" pitchFamily="34" charset="-120"/>
              <a:ea typeface="微軟正黑體" panose="020B0604030504040204" pitchFamily="34" charset="-120"/>
            </a:rPr>
            <a:t>文獻探討</a:t>
          </a:r>
        </a:p>
      </dsp:txBody>
      <dsp:txXfrm>
        <a:off x="4217160" y="387160"/>
        <a:ext cx="2863598" cy="1676434"/>
      </dsp:txXfrm>
    </dsp:sp>
    <dsp:sp modelId="{4D4AD82A-CE91-45A5-9212-10A064F4E98E}">
      <dsp:nvSpPr>
        <dsp:cNvPr id="0" name=""/>
        <dsp:cNvSpPr/>
      </dsp:nvSpPr>
      <dsp:spPr>
        <a:xfrm>
          <a:off x="7394091" y="857357"/>
          <a:ext cx="629197" cy="736041"/>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7394091" y="1004565"/>
        <a:ext cx="440438" cy="441625"/>
      </dsp:txXfrm>
    </dsp:sp>
    <dsp:sp modelId="{40AEA8E8-1095-4EA2-854A-92DC2960EAC6}">
      <dsp:nvSpPr>
        <dsp:cNvPr id="0" name=""/>
        <dsp:cNvSpPr/>
      </dsp:nvSpPr>
      <dsp:spPr>
        <a:xfrm>
          <a:off x="8320079" y="335004"/>
          <a:ext cx="2967910" cy="178074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latin typeface="微軟正黑體" panose="020B0604030504040204" pitchFamily="34" charset="-120"/>
              <a:ea typeface="微軟正黑體" panose="020B0604030504040204" pitchFamily="34" charset="-120"/>
            </a:rPr>
            <a:t>資料蒐集</a:t>
          </a:r>
        </a:p>
      </dsp:txBody>
      <dsp:txXfrm>
        <a:off x="8372235" y="387160"/>
        <a:ext cx="2863598" cy="1676434"/>
      </dsp:txXfrm>
    </dsp:sp>
    <dsp:sp modelId="{9172FD1B-7D10-488B-ABDD-6BA5B13A24EE}">
      <dsp:nvSpPr>
        <dsp:cNvPr id="0" name=""/>
        <dsp:cNvSpPr/>
      </dsp:nvSpPr>
      <dsp:spPr>
        <a:xfrm rot="5400000">
          <a:off x="9489436" y="2323505"/>
          <a:ext cx="629197" cy="736041"/>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rot="-5400000">
        <a:off x="9583223" y="2376927"/>
        <a:ext cx="441625" cy="440438"/>
      </dsp:txXfrm>
    </dsp:sp>
    <dsp:sp modelId="{C3E4EE68-23A0-4BB4-98A2-391D592807EE}">
      <dsp:nvSpPr>
        <dsp:cNvPr id="0" name=""/>
        <dsp:cNvSpPr/>
      </dsp:nvSpPr>
      <dsp:spPr>
        <a:xfrm>
          <a:off x="8320079" y="3302915"/>
          <a:ext cx="2967910" cy="178074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latin typeface="微軟正黑體" panose="020B0604030504040204" pitchFamily="34" charset="-120"/>
              <a:ea typeface="微軟正黑體" panose="020B0604030504040204" pitchFamily="34" charset="-120"/>
            </a:rPr>
            <a:t>研究方法</a:t>
          </a:r>
        </a:p>
      </dsp:txBody>
      <dsp:txXfrm>
        <a:off x="8372235" y="3355071"/>
        <a:ext cx="2863598" cy="1676434"/>
      </dsp:txXfrm>
    </dsp:sp>
    <dsp:sp modelId="{B3A9691A-1F98-4361-A1CB-3F7DA67118A2}">
      <dsp:nvSpPr>
        <dsp:cNvPr id="0" name=""/>
        <dsp:cNvSpPr/>
      </dsp:nvSpPr>
      <dsp:spPr>
        <a:xfrm rot="10800000">
          <a:off x="7429706" y="3825267"/>
          <a:ext cx="629197" cy="736041"/>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rot="10800000">
        <a:off x="7618465" y="3972475"/>
        <a:ext cx="440438" cy="441625"/>
      </dsp:txXfrm>
    </dsp:sp>
    <dsp:sp modelId="{776720B6-B09A-4EF2-80A3-BCDDDFFBEB3E}">
      <dsp:nvSpPr>
        <dsp:cNvPr id="0" name=""/>
        <dsp:cNvSpPr/>
      </dsp:nvSpPr>
      <dsp:spPr>
        <a:xfrm>
          <a:off x="4165004" y="3302915"/>
          <a:ext cx="2967910" cy="178074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latin typeface="微軟正黑體" panose="020B0604030504040204" pitchFamily="34" charset="-120"/>
              <a:ea typeface="微軟正黑體" panose="020B0604030504040204" pitchFamily="34" charset="-120"/>
            </a:rPr>
            <a:t>結果與討論</a:t>
          </a:r>
        </a:p>
      </dsp:txBody>
      <dsp:txXfrm>
        <a:off x="4217160" y="3355071"/>
        <a:ext cx="2863598" cy="1676434"/>
      </dsp:txXfrm>
    </dsp:sp>
    <dsp:sp modelId="{07651179-D609-42A3-9699-5810891361FF}">
      <dsp:nvSpPr>
        <dsp:cNvPr id="0" name=""/>
        <dsp:cNvSpPr/>
      </dsp:nvSpPr>
      <dsp:spPr>
        <a:xfrm rot="10800000">
          <a:off x="3274631" y="3825267"/>
          <a:ext cx="629197" cy="736041"/>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rot="10800000">
        <a:off x="3463390" y="3972475"/>
        <a:ext cx="440438" cy="441625"/>
      </dsp:txXfrm>
    </dsp:sp>
    <dsp:sp modelId="{84707EF5-F8AD-4137-9B44-650FAF5C6CDC}">
      <dsp:nvSpPr>
        <dsp:cNvPr id="0" name=""/>
        <dsp:cNvSpPr/>
      </dsp:nvSpPr>
      <dsp:spPr>
        <a:xfrm>
          <a:off x="9929" y="3302915"/>
          <a:ext cx="2967910" cy="1780746"/>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latin typeface="微軟正黑體" panose="020B0604030504040204" pitchFamily="34" charset="-120"/>
              <a:ea typeface="微軟正黑體" panose="020B0604030504040204" pitchFamily="34" charset="-120"/>
            </a:rPr>
            <a:t>結論與建議</a:t>
          </a:r>
        </a:p>
      </dsp:txBody>
      <dsp:txXfrm>
        <a:off x="62085" y="3355071"/>
        <a:ext cx="2863598" cy="16764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29D2A-FBB9-4AD0-930D-60E7521E0744}" type="datetimeFigureOut">
              <a:rPr lang="zh-TW" altLang="en-US" smtClean="0"/>
              <a:t>2023/6/8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54A54-2571-4541-B0CF-084C644C66D4}" type="slidenum">
              <a:rPr lang="zh-TW" altLang="en-US" smtClean="0"/>
              <a:t>‹#›</a:t>
            </a:fld>
            <a:endParaRPr lang="zh-TW" altLang="en-US"/>
          </a:p>
        </p:txBody>
      </p:sp>
    </p:spTree>
    <p:extLst>
      <p:ext uri="{BB962C8B-B14F-4D97-AF65-F5344CB8AC3E}">
        <p14:creationId xmlns:p14="http://schemas.microsoft.com/office/powerpoint/2010/main" val="3806096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a:t>
            </a:fld>
            <a:endParaRPr lang="zh-TW" altLang="en-US"/>
          </a:p>
        </p:txBody>
      </p:sp>
    </p:spTree>
    <p:extLst>
      <p:ext uri="{BB962C8B-B14F-4D97-AF65-F5344CB8AC3E}">
        <p14:creationId xmlns:p14="http://schemas.microsoft.com/office/powerpoint/2010/main" val="451637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13</a:t>
            </a:fld>
            <a:endParaRPr lang="zh-TW" altLang="en-US"/>
          </a:p>
        </p:txBody>
      </p:sp>
    </p:spTree>
    <p:extLst>
      <p:ext uri="{BB962C8B-B14F-4D97-AF65-F5344CB8AC3E}">
        <p14:creationId xmlns:p14="http://schemas.microsoft.com/office/powerpoint/2010/main" val="3232644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14</a:t>
            </a:fld>
            <a:endParaRPr lang="zh-TW" altLang="en-US"/>
          </a:p>
        </p:txBody>
      </p:sp>
    </p:spTree>
    <p:extLst>
      <p:ext uri="{BB962C8B-B14F-4D97-AF65-F5344CB8AC3E}">
        <p14:creationId xmlns:p14="http://schemas.microsoft.com/office/powerpoint/2010/main" val="146420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15</a:t>
            </a:fld>
            <a:endParaRPr lang="zh-TW" altLang="en-US"/>
          </a:p>
        </p:txBody>
      </p:sp>
    </p:spTree>
    <p:extLst>
      <p:ext uri="{BB962C8B-B14F-4D97-AF65-F5344CB8AC3E}">
        <p14:creationId xmlns:p14="http://schemas.microsoft.com/office/powerpoint/2010/main" val="54004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17</a:t>
            </a:fld>
            <a:endParaRPr lang="zh-TW" altLang="en-US"/>
          </a:p>
        </p:txBody>
      </p:sp>
    </p:spTree>
    <p:extLst>
      <p:ext uri="{BB962C8B-B14F-4D97-AF65-F5344CB8AC3E}">
        <p14:creationId xmlns:p14="http://schemas.microsoft.com/office/powerpoint/2010/main" val="164856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18</a:t>
            </a:fld>
            <a:endParaRPr lang="zh-TW" altLang="en-US"/>
          </a:p>
        </p:txBody>
      </p:sp>
    </p:spTree>
    <p:extLst>
      <p:ext uri="{BB962C8B-B14F-4D97-AF65-F5344CB8AC3E}">
        <p14:creationId xmlns:p14="http://schemas.microsoft.com/office/powerpoint/2010/main" val="2175222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19</a:t>
            </a:fld>
            <a:endParaRPr lang="zh-TW" altLang="en-US"/>
          </a:p>
        </p:txBody>
      </p:sp>
    </p:spTree>
    <p:extLst>
      <p:ext uri="{BB962C8B-B14F-4D97-AF65-F5344CB8AC3E}">
        <p14:creationId xmlns:p14="http://schemas.microsoft.com/office/powerpoint/2010/main" val="421632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20</a:t>
            </a:fld>
            <a:endParaRPr lang="zh-TW" altLang="en-US"/>
          </a:p>
        </p:txBody>
      </p:sp>
    </p:spTree>
    <p:extLst>
      <p:ext uri="{BB962C8B-B14F-4D97-AF65-F5344CB8AC3E}">
        <p14:creationId xmlns:p14="http://schemas.microsoft.com/office/powerpoint/2010/main" val="2299082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21</a:t>
            </a:fld>
            <a:endParaRPr lang="zh-TW" altLang="en-US"/>
          </a:p>
        </p:txBody>
      </p:sp>
    </p:spTree>
    <p:extLst>
      <p:ext uri="{BB962C8B-B14F-4D97-AF65-F5344CB8AC3E}">
        <p14:creationId xmlns:p14="http://schemas.microsoft.com/office/powerpoint/2010/main" val="3632759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22</a:t>
            </a:fld>
            <a:endParaRPr lang="zh-TW" altLang="en-US"/>
          </a:p>
        </p:txBody>
      </p:sp>
    </p:spTree>
    <p:extLst>
      <p:ext uri="{BB962C8B-B14F-4D97-AF65-F5344CB8AC3E}">
        <p14:creationId xmlns:p14="http://schemas.microsoft.com/office/powerpoint/2010/main" val="377125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23</a:t>
            </a:fld>
            <a:endParaRPr lang="zh-TW" altLang="en-US"/>
          </a:p>
        </p:txBody>
      </p:sp>
    </p:spTree>
    <p:extLst>
      <p:ext uri="{BB962C8B-B14F-4D97-AF65-F5344CB8AC3E}">
        <p14:creationId xmlns:p14="http://schemas.microsoft.com/office/powerpoint/2010/main" val="116775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a:t>
            </a:fld>
            <a:endParaRPr lang="zh-TW" altLang="en-US"/>
          </a:p>
        </p:txBody>
      </p:sp>
    </p:spTree>
    <p:extLst>
      <p:ext uri="{BB962C8B-B14F-4D97-AF65-F5344CB8AC3E}">
        <p14:creationId xmlns:p14="http://schemas.microsoft.com/office/powerpoint/2010/main" val="210994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25</a:t>
            </a:fld>
            <a:endParaRPr lang="zh-TW" altLang="en-US"/>
          </a:p>
        </p:txBody>
      </p:sp>
    </p:spTree>
    <p:extLst>
      <p:ext uri="{BB962C8B-B14F-4D97-AF65-F5344CB8AC3E}">
        <p14:creationId xmlns:p14="http://schemas.microsoft.com/office/powerpoint/2010/main" val="2197759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26</a:t>
            </a:fld>
            <a:endParaRPr lang="zh-TW" altLang="en-US"/>
          </a:p>
        </p:txBody>
      </p:sp>
    </p:spTree>
    <p:extLst>
      <p:ext uri="{BB962C8B-B14F-4D97-AF65-F5344CB8AC3E}">
        <p14:creationId xmlns:p14="http://schemas.microsoft.com/office/powerpoint/2010/main" val="76042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27</a:t>
            </a:fld>
            <a:endParaRPr lang="zh-TW" altLang="en-US"/>
          </a:p>
        </p:txBody>
      </p:sp>
    </p:spTree>
    <p:extLst>
      <p:ext uri="{BB962C8B-B14F-4D97-AF65-F5344CB8AC3E}">
        <p14:creationId xmlns:p14="http://schemas.microsoft.com/office/powerpoint/2010/main" val="3836772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465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2A1E5568-B536-4BCE-86A3-6D4DD9E8CD22}"/>
              </a:ext>
            </a:extLst>
          </p:cNvPr>
          <p:cNvSpPr>
            <a:spLocks noGrp="1"/>
          </p:cNvSpPr>
          <p:nvPr>
            <p:ph type="body" idx="1"/>
          </p:nvPr>
        </p:nvSpPr>
        <p:spPr/>
        <p:txBody>
          <a:bodyPr/>
          <a:lstStyle/>
          <a:p>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32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33</a:t>
            </a:fld>
            <a:endParaRPr lang="zh-TW" altLang="en-US"/>
          </a:p>
        </p:txBody>
      </p:sp>
    </p:spTree>
    <p:extLst>
      <p:ext uri="{BB962C8B-B14F-4D97-AF65-F5344CB8AC3E}">
        <p14:creationId xmlns:p14="http://schemas.microsoft.com/office/powerpoint/2010/main" val="2692300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34</a:t>
            </a:fld>
            <a:endParaRPr lang="zh-TW" altLang="en-US"/>
          </a:p>
        </p:txBody>
      </p:sp>
    </p:spTree>
    <p:extLst>
      <p:ext uri="{BB962C8B-B14F-4D97-AF65-F5344CB8AC3E}">
        <p14:creationId xmlns:p14="http://schemas.microsoft.com/office/powerpoint/2010/main" val="23774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6</a:t>
            </a:fld>
            <a:endParaRPr lang="zh-TW" altLang="en-US"/>
          </a:p>
        </p:txBody>
      </p:sp>
    </p:spTree>
    <p:extLst>
      <p:ext uri="{BB962C8B-B14F-4D97-AF65-F5344CB8AC3E}">
        <p14:creationId xmlns:p14="http://schemas.microsoft.com/office/powerpoint/2010/main" val="1676667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35</a:t>
            </a:fld>
            <a:endParaRPr lang="zh-TW" altLang="en-US"/>
          </a:p>
        </p:txBody>
      </p:sp>
    </p:spTree>
    <p:extLst>
      <p:ext uri="{BB962C8B-B14F-4D97-AF65-F5344CB8AC3E}">
        <p14:creationId xmlns:p14="http://schemas.microsoft.com/office/powerpoint/2010/main" val="113314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36</a:t>
            </a:fld>
            <a:endParaRPr lang="zh-TW" altLang="en-US"/>
          </a:p>
        </p:txBody>
      </p:sp>
    </p:spTree>
    <p:extLst>
      <p:ext uri="{BB962C8B-B14F-4D97-AF65-F5344CB8AC3E}">
        <p14:creationId xmlns:p14="http://schemas.microsoft.com/office/powerpoint/2010/main" val="168976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37</a:t>
            </a:fld>
            <a:endParaRPr lang="zh-TW" altLang="en-US"/>
          </a:p>
        </p:txBody>
      </p:sp>
    </p:spTree>
    <p:extLst>
      <p:ext uri="{BB962C8B-B14F-4D97-AF65-F5344CB8AC3E}">
        <p14:creationId xmlns:p14="http://schemas.microsoft.com/office/powerpoint/2010/main" val="2352232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38</a:t>
            </a:fld>
            <a:endParaRPr lang="zh-TW" altLang="en-US"/>
          </a:p>
        </p:txBody>
      </p:sp>
    </p:spTree>
    <p:extLst>
      <p:ext uri="{BB962C8B-B14F-4D97-AF65-F5344CB8AC3E}">
        <p14:creationId xmlns:p14="http://schemas.microsoft.com/office/powerpoint/2010/main" val="749535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39</a:t>
            </a:fld>
            <a:endParaRPr lang="zh-TW" altLang="en-US"/>
          </a:p>
        </p:txBody>
      </p:sp>
    </p:spTree>
    <p:extLst>
      <p:ext uri="{BB962C8B-B14F-4D97-AF65-F5344CB8AC3E}">
        <p14:creationId xmlns:p14="http://schemas.microsoft.com/office/powerpoint/2010/main" val="2214245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40</a:t>
            </a:fld>
            <a:endParaRPr lang="zh-TW" altLang="en-US"/>
          </a:p>
        </p:txBody>
      </p:sp>
    </p:spTree>
    <p:extLst>
      <p:ext uri="{BB962C8B-B14F-4D97-AF65-F5344CB8AC3E}">
        <p14:creationId xmlns:p14="http://schemas.microsoft.com/office/powerpoint/2010/main" val="3802202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41</a:t>
            </a:fld>
            <a:endParaRPr lang="zh-TW" altLang="en-US"/>
          </a:p>
        </p:txBody>
      </p:sp>
    </p:spTree>
    <p:extLst>
      <p:ext uri="{BB962C8B-B14F-4D97-AF65-F5344CB8AC3E}">
        <p14:creationId xmlns:p14="http://schemas.microsoft.com/office/powerpoint/2010/main" val="3418860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43</a:t>
            </a:fld>
            <a:endParaRPr lang="zh-TW" altLang="en-US"/>
          </a:p>
        </p:txBody>
      </p:sp>
    </p:spTree>
    <p:extLst>
      <p:ext uri="{BB962C8B-B14F-4D97-AF65-F5344CB8AC3E}">
        <p14:creationId xmlns:p14="http://schemas.microsoft.com/office/powerpoint/2010/main" val="2120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44</a:t>
            </a:fld>
            <a:endParaRPr lang="zh-TW" altLang="en-US"/>
          </a:p>
        </p:txBody>
      </p:sp>
    </p:spTree>
    <p:extLst>
      <p:ext uri="{BB962C8B-B14F-4D97-AF65-F5344CB8AC3E}">
        <p14:creationId xmlns:p14="http://schemas.microsoft.com/office/powerpoint/2010/main" val="124376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45</a:t>
            </a:fld>
            <a:endParaRPr lang="zh-TW" altLang="en-US"/>
          </a:p>
        </p:txBody>
      </p:sp>
    </p:spTree>
    <p:extLst>
      <p:ext uri="{BB962C8B-B14F-4D97-AF65-F5344CB8AC3E}">
        <p14:creationId xmlns:p14="http://schemas.microsoft.com/office/powerpoint/2010/main" val="216303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由此可見世界各國也把風能視為最具有潛力的一種發電方式</a:t>
            </a:r>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7</a:t>
            </a:fld>
            <a:endParaRPr lang="zh-TW" altLang="en-US"/>
          </a:p>
        </p:txBody>
      </p:sp>
    </p:spTree>
    <p:extLst>
      <p:ext uri="{BB962C8B-B14F-4D97-AF65-F5344CB8AC3E}">
        <p14:creationId xmlns:p14="http://schemas.microsoft.com/office/powerpoint/2010/main" val="775443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46</a:t>
            </a:fld>
            <a:endParaRPr lang="zh-TW" altLang="en-US"/>
          </a:p>
        </p:txBody>
      </p:sp>
    </p:spTree>
    <p:extLst>
      <p:ext uri="{BB962C8B-B14F-4D97-AF65-F5344CB8AC3E}">
        <p14:creationId xmlns:p14="http://schemas.microsoft.com/office/powerpoint/2010/main" val="1649277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47</a:t>
            </a:fld>
            <a:endParaRPr lang="zh-TW" altLang="en-US"/>
          </a:p>
        </p:txBody>
      </p:sp>
    </p:spTree>
    <p:extLst>
      <p:ext uri="{BB962C8B-B14F-4D97-AF65-F5344CB8AC3E}">
        <p14:creationId xmlns:p14="http://schemas.microsoft.com/office/powerpoint/2010/main" val="2719261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48</a:t>
            </a:fld>
            <a:endParaRPr lang="zh-TW" altLang="en-US"/>
          </a:p>
        </p:txBody>
      </p:sp>
    </p:spTree>
    <p:extLst>
      <p:ext uri="{BB962C8B-B14F-4D97-AF65-F5344CB8AC3E}">
        <p14:creationId xmlns:p14="http://schemas.microsoft.com/office/powerpoint/2010/main" val="1029854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49</a:t>
            </a:fld>
            <a:endParaRPr lang="zh-TW" altLang="en-US"/>
          </a:p>
        </p:txBody>
      </p:sp>
    </p:spTree>
    <p:extLst>
      <p:ext uri="{BB962C8B-B14F-4D97-AF65-F5344CB8AC3E}">
        <p14:creationId xmlns:p14="http://schemas.microsoft.com/office/powerpoint/2010/main" val="2447031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50</a:t>
            </a:fld>
            <a:endParaRPr lang="zh-TW" altLang="en-US"/>
          </a:p>
        </p:txBody>
      </p:sp>
    </p:spTree>
    <p:extLst>
      <p:ext uri="{BB962C8B-B14F-4D97-AF65-F5344CB8AC3E}">
        <p14:creationId xmlns:p14="http://schemas.microsoft.com/office/powerpoint/2010/main" val="339180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51</a:t>
            </a:fld>
            <a:endParaRPr lang="zh-TW" altLang="en-US"/>
          </a:p>
        </p:txBody>
      </p:sp>
    </p:spTree>
    <p:extLst>
      <p:ext uri="{BB962C8B-B14F-4D97-AF65-F5344CB8AC3E}">
        <p14:creationId xmlns:p14="http://schemas.microsoft.com/office/powerpoint/2010/main" val="4280274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52</a:t>
            </a:fld>
            <a:endParaRPr lang="zh-TW" altLang="en-US"/>
          </a:p>
        </p:txBody>
      </p:sp>
    </p:spTree>
    <p:extLst>
      <p:ext uri="{BB962C8B-B14F-4D97-AF65-F5344CB8AC3E}">
        <p14:creationId xmlns:p14="http://schemas.microsoft.com/office/powerpoint/2010/main" val="3516498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53</a:t>
            </a:fld>
            <a:endParaRPr lang="zh-TW" altLang="en-US"/>
          </a:p>
        </p:txBody>
      </p:sp>
    </p:spTree>
    <p:extLst>
      <p:ext uri="{BB962C8B-B14F-4D97-AF65-F5344CB8AC3E}">
        <p14:creationId xmlns:p14="http://schemas.microsoft.com/office/powerpoint/2010/main" val="335437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54</a:t>
            </a:fld>
            <a:endParaRPr lang="zh-TW" altLang="en-US"/>
          </a:p>
        </p:txBody>
      </p:sp>
    </p:spTree>
    <p:extLst>
      <p:ext uri="{BB962C8B-B14F-4D97-AF65-F5344CB8AC3E}">
        <p14:creationId xmlns:p14="http://schemas.microsoft.com/office/powerpoint/2010/main" val="14527380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55</a:t>
            </a:fld>
            <a:endParaRPr lang="zh-TW" altLang="en-US"/>
          </a:p>
        </p:txBody>
      </p:sp>
    </p:spTree>
    <p:extLst>
      <p:ext uri="{BB962C8B-B14F-4D97-AF65-F5344CB8AC3E}">
        <p14:creationId xmlns:p14="http://schemas.microsoft.com/office/powerpoint/2010/main" val="2242245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8</a:t>
            </a:fld>
            <a:endParaRPr lang="zh-TW" altLang="en-US"/>
          </a:p>
        </p:txBody>
      </p:sp>
    </p:spTree>
    <p:extLst>
      <p:ext uri="{BB962C8B-B14F-4D97-AF65-F5344CB8AC3E}">
        <p14:creationId xmlns:p14="http://schemas.microsoft.com/office/powerpoint/2010/main" val="1218010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56</a:t>
            </a:fld>
            <a:endParaRPr lang="zh-TW" altLang="en-US"/>
          </a:p>
        </p:txBody>
      </p:sp>
    </p:spTree>
    <p:extLst>
      <p:ext uri="{BB962C8B-B14F-4D97-AF65-F5344CB8AC3E}">
        <p14:creationId xmlns:p14="http://schemas.microsoft.com/office/powerpoint/2010/main" val="527968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57</a:t>
            </a:fld>
            <a:endParaRPr lang="zh-TW" altLang="en-US"/>
          </a:p>
        </p:txBody>
      </p:sp>
    </p:spTree>
    <p:extLst>
      <p:ext uri="{BB962C8B-B14F-4D97-AF65-F5344CB8AC3E}">
        <p14:creationId xmlns:p14="http://schemas.microsoft.com/office/powerpoint/2010/main" val="3865137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58</a:t>
            </a:fld>
            <a:endParaRPr lang="zh-TW" altLang="en-US"/>
          </a:p>
        </p:txBody>
      </p:sp>
    </p:spTree>
    <p:extLst>
      <p:ext uri="{BB962C8B-B14F-4D97-AF65-F5344CB8AC3E}">
        <p14:creationId xmlns:p14="http://schemas.microsoft.com/office/powerpoint/2010/main" val="21885784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59</a:t>
            </a:fld>
            <a:endParaRPr lang="zh-TW" altLang="en-US"/>
          </a:p>
        </p:txBody>
      </p:sp>
    </p:spTree>
    <p:extLst>
      <p:ext uri="{BB962C8B-B14F-4D97-AF65-F5344CB8AC3E}">
        <p14:creationId xmlns:p14="http://schemas.microsoft.com/office/powerpoint/2010/main" val="1937388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60</a:t>
            </a:fld>
            <a:endParaRPr lang="zh-TW" altLang="en-US"/>
          </a:p>
        </p:txBody>
      </p:sp>
    </p:spTree>
    <p:extLst>
      <p:ext uri="{BB962C8B-B14F-4D97-AF65-F5344CB8AC3E}">
        <p14:creationId xmlns:p14="http://schemas.microsoft.com/office/powerpoint/2010/main" val="188928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61</a:t>
            </a:fld>
            <a:endParaRPr lang="zh-TW" altLang="en-US"/>
          </a:p>
        </p:txBody>
      </p:sp>
    </p:spTree>
    <p:extLst>
      <p:ext uri="{BB962C8B-B14F-4D97-AF65-F5344CB8AC3E}">
        <p14:creationId xmlns:p14="http://schemas.microsoft.com/office/powerpoint/2010/main" val="34148395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62</a:t>
            </a:fld>
            <a:endParaRPr lang="zh-TW" altLang="en-US"/>
          </a:p>
        </p:txBody>
      </p:sp>
    </p:spTree>
    <p:extLst>
      <p:ext uri="{BB962C8B-B14F-4D97-AF65-F5344CB8AC3E}">
        <p14:creationId xmlns:p14="http://schemas.microsoft.com/office/powerpoint/2010/main" val="42194480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64</a:t>
            </a:fld>
            <a:endParaRPr lang="zh-TW" altLang="en-US"/>
          </a:p>
        </p:txBody>
      </p:sp>
    </p:spTree>
    <p:extLst>
      <p:ext uri="{BB962C8B-B14F-4D97-AF65-F5344CB8AC3E}">
        <p14:creationId xmlns:p14="http://schemas.microsoft.com/office/powerpoint/2010/main" val="3526681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65</a:t>
            </a:fld>
            <a:endParaRPr lang="zh-TW" altLang="en-US"/>
          </a:p>
        </p:txBody>
      </p:sp>
    </p:spTree>
    <p:extLst>
      <p:ext uri="{BB962C8B-B14F-4D97-AF65-F5344CB8AC3E}">
        <p14:creationId xmlns:p14="http://schemas.microsoft.com/office/powerpoint/2010/main" val="5849250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66</a:t>
            </a:fld>
            <a:endParaRPr lang="zh-TW" altLang="en-US"/>
          </a:p>
        </p:txBody>
      </p:sp>
    </p:spTree>
    <p:extLst>
      <p:ext uri="{BB962C8B-B14F-4D97-AF65-F5344CB8AC3E}">
        <p14:creationId xmlns:p14="http://schemas.microsoft.com/office/powerpoint/2010/main" val="84698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9</a:t>
            </a:fld>
            <a:endParaRPr lang="zh-TW" altLang="en-US"/>
          </a:p>
        </p:txBody>
      </p:sp>
    </p:spTree>
    <p:extLst>
      <p:ext uri="{BB962C8B-B14F-4D97-AF65-F5344CB8AC3E}">
        <p14:creationId xmlns:p14="http://schemas.microsoft.com/office/powerpoint/2010/main" val="736571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67</a:t>
            </a:fld>
            <a:endParaRPr lang="zh-TW" altLang="en-US"/>
          </a:p>
        </p:txBody>
      </p:sp>
    </p:spTree>
    <p:extLst>
      <p:ext uri="{BB962C8B-B14F-4D97-AF65-F5344CB8AC3E}">
        <p14:creationId xmlns:p14="http://schemas.microsoft.com/office/powerpoint/2010/main" val="239580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10</a:t>
            </a:fld>
            <a:endParaRPr lang="zh-TW" altLang="en-US"/>
          </a:p>
        </p:txBody>
      </p:sp>
    </p:spTree>
    <p:extLst>
      <p:ext uri="{BB962C8B-B14F-4D97-AF65-F5344CB8AC3E}">
        <p14:creationId xmlns:p14="http://schemas.microsoft.com/office/powerpoint/2010/main" val="201146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11</a:t>
            </a:fld>
            <a:endParaRPr lang="zh-TW" altLang="en-US"/>
          </a:p>
        </p:txBody>
      </p:sp>
    </p:spTree>
    <p:extLst>
      <p:ext uri="{BB962C8B-B14F-4D97-AF65-F5344CB8AC3E}">
        <p14:creationId xmlns:p14="http://schemas.microsoft.com/office/powerpoint/2010/main" val="400363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F54A54-2571-4541-B0CF-084C644C66D4}" type="slidenum">
              <a:rPr lang="zh-TW" altLang="en-US" smtClean="0"/>
              <a:t>12</a:t>
            </a:fld>
            <a:endParaRPr lang="zh-TW" altLang="en-US"/>
          </a:p>
        </p:txBody>
      </p:sp>
    </p:spTree>
    <p:extLst>
      <p:ext uri="{BB962C8B-B14F-4D97-AF65-F5344CB8AC3E}">
        <p14:creationId xmlns:p14="http://schemas.microsoft.com/office/powerpoint/2010/main" val="100977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DB5DDB-DA57-4F60-BF44-C51BCD2F0C8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F294803-28E1-401C-A457-8D66FB6C9D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7CB3F30-A670-4D38-95ED-ADCA4981A0CE}"/>
              </a:ext>
            </a:extLst>
          </p:cNvPr>
          <p:cNvSpPr>
            <a:spLocks noGrp="1"/>
          </p:cNvSpPr>
          <p:nvPr>
            <p:ph type="dt" sz="half" idx="10"/>
          </p:nvPr>
        </p:nvSpPr>
        <p:spPr/>
        <p:txBody>
          <a:bodyPr/>
          <a:lstStyle/>
          <a:p>
            <a:fld id="{2A4A143A-7BD3-4CCC-8400-EBD4D6917039}" type="datetime1">
              <a:rPr lang="zh-TW" altLang="en-US" smtClean="0"/>
              <a:t>2023/6/8</a:t>
            </a:fld>
            <a:endParaRPr lang="zh-TW" altLang="en-US"/>
          </a:p>
        </p:txBody>
      </p:sp>
      <p:sp>
        <p:nvSpPr>
          <p:cNvPr id="5" name="頁尾版面配置區 4">
            <a:extLst>
              <a:ext uri="{FF2B5EF4-FFF2-40B4-BE49-F238E27FC236}">
                <a16:creationId xmlns:a16="http://schemas.microsoft.com/office/drawing/2014/main" id="{FC15DDCA-59AA-464C-8B0B-B5012BF5FC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049FC19-4A82-4E11-9AEF-325A1E64F223}"/>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6713321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FF7E93-EC17-489C-AB81-E9E15C975EB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3BB7772-B297-4BE0-860A-592EA2471587}"/>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6BD0C2B-1271-46E3-83AB-D438C47BF336}"/>
              </a:ext>
            </a:extLst>
          </p:cNvPr>
          <p:cNvSpPr>
            <a:spLocks noGrp="1"/>
          </p:cNvSpPr>
          <p:nvPr>
            <p:ph type="dt" sz="half" idx="10"/>
          </p:nvPr>
        </p:nvSpPr>
        <p:spPr/>
        <p:txBody>
          <a:bodyPr/>
          <a:lstStyle/>
          <a:p>
            <a:fld id="{64BC0CA4-1FCD-4545-BF8B-8D370544A8FD}" type="datetime1">
              <a:rPr lang="zh-TW" altLang="en-US" smtClean="0"/>
              <a:t>2023/6/8</a:t>
            </a:fld>
            <a:endParaRPr lang="zh-TW" altLang="en-US"/>
          </a:p>
        </p:txBody>
      </p:sp>
      <p:sp>
        <p:nvSpPr>
          <p:cNvPr id="5" name="頁尾版面配置區 4">
            <a:extLst>
              <a:ext uri="{FF2B5EF4-FFF2-40B4-BE49-F238E27FC236}">
                <a16:creationId xmlns:a16="http://schemas.microsoft.com/office/drawing/2014/main" id="{5CB69912-5418-4921-822A-CB0ECDCC89D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2486C81-140F-445B-AB28-3F639C6B837B}"/>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28240565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19E8208-7A88-4CF1-8B6D-B9810562675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6CD6690-4C89-440F-8B6C-F503BBE4ECC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31F079B-3508-4E0C-BA72-FCB6118EDC04}"/>
              </a:ext>
            </a:extLst>
          </p:cNvPr>
          <p:cNvSpPr>
            <a:spLocks noGrp="1"/>
          </p:cNvSpPr>
          <p:nvPr>
            <p:ph type="dt" sz="half" idx="10"/>
          </p:nvPr>
        </p:nvSpPr>
        <p:spPr/>
        <p:txBody>
          <a:bodyPr/>
          <a:lstStyle/>
          <a:p>
            <a:fld id="{9683A00B-E658-44B0-B483-460629172C5B}" type="datetime1">
              <a:rPr lang="zh-TW" altLang="en-US" smtClean="0"/>
              <a:t>2023/6/8</a:t>
            </a:fld>
            <a:endParaRPr lang="zh-TW" altLang="en-US"/>
          </a:p>
        </p:txBody>
      </p:sp>
      <p:sp>
        <p:nvSpPr>
          <p:cNvPr id="5" name="頁尾版面配置區 4">
            <a:extLst>
              <a:ext uri="{FF2B5EF4-FFF2-40B4-BE49-F238E27FC236}">
                <a16:creationId xmlns:a16="http://schemas.microsoft.com/office/drawing/2014/main" id="{235C38C4-D2E0-4D39-8882-E244351912C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E92AA6-4E67-44D2-8605-3F3F66F7DE5D}"/>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42545358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55A180-B836-44A4-91EA-2F2018E367B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73AA450-947C-49E7-B4AC-C1CB935F675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1909C41-3ABD-4C9E-838D-C596CFD3B9A2}"/>
              </a:ext>
            </a:extLst>
          </p:cNvPr>
          <p:cNvSpPr>
            <a:spLocks noGrp="1"/>
          </p:cNvSpPr>
          <p:nvPr>
            <p:ph type="dt" sz="half" idx="10"/>
          </p:nvPr>
        </p:nvSpPr>
        <p:spPr/>
        <p:txBody>
          <a:bodyPr/>
          <a:lstStyle/>
          <a:p>
            <a:fld id="{D3228E59-664F-44B2-B391-198A1062BABB}" type="datetime1">
              <a:rPr lang="zh-TW" altLang="en-US" smtClean="0"/>
              <a:t>2023/6/8</a:t>
            </a:fld>
            <a:endParaRPr lang="zh-TW" altLang="en-US"/>
          </a:p>
        </p:txBody>
      </p:sp>
      <p:sp>
        <p:nvSpPr>
          <p:cNvPr id="5" name="頁尾版面配置區 4">
            <a:extLst>
              <a:ext uri="{FF2B5EF4-FFF2-40B4-BE49-F238E27FC236}">
                <a16:creationId xmlns:a16="http://schemas.microsoft.com/office/drawing/2014/main" id="{F0291481-AE6E-46BB-8886-1DE414EA905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73E5E5B-700B-4710-83BE-85A192C8848C}"/>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1516843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442E4B-F127-4A38-AABF-5ECB2C8354D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9E89C18-6A92-4563-BC37-FBBF4B45AE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BFFB2B2-3E6E-41E9-9E73-4866D13C36FD}"/>
              </a:ext>
            </a:extLst>
          </p:cNvPr>
          <p:cNvSpPr>
            <a:spLocks noGrp="1"/>
          </p:cNvSpPr>
          <p:nvPr>
            <p:ph type="dt" sz="half" idx="10"/>
          </p:nvPr>
        </p:nvSpPr>
        <p:spPr/>
        <p:txBody>
          <a:bodyPr/>
          <a:lstStyle/>
          <a:p>
            <a:fld id="{FA8D7C34-A1E8-48D7-84A2-D4ECE724A815}" type="datetime1">
              <a:rPr lang="zh-TW" altLang="en-US" smtClean="0"/>
              <a:t>2023/6/8</a:t>
            </a:fld>
            <a:endParaRPr lang="zh-TW" altLang="en-US"/>
          </a:p>
        </p:txBody>
      </p:sp>
      <p:sp>
        <p:nvSpPr>
          <p:cNvPr id="5" name="頁尾版面配置區 4">
            <a:extLst>
              <a:ext uri="{FF2B5EF4-FFF2-40B4-BE49-F238E27FC236}">
                <a16:creationId xmlns:a16="http://schemas.microsoft.com/office/drawing/2014/main" id="{3A281332-94CB-4022-AE8D-4D536CCA98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3662687-CFA7-4943-92DE-21A80ACC35E3}"/>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1877098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7AFE7-DA00-459E-BD04-7486D3EC6A2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31874AB-91A8-4CF6-B93A-A3CCAB4D3153}"/>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246836-13DB-4B07-BE23-DCE17055CB6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B9C314-7E10-45B9-B2CA-4478C7D311E9}"/>
              </a:ext>
            </a:extLst>
          </p:cNvPr>
          <p:cNvSpPr>
            <a:spLocks noGrp="1"/>
          </p:cNvSpPr>
          <p:nvPr>
            <p:ph type="dt" sz="half" idx="10"/>
          </p:nvPr>
        </p:nvSpPr>
        <p:spPr/>
        <p:txBody>
          <a:bodyPr/>
          <a:lstStyle/>
          <a:p>
            <a:fld id="{AA364174-B4AA-47DB-84F9-074DD72B4A22}" type="datetime1">
              <a:rPr lang="zh-TW" altLang="en-US" smtClean="0"/>
              <a:t>2023/6/8</a:t>
            </a:fld>
            <a:endParaRPr lang="zh-TW" altLang="en-US"/>
          </a:p>
        </p:txBody>
      </p:sp>
      <p:sp>
        <p:nvSpPr>
          <p:cNvPr id="6" name="頁尾版面配置區 5">
            <a:extLst>
              <a:ext uri="{FF2B5EF4-FFF2-40B4-BE49-F238E27FC236}">
                <a16:creationId xmlns:a16="http://schemas.microsoft.com/office/drawing/2014/main" id="{3CCC95F1-D73B-43E2-AE3D-E6ED679B6F5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5EFCD93-34F2-41A1-B9E9-8BCE26173BD3}"/>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16578462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5301C0-F251-48CB-9686-5A087466BCE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C1D913D-7ADA-4E86-8ED2-A8C8A241F5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B360B15-1AA4-421B-B633-78197010AAF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1393AC0-C8DB-45B3-A3B1-16A412E313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11A2B63-9381-4E19-A8A5-7B8CDE23C96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74AD2AC-033B-474F-AF86-716306FEEE21}"/>
              </a:ext>
            </a:extLst>
          </p:cNvPr>
          <p:cNvSpPr>
            <a:spLocks noGrp="1"/>
          </p:cNvSpPr>
          <p:nvPr>
            <p:ph type="dt" sz="half" idx="10"/>
          </p:nvPr>
        </p:nvSpPr>
        <p:spPr/>
        <p:txBody>
          <a:bodyPr/>
          <a:lstStyle/>
          <a:p>
            <a:fld id="{2CB56F7B-DC80-4EBA-934F-494624F57A7A}" type="datetime1">
              <a:rPr lang="zh-TW" altLang="en-US" smtClean="0"/>
              <a:t>2023/6/8</a:t>
            </a:fld>
            <a:endParaRPr lang="zh-TW" altLang="en-US"/>
          </a:p>
        </p:txBody>
      </p:sp>
      <p:sp>
        <p:nvSpPr>
          <p:cNvPr id="8" name="頁尾版面配置區 7">
            <a:extLst>
              <a:ext uri="{FF2B5EF4-FFF2-40B4-BE49-F238E27FC236}">
                <a16:creationId xmlns:a16="http://schemas.microsoft.com/office/drawing/2014/main" id="{A87B495E-F846-4500-9A32-EE018DDB1D5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6C23CE2-0F88-4A1D-BD18-9F66ECB2FBB7}"/>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29741371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319B2-AB13-4401-B594-E91E81E17E1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C12C9BAA-FD44-4A37-9111-EC8B2B612412}"/>
              </a:ext>
            </a:extLst>
          </p:cNvPr>
          <p:cNvSpPr>
            <a:spLocks noGrp="1"/>
          </p:cNvSpPr>
          <p:nvPr>
            <p:ph type="dt" sz="half" idx="10"/>
          </p:nvPr>
        </p:nvSpPr>
        <p:spPr/>
        <p:txBody>
          <a:bodyPr/>
          <a:lstStyle/>
          <a:p>
            <a:fld id="{65E74B1B-FC16-425F-9898-0DB236EEB556}" type="datetime1">
              <a:rPr lang="zh-TW" altLang="en-US" smtClean="0"/>
              <a:t>2023/6/8</a:t>
            </a:fld>
            <a:endParaRPr lang="zh-TW" altLang="en-US"/>
          </a:p>
        </p:txBody>
      </p:sp>
      <p:sp>
        <p:nvSpPr>
          <p:cNvPr id="4" name="頁尾版面配置區 3">
            <a:extLst>
              <a:ext uri="{FF2B5EF4-FFF2-40B4-BE49-F238E27FC236}">
                <a16:creationId xmlns:a16="http://schemas.microsoft.com/office/drawing/2014/main" id="{07CCF662-115E-42C8-98CF-BDD4B227D44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7FA1694-01F1-4212-B641-3E066FF38FBC}"/>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3188745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90AA31F-307F-427F-AB65-4DE782C38E94}"/>
              </a:ext>
            </a:extLst>
          </p:cNvPr>
          <p:cNvSpPr>
            <a:spLocks noGrp="1"/>
          </p:cNvSpPr>
          <p:nvPr>
            <p:ph type="dt" sz="half" idx="10"/>
          </p:nvPr>
        </p:nvSpPr>
        <p:spPr/>
        <p:txBody>
          <a:bodyPr/>
          <a:lstStyle/>
          <a:p>
            <a:fld id="{D22E05B3-45C8-489D-956B-A980F20A3F28}" type="datetime1">
              <a:rPr lang="zh-TW" altLang="en-US" smtClean="0"/>
              <a:t>2023/6/8</a:t>
            </a:fld>
            <a:endParaRPr lang="zh-TW" altLang="en-US"/>
          </a:p>
        </p:txBody>
      </p:sp>
      <p:sp>
        <p:nvSpPr>
          <p:cNvPr id="3" name="頁尾版面配置區 2">
            <a:extLst>
              <a:ext uri="{FF2B5EF4-FFF2-40B4-BE49-F238E27FC236}">
                <a16:creationId xmlns:a16="http://schemas.microsoft.com/office/drawing/2014/main" id="{9FF5CEC9-36AB-4B66-9346-0EC88B7D029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E51BFF6-E069-476A-9B62-20DF6D4459DE}"/>
              </a:ext>
            </a:extLst>
          </p:cNvPr>
          <p:cNvSpPr>
            <a:spLocks noGrp="1"/>
          </p:cNvSpPr>
          <p:nvPr>
            <p:ph type="sldNum" sz="quarter" idx="12"/>
          </p:nvPr>
        </p:nvSpPr>
        <p:spPr>
          <a:xfrm>
            <a:off x="9335219" y="6356349"/>
            <a:ext cx="2743200" cy="365125"/>
          </a:xfrm>
        </p:spPr>
        <p:txBody>
          <a:bodyPr/>
          <a:lstStyle>
            <a:lvl1pPr>
              <a:defRPr sz="2000">
                <a:solidFill>
                  <a:schemeClr val="bg2">
                    <a:lumMod val="50000"/>
                  </a:schemeClr>
                </a:solidFill>
              </a:defRPr>
            </a:lvl1pPr>
          </a:lstStyle>
          <a:p>
            <a:fld id="{47183693-D136-4195-B603-6F9F0529F145}" type="slidenum">
              <a:rPr lang="zh-TW" altLang="en-US" smtClean="0"/>
              <a:pPr/>
              <a:t>‹#›</a:t>
            </a:fld>
            <a:endParaRPr lang="zh-TW" altLang="en-US"/>
          </a:p>
        </p:txBody>
      </p:sp>
    </p:spTree>
    <p:extLst>
      <p:ext uri="{BB962C8B-B14F-4D97-AF65-F5344CB8AC3E}">
        <p14:creationId xmlns:p14="http://schemas.microsoft.com/office/powerpoint/2010/main" val="3367644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0AF3AA-384F-4BAF-B8EE-32523CC7FE6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283C0C9-CF9A-4C7C-8272-EF0219F091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CB3C043-17B2-4224-B912-4607512F4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83CEF22-7BAE-42B5-B3C2-D4EC33AB3E4C}"/>
              </a:ext>
            </a:extLst>
          </p:cNvPr>
          <p:cNvSpPr>
            <a:spLocks noGrp="1"/>
          </p:cNvSpPr>
          <p:nvPr>
            <p:ph type="dt" sz="half" idx="10"/>
          </p:nvPr>
        </p:nvSpPr>
        <p:spPr/>
        <p:txBody>
          <a:bodyPr/>
          <a:lstStyle/>
          <a:p>
            <a:fld id="{9077B902-EE5C-4041-80ED-E566ED46DE11}" type="datetime1">
              <a:rPr lang="zh-TW" altLang="en-US" smtClean="0"/>
              <a:t>2023/6/8</a:t>
            </a:fld>
            <a:endParaRPr lang="zh-TW" altLang="en-US"/>
          </a:p>
        </p:txBody>
      </p:sp>
      <p:sp>
        <p:nvSpPr>
          <p:cNvPr id="6" name="頁尾版面配置區 5">
            <a:extLst>
              <a:ext uri="{FF2B5EF4-FFF2-40B4-BE49-F238E27FC236}">
                <a16:creationId xmlns:a16="http://schemas.microsoft.com/office/drawing/2014/main" id="{BC3A84DB-6811-4E4E-9E37-954882F6F43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06A6108-DC6F-4A8D-9F53-CEADD5C92630}"/>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2583008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3029CC-4206-4F31-B966-CFB8A977559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43EB6385-9985-4A8A-ADF5-53EB4F5B46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D158840-BFD1-42C5-BE74-5B99E0563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C20C69E-D2C1-49D3-8526-D09C4FA261C8}"/>
              </a:ext>
            </a:extLst>
          </p:cNvPr>
          <p:cNvSpPr>
            <a:spLocks noGrp="1"/>
          </p:cNvSpPr>
          <p:nvPr>
            <p:ph type="dt" sz="half" idx="10"/>
          </p:nvPr>
        </p:nvSpPr>
        <p:spPr/>
        <p:txBody>
          <a:bodyPr/>
          <a:lstStyle/>
          <a:p>
            <a:fld id="{C9EC97B9-22CB-41A0-9CFE-B67D55F9BD0A}" type="datetime1">
              <a:rPr lang="zh-TW" altLang="en-US" smtClean="0"/>
              <a:t>2023/6/8</a:t>
            </a:fld>
            <a:endParaRPr lang="zh-TW" altLang="en-US"/>
          </a:p>
        </p:txBody>
      </p:sp>
      <p:sp>
        <p:nvSpPr>
          <p:cNvPr id="6" name="頁尾版面配置區 5">
            <a:extLst>
              <a:ext uri="{FF2B5EF4-FFF2-40B4-BE49-F238E27FC236}">
                <a16:creationId xmlns:a16="http://schemas.microsoft.com/office/drawing/2014/main" id="{C46883AE-14DD-4F61-8E25-EAA24EAD17A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2AD3BDF-B758-416C-909C-84E372560A36}"/>
              </a:ext>
            </a:extLst>
          </p:cNvPr>
          <p:cNvSpPr>
            <a:spLocks noGrp="1"/>
          </p:cNvSpPr>
          <p:nvPr>
            <p:ph type="sldNum" sz="quarter" idx="12"/>
          </p:nvPr>
        </p:nvSpPr>
        <p:spPr/>
        <p:txBody>
          <a:body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33559912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41AC88A-6214-439B-8D72-20F8D3C2CF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D8318F6-0118-4706-8BF2-683CD5A55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66E9B0-9311-4DD5-A907-8B2A3C064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38713-CAB4-400B-A23F-2092E382B35B}" type="datetime1">
              <a:rPr lang="zh-TW" altLang="en-US" smtClean="0"/>
              <a:t>2023/6/8</a:t>
            </a:fld>
            <a:endParaRPr lang="zh-TW" altLang="en-US"/>
          </a:p>
        </p:txBody>
      </p:sp>
      <p:sp>
        <p:nvSpPr>
          <p:cNvPr id="5" name="頁尾版面配置區 4">
            <a:extLst>
              <a:ext uri="{FF2B5EF4-FFF2-40B4-BE49-F238E27FC236}">
                <a16:creationId xmlns:a16="http://schemas.microsoft.com/office/drawing/2014/main" id="{54D94456-80CB-491F-9897-3DC0A3E944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D2E9C5C-5684-4D14-9F4E-C7AE568DA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183693-D136-4195-B603-6F9F0529F145}" type="slidenum">
              <a:rPr lang="zh-TW" altLang="en-US" smtClean="0"/>
              <a:t>‹#›</a:t>
            </a:fld>
            <a:endParaRPr lang="zh-TW" altLang="en-US"/>
          </a:p>
        </p:txBody>
      </p:sp>
    </p:spTree>
    <p:extLst>
      <p:ext uri="{BB962C8B-B14F-4D97-AF65-F5344CB8AC3E}">
        <p14:creationId xmlns:p14="http://schemas.microsoft.com/office/powerpoint/2010/main" val="59039144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0.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31.xml"/><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15.png"/><Relationship Id="rId5" Type="http://schemas.openxmlformats.org/officeDocument/2006/relationships/image" Target="../media/image53.png"/><Relationship Id="rId15" Type="http://schemas.openxmlformats.org/officeDocument/2006/relationships/image" Target="../media/image59.png"/><Relationship Id="rId10" Type="http://schemas.openxmlformats.org/officeDocument/2006/relationships/image" Target="../media/image55.png"/><Relationship Id="rId4" Type="http://schemas.openxmlformats.org/officeDocument/2006/relationships/image" Target="../media/image80.png"/><Relationship Id="rId9" Type="http://schemas.openxmlformats.org/officeDocument/2006/relationships/image" Target="../media/image130.png"/><Relationship Id="rId1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jpeg"/><Relationship Id="rId7" Type="http://schemas.openxmlformats.org/officeDocument/2006/relationships/hyperlink" Target="https://www.carbonbrief.org/analysis-which-countries-are-historically-responsible-for-climate-chang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carbonbrief.org/energy/emissions/" TargetMode="External"/><Relationship Id="rId11" Type="http://schemas.openxmlformats.org/officeDocument/2006/relationships/image" Target="../media/image15.jpeg"/><Relationship Id="rId5" Type="http://schemas.openxmlformats.org/officeDocument/2006/relationships/image" Target="../media/image11.jpeg"/><Relationship Id="rId10" Type="http://schemas.openxmlformats.org/officeDocument/2006/relationships/image" Target="../media/image14.png"/><Relationship Id="rId4" Type="http://schemas.openxmlformats.org/officeDocument/2006/relationships/image" Target="../media/image10.jpe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carbonbrief.org/energy/emission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22.jpeg"/><Relationship Id="rId4" Type="http://schemas.openxmlformats.org/officeDocument/2006/relationships/hyperlink" Target="https://gwec.ne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6DEE398E-9021-49F4-A39C-4E8337013915}"/>
              </a:ext>
            </a:extLst>
          </p:cNvPr>
          <p:cNvSpPr txBox="1"/>
          <p:nvPr/>
        </p:nvSpPr>
        <p:spPr>
          <a:xfrm>
            <a:off x="1739900" y="1572678"/>
            <a:ext cx="8712200" cy="4272965"/>
          </a:xfrm>
          <a:prstGeom prst="rect">
            <a:avLst/>
          </a:prstGeom>
          <a:solidFill>
            <a:schemeClr val="accent5">
              <a:lumMod val="20000"/>
              <a:lumOff val="80000"/>
            </a:schemeClr>
          </a:solidFill>
          <a:ln w="127000">
            <a:solidFill>
              <a:schemeClr val="accent1">
                <a:lumMod val="60000"/>
                <a:lumOff val="40000"/>
              </a:schemeClr>
            </a:solidFill>
          </a:ln>
        </p:spPr>
        <p:txBody>
          <a:bodyPr wrap="square" rtlCol="0">
            <a:spAutoFit/>
          </a:bodyPr>
          <a:lstStyle/>
          <a:p>
            <a:pPr algn="ctr">
              <a:lnSpc>
                <a:spcPts val="2000"/>
              </a:lnSpc>
            </a:pPr>
            <a:endParaRPr lang="en-US" altLang="zh-TW" sz="4800" b="1" spc="-300" dirty="0">
              <a:latin typeface="微軟正黑體" panose="020B0604030504040204" pitchFamily="34" charset="-120"/>
              <a:ea typeface="微軟正黑體" panose="020B0604030504040204" pitchFamily="34" charset="-120"/>
            </a:endParaRPr>
          </a:p>
          <a:p>
            <a:pPr algn="ctr"/>
            <a:r>
              <a:rPr lang="zh-TW" altLang="en-US" sz="4000" b="1" spc="-300" dirty="0">
                <a:latin typeface="微軟正黑體" panose="020B0604030504040204" pitchFamily="34" charset="-120"/>
                <a:ea typeface="微軟正黑體" panose="020B0604030504040204" pitchFamily="34" charset="-120"/>
              </a:rPr>
              <a:t>基於</a:t>
            </a:r>
            <a:r>
              <a:rPr lang="en-US" altLang="zh-TW" sz="4000" b="1" spc="-300" dirty="0">
                <a:latin typeface="微軟正黑體" panose="020B0604030504040204" pitchFamily="34" charset="-120"/>
                <a:ea typeface="微軟正黑體" panose="020B0604030504040204" pitchFamily="34" charset="-120"/>
              </a:rPr>
              <a:t>LSTM</a:t>
            </a:r>
            <a:r>
              <a:rPr lang="zh-TW" altLang="en-US" sz="4000" b="1" spc="-300" dirty="0">
                <a:latin typeface="微軟正黑體" panose="020B0604030504040204" pitchFamily="34" charset="-120"/>
                <a:ea typeface="微軟正黑體" panose="020B0604030504040204" pitchFamily="34" charset="-120"/>
              </a:rPr>
              <a:t>方法的風力渦輪機</a:t>
            </a:r>
            <a:endParaRPr lang="en-US" altLang="zh-TW" sz="4000" b="1" spc="-300" dirty="0">
              <a:latin typeface="微軟正黑體" panose="020B0604030504040204" pitchFamily="34" charset="-120"/>
              <a:ea typeface="微軟正黑體" panose="020B0604030504040204" pitchFamily="34" charset="-120"/>
            </a:endParaRPr>
          </a:p>
          <a:p>
            <a:pPr algn="ctr"/>
            <a:r>
              <a:rPr lang="zh-TW" altLang="en-US" sz="4000" b="1" spc="-300" dirty="0">
                <a:latin typeface="微軟正黑體" panose="020B0604030504040204" pitchFamily="34" charset="-120"/>
                <a:ea typeface="微軟正黑體" panose="020B0604030504040204" pitchFamily="34" charset="-120"/>
              </a:rPr>
              <a:t>發電量預測</a:t>
            </a:r>
            <a:endParaRPr lang="en-US" altLang="zh-TW" sz="4000" b="1" spc="-300" dirty="0">
              <a:latin typeface="微軟正黑體" panose="020B0604030504040204" pitchFamily="34" charset="-120"/>
              <a:ea typeface="微軟正黑體" panose="020B0604030504040204" pitchFamily="34" charset="-120"/>
            </a:endParaRPr>
          </a:p>
          <a:p>
            <a:pPr algn="ctr"/>
            <a:endParaRPr lang="en-US" altLang="zh-TW" sz="1100" b="1" spc="-300" dirty="0">
              <a:latin typeface="微軟正黑體" panose="020B0604030504040204" pitchFamily="34" charset="-120"/>
              <a:ea typeface="微軟正黑體" panose="020B0604030504040204" pitchFamily="34" charset="-120"/>
            </a:endParaRPr>
          </a:p>
          <a:p>
            <a:pPr algn="ctr"/>
            <a:r>
              <a:rPr lang="en-US" altLang="zh-TW" sz="2400" b="1" dirty="0">
                <a:latin typeface="Times New Roman" panose="02020603050405020304" pitchFamily="18" charset="0"/>
                <a:ea typeface="微軟正黑體" panose="020B0604030504040204" pitchFamily="34" charset="-120"/>
                <a:cs typeface="Times New Roman" panose="02020603050405020304" pitchFamily="18" charset="0"/>
              </a:rPr>
              <a:t>Power Generation Prediction of Wind Turbines</a:t>
            </a:r>
          </a:p>
          <a:p>
            <a:pPr algn="ctr"/>
            <a:r>
              <a:rPr lang="en-US" altLang="zh-TW" sz="2400" b="1" dirty="0">
                <a:latin typeface="Times New Roman" panose="02020603050405020304" pitchFamily="18" charset="0"/>
                <a:ea typeface="微軟正黑體" panose="020B0604030504040204" pitchFamily="34" charset="-120"/>
                <a:cs typeface="Times New Roman" panose="02020603050405020304" pitchFamily="18" charset="0"/>
              </a:rPr>
              <a:t>Based on LSTM Method</a:t>
            </a:r>
          </a:p>
          <a:p>
            <a:pPr algn="ctr"/>
            <a:endParaRPr lang="en-US" altLang="zh-TW"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algn="ctr"/>
            <a:r>
              <a:rPr lang="en-US" altLang="zh-TW" sz="2800" b="1" spc="600" dirty="0">
                <a:latin typeface="微軟正黑體" panose="020B0604030504040204" pitchFamily="34" charset="-120"/>
                <a:ea typeface="微軟正黑體" panose="020B0604030504040204" pitchFamily="34" charset="-120"/>
              </a:rPr>
              <a:t>M11021035 </a:t>
            </a:r>
            <a:r>
              <a:rPr lang="zh-TW" altLang="en-US" sz="2800" b="1" spc="600" dirty="0">
                <a:latin typeface="微軟正黑體" panose="020B0604030504040204" pitchFamily="34" charset="-120"/>
                <a:ea typeface="微軟正黑體" panose="020B0604030504040204" pitchFamily="34" charset="-120"/>
              </a:rPr>
              <a:t>黃堉豪</a:t>
            </a:r>
          </a:p>
          <a:p>
            <a:pPr algn="ctr"/>
            <a:r>
              <a:rPr lang="zh-TW" altLang="en-US" sz="2800" b="1" spc="600" dirty="0">
                <a:latin typeface="微軟正黑體" panose="020B0604030504040204" pitchFamily="34" charset="-120"/>
                <a:ea typeface="微軟正黑體" panose="020B0604030504040204" pitchFamily="34" charset="-120"/>
              </a:rPr>
              <a:t>指導教授 洪鈺欣博士</a:t>
            </a:r>
            <a:endParaRPr lang="en-US" altLang="zh-TW" sz="2800" b="1" spc="600" dirty="0">
              <a:latin typeface="微軟正黑體" panose="020B0604030504040204" pitchFamily="34" charset="-120"/>
              <a:ea typeface="微軟正黑體" panose="020B0604030504040204" pitchFamily="34" charset="-120"/>
            </a:endParaRPr>
          </a:p>
          <a:p>
            <a:pPr algn="ctr"/>
            <a:endParaRPr lang="en-US" altLang="zh-TW" sz="2000" b="1" spc="600" dirty="0">
              <a:latin typeface="微軟正黑體" panose="020B0604030504040204" pitchFamily="34" charset="-120"/>
              <a:ea typeface="微軟正黑體" panose="020B0604030504040204" pitchFamily="34" charset="-120"/>
            </a:endParaRPr>
          </a:p>
          <a:p>
            <a:pPr algn="ctr"/>
            <a:r>
              <a:rPr lang="en-US" altLang="zh-TW" sz="2000" b="1" spc="600" dirty="0">
                <a:latin typeface="微軟正黑體" panose="020B0604030504040204" pitchFamily="34" charset="-120"/>
                <a:ea typeface="微軟正黑體" panose="020B0604030504040204" pitchFamily="34" charset="-120"/>
              </a:rPr>
              <a:t>112</a:t>
            </a:r>
            <a:r>
              <a:rPr lang="zh-TW" altLang="en-US" sz="2000" b="1" spc="600" dirty="0">
                <a:latin typeface="微軟正黑體" panose="020B0604030504040204" pitchFamily="34" charset="-120"/>
                <a:ea typeface="微軟正黑體" panose="020B0604030504040204" pitchFamily="34" charset="-120"/>
              </a:rPr>
              <a:t>年</a:t>
            </a:r>
            <a:r>
              <a:rPr lang="en-US" altLang="zh-TW" sz="2000" b="1" spc="600" dirty="0">
                <a:latin typeface="微軟正黑體" panose="020B0604030504040204" pitchFamily="34" charset="-120"/>
                <a:ea typeface="微軟正黑體" panose="020B0604030504040204" pitchFamily="34" charset="-120"/>
              </a:rPr>
              <a:t>6</a:t>
            </a:r>
            <a:r>
              <a:rPr lang="zh-TW" altLang="en-US" sz="2000" b="1" spc="600" dirty="0">
                <a:latin typeface="微軟正黑體" panose="020B0604030504040204" pitchFamily="34" charset="-120"/>
                <a:ea typeface="微軟正黑體" panose="020B0604030504040204" pitchFamily="34" charset="-120"/>
              </a:rPr>
              <a:t>月</a:t>
            </a:r>
            <a:r>
              <a:rPr lang="en-US" altLang="zh-TW" sz="2000" b="1" spc="600" dirty="0">
                <a:latin typeface="微軟正黑體" panose="020B0604030504040204" pitchFamily="34" charset="-120"/>
                <a:ea typeface="微軟正黑體" panose="020B0604030504040204" pitchFamily="34" charset="-120"/>
              </a:rPr>
              <a:t>8</a:t>
            </a:r>
            <a:r>
              <a:rPr lang="zh-TW" altLang="en-US" sz="2000" b="1" spc="600" dirty="0">
                <a:latin typeface="微軟正黑體" panose="020B0604030504040204" pitchFamily="34" charset="-120"/>
                <a:ea typeface="微軟正黑體" panose="020B0604030504040204" pitchFamily="34" charset="-120"/>
              </a:rPr>
              <a:t>號</a:t>
            </a:r>
          </a:p>
        </p:txBody>
      </p:sp>
      <p:sp>
        <p:nvSpPr>
          <p:cNvPr id="3" name="投影片編號版面配置區 2">
            <a:extLst>
              <a:ext uri="{FF2B5EF4-FFF2-40B4-BE49-F238E27FC236}">
                <a16:creationId xmlns:a16="http://schemas.microsoft.com/office/drawing/2014/main" id="{62DB7596-ECFF-4D99-BB70-923A1D229D32}"/>
              </a:ext>
            </a:extLst>
          </p:cNvPr>
          <p:cNvSpPr>
            <a:spLocks noGrp="1"/>
          </p:cNvSpPr>
          <p:nvPr>
            <p:ph type="sldNum" sz="quarter" idx="12"/>
          </p:nvPr>
        </p:nvSpPr>
        <p:spPr/>
        <p:txBody>
          <a:bodyPr/>
          <a:lstStyle/>
          <a:p>
            <a:fld id="{47183693-D136-4195-B603-6F9F0529F145}" type="slidenum">
              <a:rPr lang="zh-TW" altLang="en-US" smtClean="0"/>
              <a:t>1</a:t>
            </a:fld>
            <a:endParaRPr lang="zh-TW" altLang="en-US" dirty="0"/>
          </a:p>
        </p:txBody>
      </p:sp>
      <p:sp>
        <p:nvSpPr>
          <p:cNvPr id="4" name="矩形 3">
            <a:hlinkClick r:id="" action="ppaction://noaction"/>
            <a:extLst>
              <a:ext uri="{FF2B5EF4-FFF2-40B4-BE49-F238E27FC236}">
                <a16:creationId xmlns:a16="http://schemas.microsoft.com/office/drawing/2014/main" id="{14A315D2-9BA0-4657-A32C-BA0CE4138B39}"/>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9535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6918882" cy="400110"/>
          </a:xfrm>
          <a:prstGeom prst="rect">
            <a:avLst/>
          </a:prstGeom>
          <a:noFill/>
        </p:spPr>
        <p:txBody>
          <a:bodyPr wrap="none" rtlCol="0">
            <a:spAutoFit/>
          </a:bodyPr>
          <a:lstStyle/>
          <a:p>
            <a:r>
              <a:rPr lang="zh-TW" altLang="en-US" sz="2000" b="1" spc="600" dirty="0">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7019A479-7F88-48E5-A5CD-F0939AAAC2D9}"/>
              </a:ext>
            </a:extLst>
          </p:cNvPr>
          <p:cNvSpPr>
            <a:spLocks noGrp="1"/>
          </p:cNvSpPr>
          <p:nvPr>
            <p:ph type="sldNum" sz="quarter" idx="12"/>
          </p:nvPr>
        </p:nvSpPr>
        <p:spPr/>
        <p:txBody>
          <a:bodyPr/>
          <a:lstStyle/>
          <a:p>
            <a:fld id="{47183693-D136-4195-B603-6F9F0529F145}" type="slidenum">
              <a:rPr lang="zh-TW" altLang="en-US" smtClean="0"/>
              <a:t>10</a:t>
            </a:fld>
            <a:endParaRPr lang="zh-TW" altLang="en-US" dirty="0"/>
          </a:p>
        </p:txBody>
      </p:sp>
      <p:sp>
        <p:nvSpPr>
          <p:cNvPr id="22" name="矩形 21">
            <a:hlinkClick r:id="" action="ppaction://noaction"/>
            <a:extLst>
              <a:ext uri="{FF2B5EF4-FFF2-40B4-BE49-F238E27FC236}">
                <a16:creationId xmlns:a16="http://schemas.microsoft.com/office/drawing/2014/main" id="{A27C97CB-93A6-4848-B8E4-11B2DFC9B8BE}"/>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69AAE0BE-53BE-4088-9915-1A0E5139423F}"/>
              </a:ext>
            </a:extLst>
          </p:cNvPr>
          <p:cNvGrpSpPr/>
          <p:nvPr/>
        </p:nvGrpSpPr>
        <p:grpSpPr>
          <a:xfrm>
            <a:off x="288157" y="4989975"/>
            <a:ext cx="3045032" cy="612970"/>
            <a:chOff x="43193" y="5177061"/>
            <a:chExt cx="3045032" cy="612970"/>
          </a:xfrm>
        </p:grpSpPr>
        <p:sp>
          <p:nvSpPr>
            <p:cNvPr id="49" name="矩形 48">
              <a:extLst>
                <a:ext uri="{FF2B5EF4-FFF2-40B4-BE49-F238E27FC236}">
                  <a16:creationId xmlns:a16="http://schemas.microsoft.com/office/drawing/2014/main" id="{E52CC53E-CFFD-49EA-8440-DEEBC9E89257}"/>
                </a:ext>
              </a:extLst>
            </p:cNvPr>
            <p:cNvSpPr/>
            <p:nvPr/>
          </p:nvSpPr>
          <p:spPr>
            <a:xfrm>
              <a:off x="43193" y="5177061"/>
              <a:ext cx="2396208" cy="612970"/>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渦輪機異常檢測</a:t>
              </a:r>
            </a:p>
          </p:txBody>
        </p:sp>
        <p:pic>
          <p:nvPicPr>
            <p:cNvPr id="4106" name="Picture 10" descr="https://cdn-icons-png.flaticon.com/512/1077/1077147.png">
              <a:extLst>
                <a:ext uri="{FF2B5EF4-FFF2-40B4-BE49-F238E27FC236}">
                  <a16:creationId xmlns:a16="http://schemas.microsoft.com/office/drawing/2014/main" id="{B86CF2BC-2FDA-4BA2-81AC-A9FED27ACF4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488431" y="5177061"/>
              <a:ext cx="599794" cy="608400"/>
            </a:xfrm>
            <a:prstGeom prst="rect">
              <a:avLst/>
            </a:prstGeom>
            <a:noFill/>
            <a:ln w="28575">
              <a:noFill/>
            </a:ln>
            <a:extLst>
              <a:ext uri="{909E8E84-426E-40DD-AFC4-6F175D3DCCD1}">
                <a14:hiddenFill xmlns:a14="http://schemas.microsoft.com/office/drawing/2010/main">
                  <a:solidFill>
                    <a:srgbClr val="FFFFFF"/>
                  </a:solidFill>
                </a14:hiddenFill>
              </a:ext>
            </a:extLst>
          </p:spPr>
        </p:pic>
      </p:grpSp>
      <p:grpSp>
        <p:nvGrpSpPr>
          <p:cNvPr id="2" name="群組 1">
            <a:extLst>
              <a:ext uri="{FF2B5EF4-FFF2-40B4-BE49-F238E27FC236}">
                <a16:creationId xmlns:a16="http://schemas.microsoft.com/office/drawing/2014/main" id="{F24E4510-7DFF-47B1-8980-FDDCD7504F1C}"/>
              </a:ext>
            </a:extLst>
          </p:cNvPr>
          <p:cNvGrpSpPr/>
          <p:nvPr/>
        </p:nvGrpSpPr>
        <p:grpSpPr>
          <a:xfrm>
            <a:off x="288157" y="2699435"/>
            <a:ext cx="3016595" cy="615171"/>
            <a:chOff x="288157" y="2699435"/>
            <a:chExt cx="3016595" cy="615171"/>
          </a:xfrm>
        </p:grpSpPr>
        <p:pic>
          <p:nvPicPr>
            <p:cNvPr id="4104" name="Picture 8" descr="https://cdn-icons-png.flaticon.com/512/3248/3248571.png">
              <a:extLst>
                <a:ext uri="{FF2B5EF4-FFF2-40B4-BE49-F238E27FC236}">
                  <a16:creationId xmlns:a16="http://schemas.microsoft.com/office/drawing/2014/main" id="{FECE3FEB-945E-4808-BEFB-1150B8E37BB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696352" y="2699435"/>
              <a:ext cx="608400" cy="608400"/>
            </a:xfrm>
            <a:prstGeom prst="rect">
              <a:avLst/>
            </a:prstGeom>
            <a:noFill/>
            <a:extLst>
              <a:ext uri="{909E8E84-426E-40DD-AFC4-6F175D3DCCD1}">
                <a14:hiddenFill xmlns:a14="http://schemas.microsoft.com/office/drawing/2010/main">
                  <a:solidFill>
                    <a:srgbClr val="FFFFFF"/>
                  </a:solidFill>
                </a14:hiddenFill>
              </a:ext>
            </a:extLst>
          </p:spPr>
        </p:pic>
        <p:sp>
          <p:nvSpPr>
            <p:cNvPr id="57" name="矩形 56">
              <a:extLst>
                <a:ext uri="{FF2B5EF4-FFF2-40B4-BE49-F238E27FC236}">
                  <a16:creationId xmlns:a16="http://schemas.microsoft.com/office/drawing/2014/main" id="{9724D9F9-2CFC-4CD8-8421-3E69F8864333}"/>
                </a:ext>
              </a:extLst>
            </p:cNvPr>
            <p:cNvSpPr/>
            <p:nvPr/>
          </p:nvSpPr>
          <p:spPr>
            <a:xfrm>
              <a:off x="288157" y="2701636"/>
              <a:ext cx="2396208" cy="612970"/>
            </a:xfrm>
            <a:prstGeom prst="rect">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發電功率預測</a:t>
              </a:r>
            </a:p>
          </p:txBody>
        </p:sp>
      </p:grpSp>
      <p:sp>
        <p:nvSpPr>
          <p:cNvPr id="37" name="文字方塊 36">
            <a:extLst>
              <a:ext uri="{FF2B5EF4-FFF2-40B4-BE49-F238E27FC236}">
                <a16:creationId xmlns:a16="http://schemas.microsoft.com/office/drawing/2014/main" id="{3B7C4524-98E5-44BE-B90F-711EAB621464}"/>
              </a:ext>
            </a:extLst>
          </p:cNvPr>
          <p:cNvSpPr txBox="1"/>
          <p:nvPr/>
        </p:nvSpPr>
        <p:spPr>
          <a:xfrm>
            <a:off x="209858" y="1669847"/>
            <a:ext cx="2613502" cy="400110"/>
          </a:xfrm>
          <a:prstGeom prst="rect">
            <a:avLst/>
          </a:prstGeom>
          <a:noFill/>
        </p:spPr>
        <p:txBody>
          <a:bodyPr wrap="square" rtlCol="0">
            <a:spAutoFit/>
          </a:bodyPr>
          <a:lstStyle/>
          <a:p>
            <a:pPr algn="ctr"/>
            <a:r>
              <a:rPr lang="zh-TW" altLang="en-US" sz="2000" b="1" u="sng" dirty="0">
                <a:latin typeface="微軟正黑體" panose="020B0604030504040204" pitchFamily="34" charset="-120"/>
                <a:ea typeface="微軟正黑體" panose="020B0604030504040204" pitchFamily="34" charset="-120"/>
              </a:rPr>
              <a:t>過往風機的預測研究</a:t>
            </a:r>
          </a:p>
        </p:txBody>
      </p:sp>
      <p:sp>
        <p:nvSpPr>
          <p:cNvPr id="38" name="箭號: 向下 37">
            <a:extLst>
              <a:ext uri="{FF2B5EF4-FFF2-40B4-BE49-F238E27FC236}">
                <a16:creationId xmlns:a16="http://schemas.microsoft.com/office/drawing/2014/main" id="{4796585E-07FD-46C1-86D1-7D1813E3D29F}"/>
              </a:ext>
            </a:extLst>
          </p:cNvPr>
          <p:cNvSpPr/>
          <p:nvPr/>
        </p:nvSpPr>
        <p:spPr>
          <a:xfrm rot="16200000" flipH="1">
            <a:off x="3779137" y="2619923"/>
            <a:ext cx="390617" cy="77457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9" name="群組 38">
            <a:extLst>
              <a:ext uri="{FF2B5EF4-FFF2-40B4-BE49-F238E27FC236}">
                <a16:creationId xmlns:a16="http://schemas.microsoft.com/office/drawing/2014/main" id="{27548193-69AC-472B-AB4A-BA7B27CCC1C8}"/>
              </a:ext>
            </a:extLst>
          </p:cNvPr>
          <p:cNvGrpSpPr/>
          <p:nvPr/>
        </p:nvGrpSpPr>
        <p:grpSpPr>
          <a:xfrm>
            <a:off x="4839682" y="2148408"/>
            <a:ext cx="2086252" cy="1982277"/>
            <a:chOff x="7724564" y="2031020"/>
            <a:chExt cx="2086252" cy="1982277"/>
          </a:xfrm>
        </p:grpSpPr>
        <p:grpSp>
          <p:nvGrpSpPr>
            <p:cNvPr id="40" name="群組 39">
              <a:extLst>
                <a:ext uri="{FF2B5EF4-FFF2-40B4-BE49-F238E27FC236}">
                  <a16:creationId xmlns:a16="http://schemas.microsoft.com/office/drawing/2014/main" id="{55DA2B21-C9A7-418E-8841-688B65698BE9}"/>
                </a:ext>
              </a:extLst>
            </p:cNvPr>
            <p:cNvGrpSpPr/>
            <p:nvPr/>
          </p:nvGrpSpPr>
          <p:grpSpPr>
            <a:xfrm>
              <a:off x="7724564" y="2031020"/>
              <a:ext cx="2086252" cy="1982277"/>
              <a:chOff x="5307632" y="1836586"/>
              <a:chExt cx="2086252" cy="1982277"/>
            </a:xfrm>
          </p:grpSpPr>
          <p:grpSp>
            <p:nvGrpSpPr>
              <p:cNvPr id="42" name="群組 41">
                <a:extLst>
                  <a:ext uri="{FF2B5EF4-FFF2-40B4-BE49-F238E27FC236}">
                    <a16:creationId xmlns:a16="http://schemas.microsoft.com/office/drawing/2014/main" id="{53338E09-FEF0-48AD-BB6A-6B80D43E29B6}"/>
                  </a:ext>
                </a:extLst>
              </p:cNvPr>
              <p:cNvGrpSpPr/>
              <p:nvPr/>
            </p:nvGrpSpPr>
            <p:grpSpPr>
              <a:xfrm>
                <a:off x="5307632" y="1836586"/>
                <a:ext cx="2086252" cy="1274391"/>
                <a:chOff x="5307632" y="1836586"/>
                <a:chExt cx="2086252" cy="1274391"/>
              </a:xfrm>
            </p:grpSpPr>
            <p:sp>
              <p:nvSpPr>
                <p:cNvPr id="53" name="矩形: 圓角 52">
                  <a:extLst>
                    <a:ext uri="{FF2B5EF4-FFF2-40B4-BE49-F238E27FC236}">
                      <a16:creationId xmlns:a16="http://schemas.microsoft.com/office/drawing/2014/main" id="{BC77E4F3-91D0-4AAC-A367-D69ACAC0C747}"/>
                    </a:ext>
                  </a:extLst>
                </p:cNvPr>
                <p:cNvSpPr/>
                <p:nvPr/>
              </p:nvSpPr>
              <p:spPr>
                <a:xfrm>
                  <a:off x="5464121" y="2000000"/>
                  <a:ext cx="816746" cy="43500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風向</a:t>
                  </a:r>
                </a:p>
              </p:txBody>
            </p:sp>
            <p:sp>
              <p:nvSpPr>
                <p:cNvPr id="55" name="矩形: 圓角 54">
                  <a:extLst>
                    <a:ext uri="{FF2B5EF4-FFF2-40B4-BE49-F238E27FC236}">
                      <a16:creationId xmlns:a16="http://schemas.microsoft.com/office/drawing/2014/main" id="{EAE02AC0-76AD-43D2-A43F-A5EA44131CE2}"/>
                    </a:ext>
                  </a:extLst>
                </p:cNvPr>
                <p:cNvSpPr/>
                <p:nvPr/>
              </p:nvSpPr>
              <p:spPr>
                <a:xfrm>
                  <a:off x="6437356" y="2540026"/>
                  <a:ext cx="816746" cy="43500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氣壓</a:t>
                  </a:r>
                </a:p>
              </p:txBody>
            </p:sp>
            <p:sp>
              <p:nvSpPr>
                <p:cNvPr id="56" name="矩形: 圓角 55">
                  <a:extLst>
                    <a:ext uri="{FF2B5EF4-FFF2-40B4-BE49-F238E27FC236}">
                      <a16:creationId xmlns:a16="http://schemas.microsoft.com/office/drawing/2014/main" id="{9D095237-3599-43D9-B966-744811335CBD}"/>
                    </a:ext>
                  </a:extLst>
                </p:cNvPr>
                <p:cNvSpPr/>
                <p:nvPr/>
              </p:nvSpPr>
              <p:spPr>
                <a:xfrm>
                  <a:off x="6437356" y="2000000"/>
                  <a:ext cx="816746" cy="43500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氣溫</a:t>
                  </a:r>
                </a:p>
              </p:txBody>
            </p:sp>
            <p:sp>
              <p:nvSpPr>
                <p:cNvPr id="58" name="矩形: 圓角 57">
                  <a:extLst>
                    <a:ext uri="{FF2B5EF4-FFF2-40B4-BE49-F238E27FC236}">
                      <a16:creationId xmlns:a16="http://schemas.microsoft.com/office/drawing/2014/main" id="{446BE5B2-BF0D-4F64-9433-90BF95458976}"/>
                    </a:ext>
                  </a:extLst>
                </p:cNvPr>
                <p:cNvSpPr/>
                <p:nvPr/>
              </p:nvSpPr>
              <p:spPr>
                <a:xfrm>
                  <a:off x="5307632" y="1836586"/>
                  <a:ext cx="2086252" cy="1274391"/>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7" name="文字方塊 46">
                <a:extLst>
                  <a:ext uri="{FF2B5EF4-FFF2-40B4-BE49-F238E27FC236}">
                    <a16:creationId xmlns:a16="http://schemas.microsoft.com/office/drawing/2014/main" id="{82E0A760-5FAC-4FE2-9A7E-32C98C79820C}"/>
                  </a:ext>
                </a:extLst>
              </p:cNvPr>
              <p:cNvSpPr txBox="1"/>
              <p:nvPr/>
            </p:nvSpPr>
            <p:spPr>
              <a:xfrm>
                <a:off x="5360898" y="3110977"/>
                <a:ext cx="1979720"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數值天氣預報</a:t>
                </a:r>
                <a:r>
                  <a:rPr lang="en-US" altLang="zh-TW" sz="2000" dirty="0">
                    <a:latin typeface="微軟正黑體" panose="020B0604030504040204" pitchFamily="34" charset="-120"/>
                    <a:ea typeface="微軟正黑體" panose="020B0604030504040204" pitchFamily="34" charset="-120"/>
                  </a:rPr>
                  <a:t>(NWP)</a:t>
                </a:r>
                <a:endParaRPr lang="zh-TW" altLang="en-US" sz="2000" dirty="0">
                  <a:latin typeface="微軟正黑體" panose="020B0604030504040204" pitchFamily="34" charset="-120"/>
                  <a:ea typeface="微軟正黑體" panose="020B0604030504040204" pitchFamily="34" charset="-120"/>
                </a:endParaRPr>
              </a:p>
            </p:txBody>
          </p:sp>
        </p:grpSp>
        <p:sp>
          <p:nvSpPr>
            <p:cNvPr id="41" name="矩形: 圓角 40">
              <a:extLst>
                <a:ext uri="{FF2B5EF4-FFF2-40B4-BE49-F238E27FC236}">
                  <a16:creationId xmlns:a16="http://schemas.microsoft.com/office/drawing/2014/main" id="{CA4BBD7E-5CB7-44D1-A4B8-6C6963F90A7D}"/>
                </a:ext>
              </a:extLst>
            </p:cNvPr>
            <p:cNvSpPr/>
            <p:nvPr/>
          </p:nvSpPr>
          <p:spPr>
            <a:xfrm>
              <a:off x="7881053" y="2734460"/>
              <a:ext cx="816746" cy="435005"/>
            </a:xfrm>
            <a:prstGeom prst="roundRect">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風速</a:t>
              </a:r>
            </a:p>
          </p:txBody>
        </p:sp>
      </p:grpSp>
      <p:sp>
        <p:nvSpPr>
          <p:cNvPr id="59" name="箭號: 向下 58">
            <a:extLst>
              <a:ext uri="{FF2B5EF4-FFF2-40B4-BE49-F238E27FC236}">
                <a16:creationId xmlns:a16="http://schemas.microsoft.com/office/drawing/2014/main" id="{6057E6B6-0786-4C7F-99C1-6A3A5F27B6A0}"/>
              </a:ext>
            </a:extLst>
          </p:cNvPr>
          <p:cNvSpPr/>
          <p:nvPr/>
        </p:nvSpPr>
        <p:spPr>
          <a:xfrm rot="16200000" flipH="1">
            <a:off x="7400513" y="2620138"/>
            <a:ext cx="390617" cy="77457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箭號: 向下 59">
            <a:extLst>
              <a:ext uri="{FF2B5EF4-FFF2-40B4-BE49-F238E27FC236}">
                <a16:creationId xmlns:a16="http://schemas.microsoft.com/office/drawing/2014/main" id="{49FCEA1B-6DA0-4AD2-90B5-19BE7D3D3E54}"/>
              </a:ext>
            </a:extLst>
          </p:cNvPr>
          <p:cNvSpPr/>
          <p:nvPr/>
        </p:nvSpPr>
        <p:spPr>
          <a:xfrm rot="16200000" flipH="1">
            <a:off x="3777900" y="4907531"/>
            <a:ext cx="390617" cy="77457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ADE1C49A-0A97-495A-B60B-7FB8D2CC5D48}"/>
              </a:ext>
            </a:extLst>
          </p:cNvPr>
          <p:cNvGrpSpPr/>
          <p:nvPr/>
        </p:nvGrpSpPr>
        <p:grpSpPr>
          <a:xfrm>
            <a:off x="3472278" y="4599723"/>
            <a:ext cx="4821060" cy="2014477"/>
            <a:chOff x="3514830" y="4831659"/>
            <a:chExt cx="4821060" cy="2014477"/>
          </a:xfrm>
        </p:grpSpPr>
        <p:sp>
          <p:nvSpPr>
            <p:cNvPr id="66" name="矩形: 圓角 65">
              <a:extLst>
                <a:ext uri="{FF2B5EF4-FFF2-40B4-BE49-F238E27FC236}">
                  <a16:creationId xmlns:a16="http://schemas.microsoft.com/office/drawing/2014/main" id="{A9BD3701-9689-4C9D-BE9A-6EC6A260720C}"/>
                </a:ext>
              </a:extLst>
            </p:cNvPr>
            <p:cNvSpPr/>
            <p:nvPr/>
          </p:nvSpPr>
          <p:spPr>
            <a:xfrm>
              <a:off x="5970793" y="4970339"/>
              <a:ext cx="1302647" cy="43500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機組溫度</a:t>
              </a:r>
            </a:p>
          </p:txBody>
        </p:sp>
        <p:sp>
          <p:nvSpPr>
            <p:cNvPr id="67" name="矩形: 圓角 66">
              <a:extLst>
                <a:ext uri="{FF2B5EF4-FFF2-40B4-BE49-F238E27FC236}">
                  <a16:creationId xmlns:a16="http://schemas.microsoft.com/office/drawing/2014/main" id="{EF351FDB-B165-46F6-8937-03F53EDDECFA}"/>
                </a:ext>
              </a:extLst>
            </p:cNvPr>
            <p:cNvSpPr/>
            <p:nvPr/>
          </p:nvSpPr>
          <p:spPr>
            <a:xfrm>
              <a:off x="5970792" y="5529500"/>
              <a:ext cx="1302647" cy="43500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機組力矩</a:t>
              </a:r>
            </a:p>
          </p:txBody>
        </p:sp>
        <p:sp>
          <p:nvSpPr>
            <p:cNvPr id="68" name="矩形: 圓角 67">
              <a:extLst>
                <a:ext uri="{FF2B5EF4-FFF2-40B4-BE49-F238E27FC236}">
                  <a16:creationId xmlns:a16="http://schemas.microsoft.com/office/drawing/2014/main" id="{CAEE8310-AF39-42A4-82CA-21331A743BEB}"/>
                </a:ext>
              </a:extLst>
            </p:cNvPr>
            <p:cNvSpPr/>
            <p:nvPr/>
          </p:nvSpPr>
          <p:spPr>
            <a:xfrm>
              <a:off x="4568679" y="4970340"/>
              <a:ext cx="1302236" cy="43500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葉片角度</a:t>
              </a:r>
            </a:p>
          </p:txBody>
        </p:sp>
        <p:sp>
          <p:nvSpPr>
            <p:cNvPr id="69" name="矩形: 圓角 68">
              <a:extLst>
                <a:ext uri="{FF2B5EF4-FFF2-40B4-BE49-F238E27FC236}">
                  <a16:creationId xmlns:a16="http://schemas.microsoft.com/office/drawing/2014/main" id="{1C8C47B1-A8E5-4310-A702-758A51E16A99}"/>
                </a:ext>
              </a:extLst>
            </p:cNvPr>
            <p:cNvSpPr/>
            <p:nvPr/>
          </p:nvSpPr>
          <p:spPr>
            <a:xfrm>
              <a:off x="4468801" y="4831659"/>
              <a:ext cx="2913117" cy="1274391"/>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文字方塊 64">
              <a:extLst>
                <a:ext uri="{FF2B5EF4-FFF2-40B4-BE49-F238E27FC236}">
                  <a16:creationId xmlns:a16="http://schemas.microsoft.com/office/drawing/2014/main" id="{129137CF-475E-4294-A072-0C0292ECFF12}"/>
                </a:ext>
              </a:extLst>
            </p:cNvPr>
            <p:cNvSpPr txBox="1"/>
            <p:nvPr/>
          </p:nvSpPr>
          <p:spPr>
            <a:xfrm>
              <a:off x="3514830" y="6138250"/>
              <a:ext cx="4821060"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資料採集與監視系統</a:t>
              </a:r>
              <a:endParaRPr lang="en-US" altLang="zh-TW" sz="2000" dirty="0">
                <a:latin typeface="微軟正黑體" panose="020B0604030504040204" pitchFamily="34" charset="-120"/>
                <a:ea typeface="微軟正黑體" panose="020B0604030504040204" pitchFamily="34" charset="-120"/>
              </a:endParaRPr>
            </a:p>
            <a:p>
              <a:pPr algn="ctr"/>
              <a:r>
                <a:rPr lang="en-US" altLang="zh-TW" sz="2000" dirty="0">
                  <a:latin typeface="微軟正黑體" panose="020B0604030504040204" pitchFamily="34" charset="-120"/>
                  <a:ea typeface="微軟正黑體" panose="020B0604030504040204" pitchFamily="34" charset="-120"/>
                </a:rPr>
                <a:t>(SCADA)</a:t>
              </a:r>
              <a:endParaRPr lang="zh-TW" altLang="en-US" sz="2000" dirty="0">
                <a:latin typeface="微軟正黑體" panose="020B0604030504040204" pitchFamily="34" charset="-120"/>
                <a:ea typeface="微軟正黑體" panose="020B0604030504040204" pitchFamily="34" charset="-120"/>
              </a:endParaRPr>
            </a:p>
          </p:txBody>
        </p:sp>
        <p:sp>
          <p:nvSpPr>
            <p:cNvPr id="63" name="矩形: 圓角 62">
              <a:extLst>
                <a:ext uri="{FF2B5EF4-FFF2-40B4-BE49-F238E27FC236}">
                  <a16:creationId xmlns:a16="http://schemas.microsoft.com/office/drawing/2014/main" id="{3E88E51E-2F80-4993-B59D-FF6B830BA755}"/>
                </a:ext>
              </a:extLst>
            </p:cNvPr>
            <p:cNvSpPr/>
            <p:nvPr/>
          </p:nvSpPr>
          <p:spPr>
            <a:xfrm>
              <a:off x="4577315" y="5525484"/>
              <a:ext cx="1302647" cy="435005"/>
            </a:xfrm>
            <a:prstGeom prst="roundRect">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機組轉速</a:t>
              </a:r>
            </a:p>
          </p:txBody>
        </p:sp>
      </p:grpSp>
      <p:sp>
        <p:nvSpPr>
          <p:cNvPr id="70" name="箭號: 向下 69">
            <a:extLst>
              <a:ext uri="{FF2B5EF4-FFF2-40B4-BE49-F238E27FC236}">
                <a16:creationId xmlns:a16="http://schemas.microsoft.com/office/drawing/2014/main" id="{914A571B-E55D-4989-93AC-55D538520806}"/>
              </a:ext>
            </a:extLst>
          </p:cNvPr>
          <p:cNvSpPr/>
          <p:nvPr/>
        </p:nvSpPr>
        <p:spPr>
          <a:xfrm rot="16200000" flipH="1">
            <a:off x="7787800" y="4906260"/>
            <a:ext cx="390617" cy="77457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a:extLst>
              <a:ext uri="{FF2B5EF4-FFF2-40B4-BE49-F238E27FC236}">
                <a16:creationId xmlns:a16="http://schemas.microsoft.com/office/drawing/2014/main" id="{04239062-2FB2-442C-8A70-82FD5B0E5792}"/>
              </a:ext>
            </a:extLst>
          </p:cNvPr>
          <p:cNvGrpSpPr/>
          <p:nvPr/>
        </p:nvGrpSpPr>
        <p:grpSpPr>
          <a:xfrm>
            <a:off x="6786152" y="2708191"/>
            <a:ext cx="5989800" cy="988655"/>
            <a:chOff x="6912645" y="2280185"/>
            <a:chExt cx="5989800" cy="988655"/>
          </a:xfrm>
        </p:grpSpPr>
        <p:sp>
          <p:nvSpPr>
            <p:cNvPr id="10" name="矩形: 圓角 9">
              <a:extLst>
                <a:ext uri="{FF2B5EF4-FFF2-40B4-BE49-F238E27FC236}">
                  <a16:creationId xmlns:a16="http://schemas.microsoft.com/office/drawing/2014/main" id="{CB0835BC-D683-41A7-A1FA-08F7DDA3E02C}"/>
                </a:ext>
              </a:extLst>
            </p:cNvPr>
            <p:cNvSpPr/>
            <p:nvPr/>
          </p:nvSpPr>
          <p:spPr>
            <a:xfrm>
              <a:off x="8845548" y="2280185"/>
              <a:ext cx="2123995" cy="612970"/>
            </a:xfrm>
            <a:prstGeom prst="roundRect">
              <a:avLst/>
            </a:prstGeom>
            <a:solidFill>
              <a:schemeClr val="accent2"/>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預測風機功率</a:t>
              </a:r>
            </a:p>
          </p:txBody>
        </p:sp>
        <p:sp>
          <p:nvSpPr>
            <p:cNvPr id="15" name="文字方塊 14">
              <a:extLst>
                <a:ext uri="{FF2B5EF4-FFF2-40B4-BE49-F238E27FC236}">
                  <a16:creationId xmlns:a16="http://schemas.microsoft.com/office/drawing/2014/main" id="{8A5B8208-FC34-47E8-92C8-9F39C21CF842}"/>
                </a:ext>
              </a:extLst>
            </p:cNvPr>
            <p:cNvSpPr txBox="1"/>
            <p:nvPr/>
          </p:nvSpPr>
          <p:spPr>
            <a:xfrm>
              <a:off x="6912645" y="2930286"/>
              <a:ext cx="5989800" cy="338554"/>
            </a:xfrm>
            <a:prstGeom prst="rect">
              <a:avLst/>
            </a:prstGeom>
            <a:noFill/>
          </p:spPr>
          <p:txBody>
            <a:bodyPr wrap="square" rtlCol="0">
              <a:spAutoFit/>
            </a:bodyPr>
            <a:lstStyle/>
            <a:p>
              <a:pPr algn="ctr"/>
              <a:r>
                <a:rPr lang="en-US" altLang="zh-TW" sz="1600" dirty="0">
                  <a:latin typeface="微軟正黑體" panose="020B0604030504040204" pitchFamily="34" charset="-120"/>
                  <a:ea typeface="微軟正黑體" panose="020B0604030504040204" pitchFamily="34" charset="-120"/>
                </a:rPr>
                <a:t>(Zhang et al.,2019; Aly, 2020; </a:t>
              </a:r>
              <a:r>
                <a:rPr lang="en-US" altLang="zh-TW" sz="1600" dirty="0" err="1">
                  <a:latin typeface="微軟正黑體" panose="020B0604030504040204" pitchFamily="34" charset="-120"/>
                  <a:ea typeface="微軟正黑體" panose="020B0604030504040204" pitchFamily="34" charset="-120"/>
                </a:rPr>
                <a:t>Xiong</a:t>
              </a:r>
              <a:r>
                <a:rPr lang="en-US" altLang="zh-TW" sz="1600" dirty="0">
                  <a:latin typeface="微軟正黑體" panose="020B0604030504040204" pitchFamily="34" charset="-120"/>
                  <a:ea typeface="微軟正黑體" panose="020B0604030504040204" pitchFamily="34" charset="-120"/>
                </a:rPr>
                <a:t> et al., 2021)</a:t>
              </a:r>
              <a:endParaRPr lang="zh-TW" altLang="en-US" sz="1600" dirty="0">
                <a:latin typeface="微軟正黑體" panose="020B0604030504040204" pitchFamily="34" charset="-120"/>
                <a:ea typeface="微軟正黑體" panose="020B0604030504040204" pitchFamily="34" charset="-120"/>
              </a:endParaRPr>
            </a:p>
          </p:txBody>
        </p:sp>
      </p:grpSp>
      <p:grpSp>
        <p:nvGrpSpPr>
          <p:cNvPr id="18" name="群組 17">
            <a:extLst>
              <a:ext uri="{FF2B5EF4-FFF2-40B4-BE49-F238E27FC236}">
                <a16:creationId xmlns:a16="http://schemas.microsoft.com/office/drawing/2014/main" id="{DFEFF832-4DB6-4DD8-BE1F-0DCF2A4F50DE}"/>
              </a:ext>
            </a:extLst>
          </p:cNvPr>
          <p:cNvGrpSpPr/>
          <p:nvPr/>
        </p:nvGrpSpPr>
        <p:grpSpPr>
          <a:xfrm>
            <a:off x="7755514" y="5007572"/>
            <a:ext cx="4051075" cy="1006955"/>
            <a:chOff x="7849348" y="5113741"/>
            <a:chExt cx="4051075" cy="1006955"/>
          </a:xfrm>
        </p:grpSpPr>
        <p:sp>
          <p:nvSpPr>
            <p:cNvPr id="71" name="矩形: 圓角 70">
              <a:extLst>
                <a:ext uri="{FF2B5EF4-FFF2-40B4-BE49-F238E27FC236}">
                  <a16:creationId xmlns:a16="http://schemas.microsoft.com/office/drawing/2014/main" id="{3D9B1DE1-EB99-4719-A9BF-240EDAFA9DE6}"/>
                </a:ext>
              </a:extLst>
            </p:cNvPr>
            <p:cNvSpPr/>
            <p:nvPr/>
          </p:nvSpPr>
          <p:spPr>
            <a:xfrm>
              <a:off x="8845548" y="5113741"/>
              <a:ext cx="2123995" cy="612970"/>
            </a:xfrm>
            <a:prstGeom prst="roundRect">
              <a:avLst/>
            </a:prstGeom>
            <a:solidFill>
              <a:srgbClr val="00B050"/>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預測風機異常</a:t>
              </a:r>
            </a:p>
          </p:txBody>
        </p:sp>
        <p:sp>
          <p:nvSpPr>
            <p:cNvPr id="17" name="文字方塊 16">
              <a:extLst>
                <a:ext uri="{FF2B5EF4-FFF2-40B4-BE49-F238E27FC236}">
                  <a16:creationId xmlns:a16="http://schemas.microsoft.com/office/drawing/2014/main" id="{F0C815AC-8B18-48F7-9CAA-CFEB5BE8FE0E}"/>
                </a:ext>
              </a:extLst>
            </p:cNvPr>
            <p:cNvSpPr txBox="1"/>
            <p:nvPr/>
          </p:nvSpPr>
          <p:spPr>
            <a:xfrm>
              <a:off x="7849348" y="5782142"/>
              <a:ext cx="4051075" cy="338554"/>
            </a:xfrm>
            <a:prstGeom prst="rect">
              <a:avLst/>
            </a:prstGeom>
            <a:noFill/>
          </p:spPr>
          <p:txBody>
            <a:bodyPr wrap="square" rtlCol="0">
              <a:spAutoFit/>
            </a:bodyPr>
            <a:lstStyle>
              <a:defPPr>
                <a:defRPr lang="zh-TW"/>
              </a:defPPr>
              <a:lvl1pPr algn="ctr">
                <a:defRPr sz="1600">
                  <a:latin typeface="微軟正黑體" panose="020B0604030504040204" pitchFamily="34" charset="-120"/>
                  <a:ea typeface="微軟正黑體" panose="020B0604030504040204" pitchFamily="34" charset="-120"/>
                </a:defRPr>
              </a:lvl1pPr>
            </a:lstStyle>
            <a:p>
              <a:r>
                <a:rPr lang="en-US" altLang="zh-TW" dirty="0"/>
                <a:t>(Xiang et al., 2021; Ferguson et al., 2019)</a:t>
              </a:r>
              <a:endParaRPr lang="zh-TW" altLang="en-US" dirty="0"/>
            </a:p>
          </p:txBody>
        </p:sp>
      </p:grpSp>
      <p:sp>
        <p:nvSpPr>
          <p:cNvPr id="62" name="文本框 8">
            <a:extLst>
              <a:ext uri="{FF2B5EF4-FFF2-40B4-BE49-F238E27FC236}">
                <a16:creationId xmlns:a16="http://schemas.microsoft.com/office/drawing/2014/main" id="{8B2BD916-DAF8-46F9-A532-C99E11A7DAC3}"/>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64" name="文本框 8">
            <a:extLst>
              <a:ext uri="{FF2B5EF4-FFF2-40B4-BE49-F238E27FC236}">
                <a16:creationId xmlns:a16="http://schemas.microsoft.com/office/drawing/2014/main" id="{EC5CCE32-9406-4699-8321-C265F8DA378A}"/>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72" name="文本框 8">
            <a:extLst>
              <a:ext uri="{FF2B5EF4-FFF2-40B4-BE49-F238E27FC236}">
                <a16:creationId xmlns:a16="http://schemas.microsoft.com/office/drawing/2014/main" id="{7455D5FA-FB2B-4B28-BC45-1A3E6E217018}"/>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73" name="文本框 8">
            <a:extLst>
              <a:ext uri="{FF2B5EF4-FFF2-40B4-BE49-F238E27FC236}">
                <a16:creationId xmlns:a16="http://schemas.microsoft.com/office/drawing/2014/main" id="{905794AC-B687-49F3-B48B-806E5C4BB66D}"/>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74" name="文本框 8">
            <a:extLst>
              <a:ext uri="{FF2B5EF4-FFF2-40B4-BE49-F238E27FC236}">
                <a16:creationId xmlns:a16="http://schemas.microsoft.com/office/drawing/2014/main" id="{5BAFB328-77EC-464C-9A1C-9AF29DDC7C33}"/>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203405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9" grpId="0" animBg="1"/>
      <p:bldP spid="60" grpId="0" animBg="1"/>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圓角矩形 46"/>
          <p:cNvSpPr/>
          <p:nvPr/>
        </p:nvSpPr>
        <p:spPr>
          <a:xfrm>
            <a:off x="4744080" y="4710902"/>
            <a:ext cx="5724354" cy="1246237"/>
          </a:xfrm>
          <a:prstGeom prst="roundRect">
            <a:avLst/>
          </a:prstGeom>
          <a:solidFill>
            <a:srgbClr val="FFDA65"/>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微軟正黑體" panose="020B0604030504040204" pitchFamily="34" charset="-120"/>
                <a:ea typeface="微軟正黑體" panose="020B0604030504040204" pitchFamily="34" charset="-120"/>
              </a:rPr>
              <a:t>模型準確度會隨著風機狀態</a:t>
            </a:r>
            <a:endParaRPr lang="en-US" altLang="zh-TW" sz="2800" dirty="0">
              <a:solidFill>
                <a:schemeClr val="tx1"/>
              </a:solidFill>
              <a:latin typeface="微軟正黑體" panose="020B0604030504040204" pitchFamily="34" charset="-120"/>
              <a:ea typeface="微軟正黑體" panose="020B0604030504040204" pitchFamily="34" charset="-120"/>
            </a:endParaRPr>
          </a:p>
          <a:p>
            <a:pPr algn="ctr"/>
            <a:r>
              <a:rPr lang="zh-TW" altLang="en-US" sz="2800" dirty="0">
                <a:solidFill>
                  <a:schemeClr val="tx1"/>
                </a:solidFill>
                <a:latin typeface="微軟正黑體" panose="020B0604030504040204" pitchFamily="34" charset="-120"/>
                <a:ea typeface="微軟正黑體" panose="020B0604030504040204" pitchFamily="34" charset="-120"/>
              </a:rPr>
              <a:t>的增加而有所提高</a:t>
            </a:r>
          </a:p>
        </p:txBody>
      </p:sp>
      <p:sp>
        <p:nvSpPr>
          <p:cNvPr id="34" name="圓角矩形 33"/>
          <p:cNvSpPr/>
          <p:nvPr/>
        </p:nvSpPr>
        <p:spPr>
          <a:xfrm>
            <a:off x="4744080" y="2562260"/>
            <a:ext cx="5724354" cy="1246237"/>
          </a:xfrm>
          <a:prstGeom prst="roundRect">
            <a:avLst/>
          </a:prstGeom>
          <a:solidFill>
            <a:schemeClr val="accent6">
              <a:lumMod val="60000"/>
              <a:lumOff val="4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微軟正黑體" panose="020B0604030504040204" pitchFamily="34" charset="-120"/>
                <a:ea typeface="微軟正黑體" panose="020B0604030504040204" pitchFamily="34" charset="-120"/>
              </a:rPr>
              <a:t>可以有效降低風電功率預測</a:t>
            </a:r>
            <a:endParaRPr lang="en-US" altLang="zh-TW" sz="2800" dirty="0">
              <a:solidFill>
                <a:schemeClr val="tx1"/>
              </a:solidFill>
              <a:latin typeface="微軟正黑體" panose="020B0604030504040204" pitchFamily="34" charset="-120"/>
              <a:ea typeface="微軟正黑體" panose="020B0604030504040204" pitchFamily="34" charset="-120"/>
            </a:endParaRPr>
          </a:p>
          <a:p>
            <a:pPr algn="ctr"/>
            <a:r>
              <a:rPr lang="zh-TW" altLang="en-US" sz="2800" dirty="0">
                <a:solidFill>
                  <a:schemeClr val="tx1"/>
                </a:solidFill>
                <a:latin typeface="微軟正黑體" panose="020B0604030504040204" pitchFamily="34" charset="-120"/>
                <a:ea typeface="微軟正黑體" panose="020B0604030504040204" pitchFamily="34" charset="-120"/>
              </a:rPr>
              <a:t>的計算成本時間</a:t>
            </a:r>
          </a:p>
        </p:txBody>
      </p:sp>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6918882" cy="400110"/>
          </a:xfrm>
          <a:prstGeom prst="rect">
            <a:avLst/>
          </a:prstGeom>
          <a:noFill/>
        </p:spPr>
        <p:txBody>
          <a:bodyPr wrap="none" rtlCol="0">
            <a:spAutoFit/>
          </a:bodyPr>
          <a:lstStyle/>
          <a:p>
            <a:r>
              <a:rPr lang="zh-TW" altLang="en-US" sz="2000" b="1" spc="600" dirty="0">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7019A479-7F88-48E5-A5CD-F0939AAAC2D9}"/>
              </a:ext>
            </a:extLst>
          </p:cNvPr>
          <p:cNvSpPr>
            <a:spLocks noGrp="1"/>
          </p:cNvSpPr>
          <p:nvPr>
            <p:ph type="sldNum" sz="quarter" idx="12"/>
          </p:nvPr>
        </p:nvSpPr>
        <p:spPr/>
        <p:txBody>
          <a:bodyPr/>
          <a:lstStyle/>
          <a:p>
            <a:fld id="{47183693-D136-4195-B603-6F9F0529F145}" type="slidenum">
              <a:rPr lang="zh-TW" altLang="en-US" smtClean="0"/>
              <a:t>11</a:t>
            </a:fld>
            <a:endParaRPr lang="zh-TW" altLang="en-US" dirty="0"/>
          </a:p>
        </p:txBody>
      </p:sp>
      <p:sp>
        <p:nvSpPr>
          <p:cNvPr id="22" name="矩形 21">
            <a:hlinkClick r:id="" action="ppaction://noaction"/>
            <a:extLst>
              <a:ext uri="{FF2B5EF4-FFF2-40B4-BE49-F238E27FC236}">
                <a16:creationId xmlns:a16="http://schemas.microsoft.com/office/drawing/2014/main" id="{A27C97CB-93A6-4848-B8E4-11B2DFC9B8BE}"/>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3B7C4524-98E5-44BE-B90F-711EAB621464}"/>
              </a:ext>
            </a:extLst>
          </p:cNvPr>
          <p:cNvSpPr txBox="1"/>
          <p:nvPr/>
        </p:nvSpPr>
        <p:spPr>
          <a:xfrm>
            <a:off x="19023" y="1715744"/>
            <a:ext cx="3780620" cy="400110"/>
          </a:xfrm>
          <a:prstGeom prst="rect">
            <a:avLst/>
          </a:prstGeom>
          <a:noFill/>
        </p:spPr>
        <p:txBody>
          <a:bodyPr wrap="square" rtlCol="0">
            <a:spAutoFit/>
          </a:bodyPr>
          <a:lstStyle/>
          <a:p>
            <a:pPr algn="ctr"/>
            <a:r>
              <a:rPr lang="zh-TW" altLang="en-US" sz="2000" b="1" u="sng" dirty="0">
                <a:latin typeface="微軟正黑體" panose="020B0604030504040204" pitchFamily="34" charset="-120"/>
                <a:ea typeface="微軟正黑體" panose="020B0604030504040204" pitchFamily="34" charset="-120"/>
              </a:rPr>
              <a:t>過往風機發電功率的預測研究</a:t>
            </a:r>
          </a:p>
        </p:txBody>
      </p:sp>
      <p:grpSp>
        <p:nvGrpSpPr>
          <p:cNvPr id="12" name="群組 11">
            <a:extLst>
              <a:ext uri="{FF2B5EF4-FFF2-40B4-BE49-F238E27FC236}">
                <a16:creationId xmlns:a16="http://schemas.microsoft.com/office/drawing/2014/main" id="{FB3C9230-7D74-46A4-B047-D0827A2D972E}"/>
              </a:ext>
            </a:extLst>
          </p:cNvPr>
          <p:cNvGrpSpPr/>
          <p:nvPr/>
        </p:nvGrpSpPr>
        <p:grpSpPr>
          <a:xfrm>
            <a:off x="989609" y="2647655"/>
            <a:ext cx="2646411" cy="1285052"/>
            <a:chOff x="262526" y="4065661"/>
            <a:chExt cx="2646411" cy="1285052"/>
          </a:xfrm>
        </p:grpSpPr>
        <p:pic>
          <p:nvPicPr>
            <p:cNvPr id="43" name="Picture 6" descr="https://cdn-icons-png.flaticon.com/512/2330/2330919.png">
              <a:extLst>
                <a:ext uri="{FF2B5EF4-FFF2-40B4-BE49-F238E27FC236}">
                  <a16:creationId xmlns:a16="http://schemas.microsoft.com/office/drawing/2014/main" id="{0B8F24E0-2D2A-4923-99D9-A7F7246DDEF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2749" y="4065661"/>
              <a:ext cx="885966" cy="885966"/>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a:extLst>
                <a:ext uri="{FF2B5EF4-FFF2-40B4-BE49-F238E27FC236}">
                  <a16:creationId xmlns:a16="http://schemas.microsoft.com/office/drawing/2014/main" id="{7F68868B-5D73-4177-96B9-21B481FC7B71}"/>
                </a:ext>
              </a:extLst>
            </p:cNvPr>
            <p:cNvSpPr txBox="1"/>
            <p:nvPr/>
          </p:nvSpPr>
          <p:spPr>
            <a:xfrm>
              <a:off x="262526" y="4950603"/>
              <a:ext cx="2646411" cy="400110"/>
            </a:xfrm>
            <a:prstGeom prst="rect">
              <a:avLst/>
            </a:prstGeom>
            <a:noFill/>
          </p:spPr>
          <p:txBody>
            <a:bodyPr wrap="square" rtlCol="0">
              <a:spAutoFit/>
            </a:bodyPr>
            <a:lstStyle/>
            <a:p>
              <a:pPr algn="ctr"/>
              <a:r>
                <a:rPr lang="en-US" altLang="zh-TW" sz="2000" dirty="0">
                  <a:latin typeface="微軟正黑體" panose="020B0604030504040204" pitchFamily="34" charset="-120"/>
                  <a:ea typeface="微軟正黑體" panose="020B0604030504040204" pitchFamily="34" charset="-120"/>
                </a:rPr>
                <a:t>(Lin et al., 2020)</a:t>
              </a:r>
              <a:endParaRPr lang="zh-TW" altLang="en-US" sz="2000" dirty="0">
                <a:latin typeface="微軟正黑體" panose="020B0604030504040204" pitchFamily="34" charset="-120"/>
                <a:ea typeface="微軟正黑體" panose="020B0604030504040204" pitchFamily="34" charset="-120"/>
              </a:endParaRPr>
            </a:p>
          </p:txBody>
        </p:sp>
      </p:grpSp>
      <p:pic>
        <p:nvPicPr>
          <p:cNvPr id="50" name="Picture 4" descr="https://cdn-icons-png.flaticon.com/512/2268/2268439.png">
            <a:extLst>
              <a:ext uri="{FF2B5EF4-FFF2-40B4-BE49-F238E27FC236}">
                <a16:creationId xmlns:a16="http://schemas.microsoft.com/office/drawing/2014/main" id="{A76F6428-71C7-436A-B997-286D18A62513}"/>
              </a:ext>
            </a:extLst>
          </p:cNvPr>
          <p:cNvPicPr>
            <a:picLocks noChangeAspect="1" noChangeArrowheads="1"/>
          </p:cNvPicPr>
          <p:nvPr/>
        </p:nvPicPr>
        <p:blipFill>
          <a:blip r:embed="rId4" cstate="hq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028181" flipH="1">
            <a:off x="3242678" y="2328988"/>
            <a:ext cx="851363" cy="85136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圓角 19">
            <a:extLst>
              <a:ext uri="{FF2B5EF4-FFF2-40B4-BE49-F238E27FC236}">
                <a16:creationId xmlns:a16="http://schemas.microsoft.com/office/drawing/2014/main" id="{0BFECA85-6D66-492E-9794-03A6B508A1B1}"/>
              </a:ext>
            </a:extLst>
          </p:cNvPr>
          <p:cNvSpPr/>
          <p:nvPr/>
        </p:nvSpPr>
        <p:spPr>
          <a:xfrm>
            <a:off x="4857149" y="3393213"/>
            <a:ext cx="1161685" cy="545995"/>
          </a:xfrm>
          <a:prstGeom prst="roundRect">
            <a:avLst/>
          </a:prstGeom>
          <a:solidFill>
            <a:srgbClr val="A1E7E9"/>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氣溫</a:t>
            </a:r>
          </a:p>
        </p:txBody>
      </p:sp>
      <p:sp>
        <p:nvSpPr>
          <p:cNvPr id="51" name="矩形: 圓角 50">
            <a:extLst>
              <a:ext uri="{FF2B5EF4-FFF2-40B4-BE49-F238E27FC236}">
                <a16:creationId xmlns:a16="http://schemas.microsoft.com/office/drawing/2014/main" id="{235E3B20-87D4-43B9-BB14-6FE26960EA4F}"/>
              </a:ext>
            </a:extLst>
          </p:cNvPr>
          <p:cNvSpPr/>
          <p:nvPr/>
        </p:nvSpPr>
        <p:spPr>
          <a:xfrm>
            <a:off x="4857149" y="2588414"/>
            <a:ext cx="1161685" cy="545995"/>
          </a:xfrm>
          <a:prstGeom prst="roundRect">
            <a:avLst/>
          </a:prstGeom>
          <a:solidFill>
            <a:schemeClr val="accent2">
              <a:lumMod val="60000"/>
              <a:lumOff val="4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風速</a:t>
            </a:r>
          </a:p>
        </p:txBody>
      </p:sp>
      <p:sp>
        <p:nvSpPr>
          <p:cNvPr id="21" name="十字形 20">
            <a:extLst>
              <a:ext uri="{FF2B5EF4-FFF2-40B4-BE49-F238E27FC236}">
                <a16:creationId xmlns:a16="http://schemas.microsoft.com/office/drawing/2014/main" id="{D576D08F-95C8-4853-B095-6D4D3F968C12}"/>
              </a:ext>
            </a:extLst>
          </p:cNvPr>
          <p:cNvSpPr/>
          <p:nvPr/>
        </p:nvSpPr>
        <p:spPr>
          <a:xfrm>
            <a:off x="6633930" y="2908977"/>
            <a:ext cx="563494" cy="563494"/>
          </a:xfrm>
          <a:prstGeom prst="plus">
            <a:avLst>
              <a:gd name="adj" fmla="val 43189"/>
            </a:avLst>
          </a:prstGeom>
          <a:solidFill>
            <a:srgbClr val="667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圓角 53">
            <a:extLst>
              <a:ext uri="{FF2B5EF4-FFF2-40B4-BE49-F238E27FC236}">
                <a16:creationId xmlns:a16="http://schemas.microsoft.com/office/drawing/2014/main" id="{FBBCEA62-CA72-4724-B2B0-F1EE24AF3569}"/>
              </a:ext>
            </a:extLst>
          </p:cNvPr>
          <p:cNvSpPr/>
          <p:nvPr/>
        </p:nvSpPr>
        <p:spPr>
          <a:xfrm>
            <a:off x="7669347" y="2915535"/>
            <a:ext cx="1556303" cy="545995"/>
          </a:xfrm>
          <a:prstGeom prst="roundRect">
            <a:avLst/>
          </a:prstGeom>
          <a:solidFill>
            <a:schemeClr val="accent6">
              <a:lumMod val="60000"/>
              <a:lumOff val="4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葉片槳角</a:t>
            </a:r>
          </a:p>
        </p:txBody>
      </p:sp>
      <p:sp>
        <p:nvSpPr>
          <p:cNvPr id="13" name="文字方塊 12"/>
          <p:cNvSpPr txBox="1"/>
          <p:nvPr/>
        </p:nvSpPr>
        <p:spPr>
          <a:xfrm>
            <a:off x="4413723" y="1880696"/>
            <a:ext cx="2048535" cy="523220"/>
          </a:xfrm>
          <a:prstGeom prst="rect">
            <a:avLst/>
          </a:prstGeom>
          <a:noFill/>
        </p:spPr>
        <p:txBody>
          <a:bodyPr wrap="square" rtlCol="0">
            <a:spAutoFit/>
          </a:bodyPr>
          <a:lstStyle/>
          <a:p>
            <a:pPr algn="ctr"/>
            <a:r>
              <a:rPr lang="zh-TW" altLang="en-US" sz="2800" dirty="0">
                <a:solidFill>
                  <a:srgbClr val="FF0000"/>
                </a:solidFill>
                <a:latin typeface="微軟正黑體" panose="020B0604030504040204" pitchFamily="34" charset="-120"/>
                <a:ea typeface="微軟正黑體" panose="020B0604030504040204" pitchFamily="34" charset="-120"/>
              </a:rPr>
              <a:t>環境特徵</a:t>
            </a:r>
          </a:p>
        </p:txBody>
      </p:sp>
      <p:sp>
        <p:nvSpPr>
          <p:cNvPr id="24" name="文字方塊 23"/>
          <p:cNvSpPr txBox="1"/>
          <p:nvPr/>
        </p:nvSpPr>
        <p:spPr>
          <a:xfrm>
            <a:off x="7423230" y="1880696"/>
            <a:ext cx="2048535" cy="523220"/>
          </a:xfrm>
          <a:prstGeom prst="rect">
            <a:avLst/>
          </a:prstGeom>
          <a:noFill/>
        </p:spPr>
        <p:txBody>
          <a:bodyPr wrap="square" rtlCol="0">
            <a:spAutoFit/>
          </a:bodyPr>
          <a:lstStyle/>
          <a:p>
            <a:pPr algn="ctr"/>
            <a:r>
              <a:rPr lang="zh-TW" altLang="en-US" sz="2800" dirty="0">
                <a:solidFill>
                  <a:srgbClr val="FF0000"/>
                </a:solidFill>
                <a:latin typeface="微軟正黑體" panose="020B0604030504040204" pitchFamily="34" charset="-120"/>
                <a:ea typeface="微軟正黑體" panose="020B0604030504040204" pitchFamily="34" charset="-120"/>
              </a:rPr>
              <a:t>機組狀態</a:t>
            </a:r>
          </a:p>
        </p:txBody>
      </p:sp>
      <p:grpSp>
        <p:nvGrpSpPr>
          <p:cNvPr id="26" name="群組 25">
            <a:extLst>
              <a:ext uri="{FF2B5EF4-FFF2-40B4-BE49-F238E27FC236}">
                <a16:creationId xmlns:a16="http://schemas.microsoft.com/office/drawing/2014/main" id="{FB3C9230-7D74-46A4-B047-D0827A2D972E}"/>
              </a:ext>
            </a:extLst>
          </p:cNvPr>
          <p:cNvGrpSpPr/>
          <p:nvPr/>
        </p:nvGrpSpPr>
        <p:grpSpPr>
          <a:xfrm>
            <a:off x="940403" y="5071173"/>
            <a:ext cx="2743200" cy="1279266"/>
            <a:chOff x="213320" y="4065661"/>
            <a:chExt cx="2743200" cy="1279266"/>
          </a:xfrm>
        </p:grpSpPr>
        <p:pic>
          <p:nvPicPr>
            <p:cNvPr id="27" name="Picture 6" descr="https://cdn-icons-png.flaticon.com/512/2330/2330919.png">
              <a:extLst>
                <a:ext uri="{FF2B5EF4-FFF2-40B4-BE49-F238E27FC236}">
                  <a16:creationId xmlns:a16="http://schemas.microsoft.com/office/drawing/2014/main" id="{0B8F24E0-2D2A-4923-99D9-A7F7246DDEF3}"/>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142749" y="4065661"/>
              <a:ext cx="885966" cy="885966"/>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7F68868B-5D73-4177-96B9-21B481FC7B71}"/>
                </a:ext>
              </a:extLst>
            </p:cNvPr>
            <p:cNvSpPr txBox="1"/>
            <p:nvPr/>
          </p:nvSpPr>
          <p:spPr>
            <a:xfrm>
              <a:off x="213320" y="4944817"/>
              <a:ext cx="2743200" cy="400110"/>
            </a:xfrm>
            <a:prstGeom prst="rect">
              <a:avLst/>
            </a:prstGeom>
            <a:noFill/>
          </p:spPr>
          <p:txBody>
            <a:bodyPr wrap="square" rtlCol="0">
              <a:spAutoFit/>
            </a:bodyPr>
            <a:lstStyle>
              <a:defPPr>
                <a:defRPr lang="zh-TW"/>
              </a:defPPr>
              <a:lvl1pPr algn="ctr">
                <a:defRPr sz="2000">
                  <a:latin typeface="微軟正黑體" panose="020B0604030504040204" pitchFamily="34" charset="-120"/>
                  <a:ea typeface="微軟正黑體" panose="020B0604030504040204" pitchFamily="34" charset="-120"/>
                </a:defRPr>
              </a:lvl1pPr>
            </a:lstStyle>
            <a:p>
              <a:r>
                <a:rPr lang="en-US" altLang="zh-TW" dirty="0"/>
                <a:t>(Su et al., 2019)</a:t>
              </a:r>
              <a:endParaRPr lang="zh-TW" altLang="en-US" dirty="0"/>
            </a:p>
          </p:txBody>
        </p:sp>
      </p:grpSp>
      <p:pic>
        <p:nvPicPr>
          <p:cNvPr id="29" name="Picture 4" descr="https://cdn-icons-png.flaticon.com/512/2268/2268439.png">
            <a:extLst>
              <a:ext uri="{FF2B5EF4-FFF2-40B4-BE49-F238E27FC236}">
                <a16:creationId xmlns:a16="http://schemas.microsoft.com/office/drawing/2014/main" id="{A76F6428-71C7-436A-B997-286D18A62513}"/>
              </a:ext>
            </a:extLst>
          </p:cNvPr>
          <p:cNvPicPr>
            <a:picLocks noChangeAspect="1" noChangeArrowheads="1"/>
          </p:cNvPicPr>
          <p:nvPr/>
        </p:nvPicPr>
        <p:blipFill>
          <a:blip r:embed="rId4" cstate="hq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1028181" flipH="1">
            <a:off x="3242677" y="4753530"/>
            <a:ext cx="851363" cy="851363"/>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圓角 50">
            <a:extLst>
              <a:ext uri="{FF2B5EF4-FFF2-40B4-BE49-F238E27FC236}">
                <a16:creationId xmlns:a16="http://schemas.microsoft.com/office/drawing/2014/main" id="{235E3B20-87D4-43B9-BB14-6FE26960EA4F}"/>
              </a:ext>
            </a:extLst>
          </p:cNvPr>
          <p:cNvSpPr/>
          <p:nvPr/>
        </p:nvSpPr>
        <p:spPr>
          <a:xfrm>
            <a:off x="4823089" y="5071173"/>
            <a:ext cx="1161685" cy="545995"/>
          </a:xfrm>
          <a:prstGeom prst="roundRect">
            <a:avLst/>
          </a:prstGeom>
          <a:solidFill>
            <a:schemeClr val="accent2">
              <a:lumMod val="60000"/>
              <a:lumOff val="4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風速</a:t>
            </a:r>
          </a:p>
        </p:txBody>
      </p:sp>
      <p:sp>
        <p:nvSpPr>
          <p:cNvPr id="39" name="十字形 38">
            <a:extLst>
              <a:ext uri="{FF2B5EF4-FFF2-40B4-BE49-F238E27FC236}">
                <a16:creationId xmlns:a16="http://schemas.microsoft.com/office/drawing/2014/main" id="{D576D08F-95C8-4853-B095-6D4D3F968C12}"/>
              </a:ext>
            </a:extLst>
          </p:cNvPr>
          <p:cNvSpPr/>
          <p:nvPr/>
        </p:nvSpPr>
        <p:spPr>
          <a:xfrm>
            <a:off x="6633930" y="5062423"/>
            <a:ext cx="563494" cy="563494"/>
          </a:xfrm>
          <a:prstGeom prst="plus">
            <a:avLst>
              <a:gd name="adj" fmla="val 43189"/>
            </a:avLst>
          </a:prstGeom>
          <a:solidFill>
            <a:srgbClr val="AA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圓角 53">
            <a:extLst>
              <a:ext uri="{FF2B5EF4-FFF2-40B4-BE49-F238E27FC236}">
                <a16:creationId xmlns:a16="http://schemas.microsoft.com/office/drawing/2014/main" id="{FBBCEA62-CA72-4724-B2B0-F1EE24AF3569}"/>
              </a:ext>
            </a:extLst>
          </p:cNvPr>
          <p:cNvSpPr/>
          <p:nvPr/>
        </p:nvSpPr>
        <p:spPr>
          <a:xfrm>
            <a:off x="7669347" y="4633216"/>
            <a:ext cx="1556303" cy="545995"/>
          </a:xfrm>
          <a:prstGeom prst="roundRect">
            <a:avLst/>
          </a:prstGeom>
          <a:solidFill>
            <a:schemeClr val="accent4">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偏航誤差</a:t>
            </a:r>
          </a:p>
        </p:txBody>
      </p:sp>
      <p:sp>
        <p:nvSpPr>
          <p:cNvPr id="41" name="矩形: 圓角 53">
            <a:extLst>
              <a:ext uri="{FF2B5EF4-FFF2-40B4-BE49-F238E27FC236}">
                <a16:creationId xmlns:a16="http://schemas.microsoft.com/office/drawing/2014/main" id="{FBBCEA62-CA72-4724-B2B0-F1EE24AF3569}"/>
              </a:ext>
            </a:extLst>
          </p:cNvPr>
          <p:cNvSpPr/>
          <p:nvPr/>
        </p:nvSpPr>
        <p:spPr>
          <a:xfrm>
            <a:off x="7669347" y="5510102"/>
            <a:ext cx="1556303" cy="545995"/>
          </a:xfrm>
          <a:prstGeom prst="roundRect">
            <a:avLst/>
          </a:prstGeom>
          <a:solidFill>
            <a:srgbClr val="C9A4E4"/>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轉子速度</a:t>
            </a:r>
          </a:p>
        </p:txBody>
      </p:sp>
      <p:sp>
        <p:nvSpPr>
          <p:cNvPr id="42" name="文本框 8">
            <a:extLst>
              <a:ext uri="{FF2B5EF4-FFF2-40B4-BE49-F238E27FC236}">
                <a16:creationId xmlns:a16="http://schemas.microsoft.com/office/drawing/2014/main" id="{9954EFA4-97CF-46C3-9C40-EB9838B2A3B8}"/>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45" name="文本框 8">
            <a:extLst>
              <a:ext uri="{FF2B5EF4-FFF2-40B4-BE49-F238E27FC236}">
                <a16:creationId xmlns:a16="http://schemas.microsoft.com/office/drawing/2014/main" id="{1D1E59C9-79A2-479F-A042-BB0C6CA42465}"/>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46" name="文本框 8">
            <a:extLst>
              <a:ext uri="{FF2B5EF4-FFF2-40B4-BE49-F238E27FC236}">
                <a16:creationId xmlns:a16="http://schemas.microsoft.com/office/drawing/2014/main" id="{CBC96ECF-1011-47D9-BC1A-A25FC9433689}"/>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48" name="文本框 8">
            <a:extLst>
              <a:ext uri="{FF2B5EF4-FFF2-40B4-BE49-F238E27FC236}">
                <a16:creationId xmlns:a16="http://schemas.microsoft.com/office/drawing/2014/main" id="{E8A084C7-94D6-4CD2-BDB9-B5367214A0DA}"/>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49" name="文本框 8">
            <a:extLst>
              <a:ext uri="{FF2B5EF4-FFF2-40B4-BE49-F238E27FC236}">
                <a16:creationId xmlns:a16="http://schemas.microsoft.com/office/drawing/2014/main" id="{52BF0E7A-1A2D-446B-838E-3A36BAAD5EA6}"/>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004765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51"/>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2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4"/>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5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1"/>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4" grpId="0" animBg="1"/>
      <p:bldP spid="20" grpId="0" animBg="1"/>
      <p:bldP spid="20" grpId="1" animBg="1"/>
      <p:bldP spid="51" grpId="0" animBg="1"/>
      <p:bldP spid="51" grpId="1" animBg="1"/>
      <p:bldP spid="21" grpId="0" animBg="1"/>
      <p:bldP spid="21" grpId="1" animBg="1"/>
      <p:bldP spid="54" grpId="0" animBg="1"/>
      <p:bldP spid="54" grpId="1" animBg="1"/>
      <p:bldP spid="13" grpId="0"/>
      <p:bldP spid="13" grpId="1"/>
      <p:bldP spid="24" grpId="0"/>
      <p:bldP spid="24" grpId="1"/>
      <p:bldP spid="30" grpId="0" animBg="1"/>
      <p:bldP spid="30" grpId="1" animBg="1"/>
      <p:bldP spid="39" grpId="0" animBg="1"/>
      <p:bldP spid="39" grpId="1" animBg="1"/>
      <p:bldP spid="40" grpId="0" animBg="1"/>
      <p:bldP spid="40" grpId="1" animBg="1"/>
      <p:bldP spid="41" grpId="0" animBg="1"/>
      <p:bldP spid="4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6918882" cy="400110"/>
          </a:xfrm>
          <a:prstGeom prst="rect">
            <a:avLst/>
          </a:prstGeom>
          <a:noFill/>
        </p:spPr>
        <p:txBody>
          <a:bodyPr wrap="non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a:t>
            </a:r>
            <a:r>
              <a:rPr lang="zh-TW" altLang="en-US" sz="2000" b="1" spc="600" dirty="0">
                <a:latin typeface="微軟正黑體" panose="020B0604030504040204" pitchFamily="34" charset="-120"/>
                <a:ea typeface="微軟正黑體" panose="020B0604030504040204" pitchFamily="34" charset="-120"/>
              </a:rPr>
              <a:t>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7019A479-7F88-48E5-A5CD-F0939AAAC2D9}"/>
              </a:ext>
            </a:extLst>
          </p:cNvPr>
          <p:cNvSpPr>
            <a:spLocks noGrp="1"/>
          </p:cNvSpPr>
          <p:nvPr>
            <p:ph type="sldNum" sz="quarter" idx="12"/>
          </p:nvPr>
        </p:nvSpPr>
        <p:spPr/>
        <p:txBody>
          <a:bodyPr/>
          <a:lstStyle/>
          <a:p>
            <a:fld id="{47183693-D136-4195-B603-6F9F0529F145}" type="slidenum">
              <a:rPr lang="zh-TW" altLang="en-US" smtClean="0"/>
              <a:t>12</a:t>
            </a:fld>
            <a:endParaRPr lang="zh-TW" altLang="en-US" dirty="0"/>
          </a:p>
        </p:txBody>
      </p:sp>
      <p:sp>
        <p:nvSpPr>
          <p:cNvPr id="22" name="矩形 21">
            <a:hlinkClick r:id="" action="ppaction://noaction"/>
            <a:extLst>
              <a:ext uri="{FF2B5EF4-FFF2-40B4-BE49-F238E27FC236}">
                <a16:creationId xmlns:a16="http://schemas.microsoft.com/office/drawing/2014/main" id="{A27C97CB-93A6-4848-B8E4-11B2DFC9B8BE}"/>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p:cNvGrpSpPr/>
          <p:nvPr/>
        </p:nvGrpSpPr>
        <p:grpSpPr>
          <a:xfrm>
            <a:off x="912773" y="2354306"/>
            <a:ext cx="2082097" cy="2358766"/>
            <a:chOff x="1008125" y="2142481"/>
            <a:chExt cx="2324100" cy="2632925"/>
          </a:xfrm>
        </p:grpSpPr>
        <p:pic>
          <p:nvPicPr>
            <p:cNvPr id="1028" name="Picture 4" descr="https://cdn-icons-png.flaticon.com/512/2103/21036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76" y="2142481"/>
              <a:ext cx="2117599" cy="21176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1008125" y="4260082"/>
              <a:ext cx="2324100" cy="515324"/>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風電預測模型</a:t>
              </a:r>
            </a:p>
          </p:txBody>
        </p:sp>
      </p:grpSp>
      <p:grpSp>
        <p:nvGrpSpPr>
          <p:cNvPr id="13" name="群組 12">
            <a:extLst>
              <a:ext uri="{FF2B5EF4-FFF2-40B4-BE49-F238E27FC236}">
                <a16:creationId xmlns:a16="http://schemas.microsoft.com/office/drawing/2014/main" id="{A585B2C4-7044-4796-9534-A912E6952E52}"/>
              </a:ext>
            </a:extLst>
          </p:cNvPr>
          <p:cNvGrpSpPr/>
          <p:nvPr/>
        </p:nvGrpSpPr>
        <p:grpSpPr>
          <a:xfrm>
            <a:off x="164724" y="4713072"/>
            <a:ext cx="3578194" cy="1710494"/>
            <a:chOff x="529267" y="4620793"/>
            <a:chExt cx="3578194" cy="1710494"/>
          </a:xfrm>
        </p:grpSpPr>
        <p:sp>
          <p:nvSpPr>
            <p:cNvPr id="12" name="圓角矩形 11"/>
            <p:cNvSpPr/>
            <p:nvPr/>
          </p:nvSpPr>
          <p:spPr>
            <a:xfrm>
              <a:off x="529267" y="5588337"/>
              <a:ext cx="1536929" cy="742950"/>
            </a:xfrm>
            <a:prstGeom prst="roundRect">
              <a:avLst/>
            </a:prstGeom>
            <a:solidFill>
              <a:schemeClr val="accent6">
                <a:lumMod val="60000"/>
                <a:lumOff val="4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latin typeface="微軟正黑體" panose="020B0604030504040204" pitchFamily="34" charset="-120"/>
                  <a:ea typeface="微軟正黑體" panose="020B0604030504040204" pitchFamily="34" charset="-120"/>
                </a:rPr>
                <a:t>SCADA</a:t>
              </a:r>
              <a:r>
                <a:rPr lang="zh-TW" altLang="en-US" sz="2400" b="1" dirty="0">
                  <a:solidFill>
                    <a:schemeClr val="tx1"/>
                  </a:solidFill>
                  <a:latin typeface="微軟正黑體" panose="020B0604030504040204" pitchFamily="34" charset="-120"/>
                  <a:ea typeface="微軟正黑體" panose="020B0604030504040204" pitchFamily="34" charset="-120"/>
                </a:rPr>
                <a:t>數據</a:t>
              </a:r>
            </a:p>
          </p:txBody>
        </p:sp>
        <p:sp>
          <p:nvSpPr>
            <p:cNvPr id="44" name="圓角矩形 43"/>
            <p:cNvSpPr/>
            <p:nvPr/>
          </p:nvSpPr>
          <p:spPr>
            <a:xfrm>
              <a:off x="2570532" y="5588337"/>
              <a:ext cx="1536929" cy="742950"/>
            </a:xfrm>
            <a:prstGeom prst="roundRect">
              <a:avLst/>
            </a:prstGeom>
            <a:solidFill>
              <a:schemeClr val="accent5">
                <a:lumMod val="60000"/>
                <a:lumOff val="4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環境特徵數據</a:t>
              </a:r>
            </a:p>
          </p:txBody>
        </p:sp>
        <p:cxnSp>
          <p:nvCxnSpPr>
            <p:cNvPr id="16" name="直線單箭頭接點 15"/>
            <p:cNvCxnSpPr>
              <a:cxnSpLocks/>
              <a:stCxn id="10" idx="2"/>
              <a:endCxn id="44" idx="0"/>
            </p:cNvCxnSpPr>
            <p:nvPr/>
          </p:nvCxnSpPr>
          <p:spPr>
            <a:xfrm>
              <a:off x="2318365" y="4620793"/>
              <a:ext cx="1020632" cy="9675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cxnSpLocks/>
              <a:stCxn id="10" idx="2"/>
              <a:endCxn id="12" idx="0"/>
            </p:cNvCxnSpPr>
            <p:nvPr/>
          </p:nvCxnSpPr>
          <p:spPr>
            <a:xfrm flipH="1">
              <a:off x="1297732" y="4620793"/>
              <a:ext cx="1020633" cy="9675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群組 50">
            <a:extLst>
              <a:ext uri="{FF2B5EF4-FFF2-40B4-BE49-F238E27FC236}">
                <a16:creationId xmlns:a16="http://schemas.microsoft.com/office/drawing/2014/main" id="{4362F133-90F8-4078-B5D3-62C759C5B759}"/>
              </a:ext>
            </a:extLst>
          </p:cNvPr>
          <p:cNvGrpSpPr/>
          <p:nvPr/>
        </p:nvGrpSpPr>
        <p:grpSpPr>
          <a:xfrm>
            <a:off x="4093828" y="1887533"/>
            <a:ext cx="1157678" cy="879435"/>
            <a:chOff x="4093828" y="1887533"/>
            <a:chExt cx="1157678" cy="879435"/>
          </a:xfrm>
        </p:grpSpPr>
        <p:sp>
          <p:nvSpPr>
            <p:cNvPr id="28" name="矩形 27">
              <a:extLst>
                <a:ext uri="{FF2B5EF4-FFF2-40B4-BE49-F238E27FC236}">
                  <a16:creationId xmlns:a16="http://schemas.microsoft.com/office/drawing/2014/main" id="{97D82728-A6EA-45CB-A1C8-087B03CB3144}"/>
                </a:ext>
              </a:extLst>
            </p:cNvPr>
            <p:cNvSpPr/>
            <p:nvPr/>
          </p:nvSpPr>
          <p:spPr>
            <a:xfrm>
              <a:off x="4093828" y="2283204"/>
              <a:ext cx="1157678" cy="483764"/>
            </a:xfrm>
            <a:prstGeom prst="rect">
              <a:avLst/>
            </a:prstGeom>
            <a:solidFill>
              <a:schemeClr val="accent4">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風速</a:t>
              </a:r>
            </a:p>
          </p:txBody>
        </p:sp>
        <p:sp>
          <p:nvSpPr>
            <p:cNvPr id="29" name="文字方塊 28">
              <a:extLst>
                <a:ext uri="{FF2B5EF4-FFF2-40B4-BE49-F238E27FC236}">
                  <a16:creationId xmlns:a16="http://schemas.microsoft.com/office/drawing/2014/main" id="{597329A7-5401-467C-90D1-7B03F60C470C}"/>
                </a:ext>
              </a:extLst>
            </p:cNvPr>
            <p:cNvSpPr txBox="1"/>
            <p:nvPr/>
          </p:nvSpPr>
          <p:spPr>
            <a:xfrm>
              <a:off x="4093828" y="1887533"/>
              <a:ext cx="1157678"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主要輸入</a:t>
              </a:r>
            </a:p>
          </p:txBody>
        </p:sp>
      </p:grpSp>
      <p:grpSp>
        <p:nvGrpSpPr>
          <p:cNvPr id="48" name="群組 47">
            <a:extLst>
              <a:ext uri="{FF2B5EF4-FFF2-40B4-BE49-F238E27FC236}">
                <a16:creationId xmlns:a16="http://schemas.microsoft.com/office/drawing/2014/main" id="{F0E61588-AF6B-4462-92DD-EDCEA3C7A562}"/>
              </a:ext>
            </a:extLst>
          </p:cNvPr>
          <p:cNvGrpSpPr/>
          <p:nvPr/>
        </p:nvGrpSpPr>
        <p:grpSpPr>
          <a:xfrm>
            <a:off x="2114027" y="2516697"/>
            <a:ext cx="2140506" cy="4060855"/>
            <a:chOff x="2114027" y="2516697"/>
            <a:chExt cx="2140506" cy="4060855"/>
          </a:xfrm>
        </p:grpSpPr>
        <p:sp>
          <p:nvSpPr>
            <p:cNvPr id="18" name="矩形 17">
              <a:extLst>
                <a:ext uri="{FF2B5EF4-FFF2-40B4-BE49-F238E27FC236}">
                  <a16:creationId xmlns:a16="http://schemas.microsoft.com/office/drawing/2014/main" id="{4177B102-D2C4-48F4-86A6-FE6254EF5181}"/>
                </a:ext>
              </a:extLst>
            </p:cNvPr>
            <p:cNvSpPr/>
            <p:nvPr/>
          </p:nvSpPr>
          <p:spPr>
            <a:xfrm>
              <a:off x="2114027" y="5577402"/>
              <a:ext cx="1728132" cy="10001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 name="群組 24">
              <a:extLst>
                <a:ext uri="{FF2B5EF4-FFF2-40B4-BE49-F238E27FC236}">
                  <a16:creationId xmlns:a16="http://schemas.microsoft.com/office/drawing/2014/main" id="{400F9533-44BC-4D75-B3DC-82A8434A9CB1}"/>
                </a:ext>
              </a:extLst>
            </p:cNvPr>
            <p:cNvGrpSpPr/>
            <p:nvPr/>
          </p:nvGrpSpPr>
          <p:grpSpPr>
            <a:xfrm>
              <a:off x="3473042" y="2516697"/>
              <a:ext cx="620786" cy="3060705"/>
              <a:chOff x="3473042" y="2516697"/>
              <a:chExt cx="620786" cy="3060705"/>
            </a:xfrm>
          </p:grpSpPr>
          <p:cxnSp>
            <p:nvCxnSpPr>
              <p:cNvPr id="20" name="直線接點 19">
                <a:extLst>
                  <a:ext uri="{FF2B5EF4-FFF2-40B4-BE49-F238E27FC236}">
                    <a16:creationId xmlns:a16="http://schemas.microsoft.com/office/drawing/2014/main" id="{BFB67394-E077-401D-87BF-8FF973405F5E}"/>
                  </a:ext>
                </a:extLst>
              </p:cNvPr>
              <p:cNvCxnSpPr/>
              <p:nvPr/>
            </p:nvCxnSpPr>
            <p:spPr>
              <a:xfrm flipV="1">
                <a:off x="3481431" y="2516697"/>
                <a:ext cx="0" cy="30607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7087D1B5-AD00-448D-933E-717B56D05E96}"/>
                  </a:ext>
                </a:extLst>
              </p:cNvPr>
              <p:cNvCxnSpPr>
                <a:cxnSpLocks/>
              </p:cNvCxnSpPr>
              <p:nvPr/>
            </p:nvCxnSpPr>
            <p:spPr>
              <a:xfrm>
                <a:off x="3473042" y="2525086"/>
                <a:ext cx="6207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字方塊 29">
              <a:extLst>
                <a:ext uri="{FF2B5EF4-FFF2-40B4-BE49-F238E27FC236}">
                  <a16:creationId xmlns:a16="http://schemas.microsoft.com/office/drawing/2014/main" id="{19A95189-75DB-4263-997B-4986B6F5C934}"/>
                </a:ext>
              </a:extLst>
            </p:cNvPr>
            <p:cNvSpPr txBox="1"/>
            <p:nvPr/>
          </p:nvSpPr>
          <p:spPr>
            <a:xfrm>
              <a:off x="3818085" y="5590426"/>
              <a:ext cx="436448" cy="923330"/>
            </a:xfrm>
            <a:prstGeom prst="rect">
              <a:avLst/>
            </a:prstGeom>
            <a:noFill/>
          </p:spPr>
          <p:txBody>
            <a:bodyPr wrap="square" rtlCol="0">
              <a:spAutoFit/>
            </a:bodyPr>
            <a:lstStyle/>
            <a:p>
              <a:pPr algn="ctr"/>
              <a:r>
                <a:rPr lang="zh-TW" altLang="en-US" dirty="0">
                  <a:solidFill>
                    <a:srgbClr val="FF0000"/>
                  </a:solidFill>
                  <a:latin typeface="微軟正黑體" panose="020B0604030504040204" pitchFamily="34" charset="-120"/>
                  <a:ea typeface="微軟正黑體" panose="020B0604030504040204" pitchFamily="34" charset="-120"/>
                </a:rPr>
                <a:t>問</a:t>
              </a:r>
              <a:endParaRPr lang="en-US" altLang="zh-TW" dirty="0">
                <a:solidFill>
                  <a:srgbClr val="FF0000"/>
                </a:solidFill>
                <a:latin typeface="微軟正黑體" panose="020B0604030504040204" pitchFamily="34" charset="-120"/>
                <a:ea typeface="微軟正黑體" panose="020B0604030504040204" pitchFamily="34" charset="-120"/>
              </a:endParaRPr>
            </a:p>
            <a:p>
              <a:pPr algn="ctr"/>
              <a:r>
                <a:rPr lang="zh-TW" altLang="en-US" dirty="0">
                  <a:solidFill>
                    <a:srgbClr val="FF0000"/>
                  </a:solidFill>
                  <a:latin typeface="微軟正黑體" panose="020B0604030504040204" pitchFamily="34" charset="-120"/>
                  <a:ea typeface="微軟正黑體" panose="020B0604030504040204" pitchFamily="34" charset="-120"/>
                </a:rPr>
                <a:t>題點</a:t>
              </a:r>
            </a:p>
          </p:txBody>
        </p:sp>
      </p:grpSp>
      <p:grpSp>
        <p:nvGrpSpPr>
          <p:cNvPr id="34" name="群組 33">
            <a:extLst>
              <a:ext uri="{FF2B5EF4-FFF2-40B4-BE49-F238E27FC236}">
                <a16:creationId xmlns:a16="http://schemas.microsoft.com/office/drawing/2014/main" id="{FF6465A3-A63D-42C3-A6F4-B7D6240252B1}"/>
              </a:ext>
            </a:extLst>
          </p:cNvPr>
          <p:cNvGrpSpPr/>
          <p:nvPr/>
        </p:nvGrpSpPr>
        <p:grpSpPr>
          <a:xfrm>
            <a:off x="6317867" y="2171194"/>
            <a:ext cx="3636290" cy="984885"/>
            <a:chOff x="6939524" y="5630854"/>
            <a:chExt cx="3677911" cy="984885"/>
          </a:xfrm>
        </p:grpSpPr>
        <p:pic>
          <p:nvPicPr>
            <p:cNvPr id="37" name="圖片 36">
              <a:extLst>
                <a:ext uri="{FF2B5EF4-FFF2-40B4-BE49-F238E27FC236}">
                  <a16:creationId xmlns:a16="http://schemas.microsoft.com/office/drawing/2014/main" id="{E81C614E-BAA2-462E-B293-3413E321A0E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939524" y="5655903"/>
              <a:ext cx="907078" cy="907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6" name="文字方塊 35">
              <a:extLst>
                <a:ext uri="{FF2B5EF4-FFF2-40B4-BE49-F238E27FC236}">
                  <a16:creationId xmlns:a16="http://schemas.microsoft.com/office/drawing/2014/main" id="{4D374852-515E-41BD-A57F-F5643C7F8BF4}"/>
                </a:ext>
              </a:extLst>
            </p:cNvPr>
            <p:cNvSpPr txBox="1"/>
            <p:nvPr/>
          </p:nvSpPr>
          <p:spPr>
            <a:xfrm>
              <a:off x="8101790" y="5630854"/>
              <a:ext cx="2515645" cy="984885"/>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多變、不穩定的數據</a:t>
              </a:r>
              <a:endParaRPr lang="en-US" altLang="zh-TW" sz="2000" b="1"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參雜許多雜訊</a:t>
              </a:r>
              <a:endParaRPr lang="en-US" altLang="zh-TW" sz="2000" b="1"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(Wang et al., 2021)</a:t>
              </a:r>
              <a:endParaRPr lang="en-US" altLang="zh-TW" sz="2000" b="1" dirty="0">
                <a:latin typeface="微軟正黑體" panose="020B0604030504040204" pitchFamily="34" charset="-120"/>
                <a:ea typeface="微軟正黑體" panose="020B0604030504040204" pitchFamily="34" charset="-120"/>
              </a:endParaRPr>
            </a:p>
          </p:txBody>
        </p:sp>
      </p:grpSp>
      <p:sp>
        <p:nvSpPr>
          <p:cNvPr id="33" name="矩形: 圓角 32">
            <a:extLst>
              <a:ext uri="{FF2B5EF4-FFF2-40B4-BE49-F238E27FC236}">
                <a16:creationId xmlns:a16="http://schemas.microsoft.com/office/drawing/2014/main" id="{134033D5-DC34-4DA9-A260-AA060CED637B}"/>
              </a:ext>
            </a:extLst>
          </p:cNvPr>
          <p:cNvSpPr/>
          <p:nvPr/>
        </p:nvSpPr>
        <p:spPr>
          <a:xfrm>
            <a:off x="5180760" y="3961378"/>
            <a:ext cx="3171026" cy="553671"/>
          </a:xfrm>
          <a:prstGeom prst="roundRect">
            <a:avLst/>
          </a:prstGeom>
          <a:solidFill>
            <a:schemeClr val="accent5">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花費大量時間進行前處理</a:t>
            </a:r>
          </a:p>
        </p:txBody>
      </p:sp>
      <p:sp>
        <p:nvSpPr>
          <p:cNvPr id="41" name="文字方塊 40">
            <a:extLst>
              <a:ext uri="{FF2B5EF4-FFF2-40B4-BE49-F238E27FC236}">
                <a16:creationId xmlns:a16="http://schemas.microsoft.com/office/drawing/2014/main" id="{08EFADF1-A442-42B3-9ACC-47FE3CAA4EF0}"/>
              </a:ext>
            </a:extLst>
          </p:cNvPr>
          <p:cNvSpPr txBox="1"/>
          <p:nvPr/>
        </p:nvSpPr>
        <p:spPr>
          <a:xfrm>
            <a:off x="8506786" y="3915047"/>
            <a:ext cx="3195937" cy="646331"/>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Ex:</a:t>
            </a:r>
            <a:r>
              <a:rPr lang="zh-TW" altLang="en-US" dirty="0">
                <a:latin typeface="微軟正黑體" panose="020B0604030504040204" pitchFamily="34" charset="-120"/>
                <a:ea typeface="微軟正黑體" panose="020B0604030504040204" pitchFamily="34" charset="-120"/>
              </a:rPr>
              <a:t>小波分解、經驗模態分解</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分解為不同的子序列</a:t>
            </a:r>
          </a:p>
        </p:txBody>
      </p:sp>
      <p:sp>
        <p:nvSpPr>
          <p:cNvPr id="47" name="矩形: 圓角 46">
            <a:extLst>
              <a:ext uri="{FF2B5EF4-FFF2-40B4-BE49-F238E27FC236}">
                <a16:creationId xmlns:a16="http://schemas.microsoft.com/office/drawing/2014/main" id="{A04328D4-96C8-4BCC-8AFA-D1CF8ACC0A59}"/>
              </a:ext>
            </a:extLst>
          </p:cNvPr>
          <p:cNvSpPr/>
          <p:nvPr/>
        </p:nvSpPr>
        <p:spPr>
          <a:xfrm>
            <a:off x="5180760" y="5322254"/>
            <a:ext cx="3171026" cy="553671"/>
          </a:xfrm>
          <a:prstGeom prst="roundRect">
            <a:avLst/>
          </a:prstGeom>
          <a:solidFill>
            <a:schemeClr val="accent2">
              <a:lumMod val="40000"/>
              <a:lumOff val="6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導致分析預測的時間增加</a:t>
            </a:r>
          </a:p>
        </p:txBody>
      </p:sp>
      <p:sp>
        <p:nvSpPr>
          <p:cNvPr id="42" name="箭號: 向右 41">
            <a:extLst>
              <a:ext uri="{FF2B5EF4-FFF2-40B4-BE49-F238E27FC236}">
                <a16:creationId xmlns:a16="http://schemas.microsoft.com/office/drawing/2014/main" id="{ABE44155-867F-4112-A783-6A35FF1C4B30}"/>
              </a:ext>
            </a:extLst>
          </p:cNvPr>
          <p:cNvSpPr/>
          <p:nvPr/>
        </p:nvSpPr>
        <p:spPr>
          <a:xfrm>
            <a:off x="8577403" y="5418399"/>
            <a:ext cx="567445" cy="35905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D91A0FB0-3596-467C-B496-2A448B4F3F8A}"/>
              </a:ext>
            </a:extLst>
          </p:cNvPr>
          <p:cNvSpPr/>
          <p:nvPr/>
        </p:nvSpPr>
        <p:spPr>
          <a:xfrm>
            <a:off x="9370465" y="5274759"/>
            <a:ext cx="2502653" cy="646331"/>
          </a:xfrm>
          <a:prstGeom prst="rect">
            <a:avLst/>
          </a:prstGeom>
          <a:solidFill>
            <a:srgbClr val="FFC000"/>
          </a:solidFill>
          <a:ln w="2857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增加模型開發的成本</a:t>
            </a:r>
          </a:p>
        </p:txBody>
      </p:sp>
      <p:sp>
        <p:nvSpPr>
          <p:cNvPr id="49" name="箭號: 向右 48">
            <a:extLst>
              <a:ext uri="{FF2B5EF4-FFF2-40B4-BE49-F238E27FC236}">
                <a16:creationId xmlns:a16="http://schemas.microsoft.com/office/drawing/2014/main" id="{1BC134D6-F7AA-4BC3-AB82-35A348D5B64B}"/>
              </a:ext>
            </a:extLst>
          </p:cNvPr>
          <p:cNvSpPr/>
          <p:nvPr/>
        </p:nvSpPr>
        <p:spPr>
          <a:xfrm rot="5400000">
            <a:off x="6515855" y="4739125"/>
            <a:ext cx="484419" cy="35905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箭號: 向右 49">
            <a:extLst>
              <a:ext uri="{FF2B5EF4-FFF2-40B4-BE49-F238E27FC236}">
                <a16:creationId xmlns:a16="http://schemas.microsoft.com/office/drawing/2014/main" id="{4B559BBF-EF1C-493E-9CB8-E6B9B6C19259}"/>
              </a:ext>
            </a:extLst>
          </p:cNvPr>
          <p:cNvSpPr/>
          <p:nvPr/>
        </p:nvSpPr>
        <p:spPr>
          <a:xfrm rot="5400000">
            <a:off x="6515855" y="3378250"/>
            <a:ext cx="484419" cy="35905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本框 8">
            <a:extLst>
              <a:ext uri="{FF2B5EF4-FFF2-40B4-BE49-F238E27FC236}">
                <a16:creationId xmlns:a16="http://schemas.microsoft.com/office/drawing/2014/main" id="{225EAEA4-FA9D-4431-943A-B046AF8F47DE}"/>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54" name="文本框 8">
            <a:extLst>
              <a:ext uri="{FF2B5EF4-FFF2-40B4-BE49-F238E27FC236}">
                <a16:creationId xmlns:a16="http://schemas.microsoft.com/office/drawing/2014/main" id="{D05B8457-82E7-4320-8BFB-44A0138C4460}"/>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55" name="文本框 8">
            <a:extLst>
              <a:ext uri="{FF2B5EF4-FFF2-40B4-BE49-F238E27FC236}">
                <a16:creationId xmlns:a16="http://schemas.microsoft.com/office/drawing/2014/main" id="{50F74027-8B9B-46CD-979E-2BE74981A932}"/>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56" name="文本框 8">
            <a:extLst>
              <a:ext uri="{FF2B5EF4-FFF2-40B4-BE49-F238E27FC236}">
                <a16:creationId xmlns:a16="http://schemas.microsoft.com/office/drawing/2014/main" id="{35CF69CE-806F-4182-ABC7-3358AB71D673}"/>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57" name="文本框 8">
            <a:extLst>
              <a:ext uri="{FF2B5EF4-FFF2-40B4-BE49-F238E27FC236}">
                <a16:creationId xmlns:a16="http://schemas.microsoft.com/office/drawing/2014/main" id="{670EA400-8EA9-48F1-B8BA-C6E902DED3C1}"/>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868341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1" grpId="0"/>
      <p:bldP spid="47" grpId="0" animBg="1"/>
      <p:bldP spid="42" grpId="0" animBg="1"/>
      <p:bldP spid="43" grpId="0" animBg="1"/>
      <p:bldP spid="49"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6918882" cy="400110"/>
          </a:xfrm>
          <a:prstGeom prst="rect">
            <a:avLst/>
          </a:prstGeom>
          <a:noFill/>
        </p:spPr>
        <p:txBody>
          <a:bodyPr wrap="non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a:t>
            </a:r>
            <a:r>
              <a:rPr lang="zh-TW" altLang="en-US" sz="2000" b="1" spc="600" dirty="0">
                <a:latin typeface="微軟正黑體" panose="020B0604030504040204" pitchFamily="34" charset="-120"/>
                <a:ea typeface="微軟正黑體" panose="020B0604030504040204" pitchFamily="34" charset="-120"/>
              </a:rPr>
              <a:t>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7019A479-7F88-48E5-A5CD-F0939AAAC2D9}"/>
              </a:ext>
            </a:extLst>
          </p:cNvPr>
          <p:cNvSpPr>
            <a:spLocks noGrp="1"/>
          </p:cNvSpPr>
          <p:nvPr>
            <p:ph type="sldNum" sz="quarter" idx="12"/>
          </p:nvPr>
        </p:nvSpPr>
        <p:spPr/>
        <p:txBody>
          <a:bodyPr/>
          <a:lstStyle/>
          <a:p>
            <a:fld id="{47183693-D136-4195-B603-6F9F0529F145}" type="slidenum">
              <a:rPr lang="zh-TW" altLang="en-US" smtClean="0"/>
              <a:t>13</a:t>
            </a:fld>
            <a:endParaRPr lang="zh-TW" altLang="en-US"/>
          </a:p>
        </p:txBody>
      </p:sp>
      <p:sp>
        <p:nvSpPr>
          <p:cNvPr id="22" name="矩形 21">
            <a:hlinkClick r:id="" action="ppaction://noaction"/>
            <a:extLst>
              <a:ext uri="{FF2B5EF4-FFF2-40B4-BE49-F238E27FC236}">
                <a16:creationId xmlns:a16="http://schemas.microsoft.com/office/drawing/2014/main" id="{A27C97CB-93A6-4848-B8E4-11B2DFC9B8BE}"/>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1">
            <a:extLst>
              <a:ext uri="{FF2B5EF4-FFF2-40B4-BE49-F238E27FC236}">
                <a16:creationId xmlns:a16="http://schemas.microsoft.com/office/drawing/2014/main" id="{6D4A3CE4-4C20-45E5-A270-EC3DEFDBA7BB}"/>
              </a:ext>
            </a:extLst>
          </p:cNvPr>
          <p:cNvSpPr/>
          <p:nvPr/>
        </p:nvSpPr>
        <p:spPr>
          <a:xfrm>
            <a:off x="1425094" y="3749717"/>
            <a:ext cx="1536929" cy="742950"/>
          </a:xfrm>
          <a:prstGeom prst="roundRect">
            <a:avLst/>
          </a:prstGeom>
          <a:solidFill>
            <a:srgbClr val="D5B8EA"/>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SCADA</a:t>
            </a:r>
            <a:r>
              <a:rPr lang="zh-TW" altLang="en-US" sz="2400" dirty="0">
                <a:solidFill>
                  <a:schemeClr val="tx1"/>
                </a:solidFill>
                <a:latin typeface="微軟正黑體" panose="020B0604030504040204" pitchFamily="34" charset="-120"/>
                <a:ea typeface="微軟正黑體" panose="020B0604030504040204" pitchFamily="34" charset="-120"/>
              </a:rPr>
              <a:t>數據</a:t>
            </a:r>
          </a:p>
        </p:txBody>
      </p:sp>
      <p:sp>
        <p:nvSpPr>
          <p:cNvPr id="12" name="文字方塊 11">
            <a:extLst>
              <a:ext uri="{FF2B5EF4-FFF2-40B4-BE49-F238E27FC236}">
                <a16:creationId xmlns:a16="http://schemas.microsoft.com/office/drawing/2014/main" id="{012C3C61-03ED-44D7-928A-5937A2110FCF}"/>
              </a:ext>
            </a:extLst>
          </p:cNvPr>
          <p:cNvSpPr txBox="1"/>
          <p:nvPr/>
        </p:nvSpPr>
        <p:spPr>
          <a:xfrm>
            <a:off x="243837" y="1732102"/>
            <a:ext cx="2915961"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u="sng" dirty="0">
                <a:latin typeface="微軟正黑體" panose="020B0604030504040204" pitchFamily="34" charset="-120"/>
                <a:ea typeface="微軟正黑體" panose="020B0604030504040204" pitchFamily="34" charset="-120"/>
              </a:rPr>
              <a:t>本研究提出的想法</a:t>
            </a:r>
          </a:p>
        </p:txBody>
      </p:sp>
      <p:sp>
        <p:nvSpPr>
          <p:cNvPr id="13" name="文字方塊 12">
            <a:extLst>
              <a:ext uri="{FF2B5EF4-FFF2-40B4-BE49-F238E27FC236}">
                <a16:creationId xmlns:a16="http://schemas.microsoft.com/office/drawing/2014/main" id="{62388026-7BEC-4CA9-AD33-247FF330B075}"/>
              </a:ext>
            </a:extLst>
          </p:cNvPr>
          <p:cNvSpPr txBox="1"/>
          <p:nvPr/>
        </p:nvSpPr>
        <p:spPr>
          <a:xfrm>
            <a:off x="1425095" y="3202443"/>
            <a:ext cx="1536928" cy="461665"/>
          </a:xfrm>
          <a:prstGeom prst="rect">
            <a:avLst/>
          </a:prstGeom>
          <a:noFill/>
        </p:spPr>
        <p:txBody>
          <a:bodyPr wrap="square" rtlCol="0">
            <a:spAutoFit/>
          </a:bodyPr>
          <a:lstStyle/>
          <a:p>
            <a:pPr algn="ctr"/>
            <a:r>
              <a:rPr lang="zh-TW" altLang="en-US" sz="2400" b="1" dirty="0">
                <a:solidFill>
                  <a:srgbClr val="7E36B4"/>
                </a:solidFill>
                <a:latin typeface="微軟正黑體" panose="020B0604030504040204" pitchFamily="34" charset="-120"/>
                <a:ea typeface="微軟正黑體" panose="020B0604030504040204" pitchFamily="34" charset="-120"/>
              </a:rPr>
              <a:t>主要輸入</a:t>
            </a:r>
          </a:p>
        </p:txBody>
      </p:sp>
      <p:sp>
        <p:nvSpPr>
          <p:cNvPr id="10" name="加號 9">
            <a:extLst>
              <a:ext uri="{FF2B5EF4-FFF2-40B4-BE49-F238E27FC236}">
                <a16:creationId xmlns:a16="http://schemas.microsoft.com/office/drawing/2014/main" id="{BEDEA40F-69FE-4A14-8078-46415A3C4F91}"/>
              </a:ext>
            </a:extLst>
          </p:cNvPr>
          <p:cNvSpPr/>
          <p:nvPr/>
        </p:nvSpPr>
        <p:spPr>
          <a:xfrm>
            <a:off x="3360282" y="3653418"/>
            <a:ext cx="860400" cy="858958"/>
          </a:xfrm>
          <a:prstGeom prst="mathPlus">
            <a:avLst>
              <a:gd name="adj1" fmla="val 1294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 name="群組 24">
            <a:extLst>
              <a:ext uri="{FF2B5EF4-FFF2-40B4-BE49-F238E27FC236}">
                <a16:creationId xmlns:a16="http://schemas.microsoft.com/office/drawing/2014/main" id="{3B01DE19-427C-4304-9B74-15674A3D7E88}"/>
              </a:ext>
            </a:extLst>
          </p:cNvPr>
          <p:cNvGrpSpPr/>
          <p:nvPr/>
        </p:nvGrpSpPr>
        <p:grpSpPr>
          <a:xfrm>
            <a:off x="4271299" y="2690476"/>
            <a:ext cx="2064294" cy="1059241"/>
            <a:chOff x="4271299" y="2690476"/>
            <a:chExt cx="2064294" cy="1059241"/>
          </a:xfrm>
        </p:grpSpPr>
        <p:sp>
          <p:nvSpPr>
            <p:cNvPr id="16" name="矩形: 圓角 15">
              <a:extLst>
                <a:ext uri="{FF2B5EF4-FFF2-40B4-BE49-F238E27FC236}">
                  <a16:creationId xmlns:a16="http://schemas.microsoft.com/office/drawing/2014/main" id="{A2CAEB5F-A846-4C75-B9DC-AC27664D35CA}"/>
                </a:ext>
              </a:extLst>
            </p:cNvPr>
            <p:cNvSpPr/>
            <p:nvPr/>
          </p:nvSpPr>
          <p:spPr>
            <a:xfrm>
              <a:off x="4527006" y="3248332"/>
              <a:ext cx="1552883" cy="501385"/>
            </a:xfrm>
            <a:prstGeom prst="roundRect">
              <a:avLst/>
            </a:prstGeom>
            <a:solidFill>
              <a:schemeClr val="accent2">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特徵選取</a:t>
              </a:r>
            </a:p>
          </p:txBody>
        </p:sp>
        <p:sp>
          <p:nvSpPr>
            <p:cNvPr id="20" name="文字方塊 19">
              <a:extLst>
                <a:ext uri="{FF2B5EF4-FFF2-40B4-BE49-F238E27FC236}">
                  <a16:creationId xmlns:a16="http://schemas.microsoft.com/office/drawing/2014/main" id="{13E87E56-FA73-4CDC-9660-55FAC0CDEFE2}"/>
                </a:ext>
              </a:extLst>
            </p:cNvPr>
            <p:cNvSpPr txBox="1"/>
            <p:nvPr/>
          </p:nvSpPr>
          <p:spPr>
            <a:xfrm>
              <a:off x="4271299" y="2690476"/>
              <a:ext cx="2064294" cy="461665"/>
            </a:xfrm>
            <a:prstGeom prst="rect">
              <a:avLst/>
            </a:prstGeom>
            <a:noFill/>
          </p:spPr>
          <p:txBody>
            <a:bodyPr wrap="square" rtlCol="0">
              <a:spAutoFit/>
            </a:bodyPr>
            <a:lstStyle/>
            <a:p>
              <a:pPr algn="ctr"/>
              <a:r>
                <a:rPr lang="zh-TW" altLang="en-US" sz="2400" b="1" dirty="0">
                  <a:solidFill>
                    <a:schemeClr val="accent2">
                      <a:lumMod val="75000"/>
                    </a:schemeClr>
                  </a:solidFill>
                  <a:latin typeface="微軟正黑體" panose="020B0604030504040204" pitchFamily="34" charset="-120"/>
                  <a:ea typeface="微軟正黑體" panose="020B0604030504040204" pitchFamily="34" charset="-120"/>
                </a:rPr>
                <a:t>選出重要特徵</a:t>
              </a:r>
            </a:p>
          </p:txBody>
        </p:sp>
      </p:grpSp>
      <p:grpSp>
        <p:nvGrpSpPr>
          <p:cNvPr id="26" name="群組 25">
            <a:extLst>
              <a:ext uri="{FF2B5EF4-FFF2-40B4-BE49-F238E27FC236}">
                <a16:creationId xmlns:a16="http://schemas.microsoft.com/office/drawing/2014/main" id="{D06B653B-F101-4E8A-8A9C-07006B8CD4C3}"/>
              </a:ext>
            </a:extLst>
          </p:cNvPr>
          <p:cNvGrpSpPr/>
          <p:nvPr/>
        </p:nvGrpSpPr>
        <p:grpSpPr>
          <a:xfrm>
            <a:off x="4235788" y="4550671"/>
            <a:ext cx="2135315" cy="1518337"/>
            <a:chOff x="4235788" y="4550671"/>
            <a:chExt cx="2135315" cy="1518337"/>
          </a:xfrm>
        </p:grpSpPr>
        <p:sp>
          <p:nvSpPr>
            <p:cNvPr id="15" name="矩形: 圓角 14">
              <a:extLst>
                <a:ext uri="{FF2B5EF4-FFF2-40B4-BE49-F238E27FC236}">
                  <a16:creationId xmlns:a16="http://schemas.microsoft.com/office/drawing/2014/main" id="{9424459A-B171-48FF-AB46-895ED3DBC22D}"/>
                </a:ext>
              </a:extLst>
            </p:cNvPr>
            <p:cNvSpPr/>
            <p:nvPr/>
          </p:nvSpPr>
          <p:spPr>
            <a:xfrm>
              <a:off x="4527006" y="4550671"/>
              <a:ext cx="1552883" cy="501385"/>
            </a:xfrm>
            <a:prstGeom prst="roundRect">
              <a:avLst/>
            </a:prstGeom>
            <a:solidFill>
              <a:srgbClr val="FFF2CC"/>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深度學習</a:t>
              </a:r>
            </a:p>
          </p:txBody>
        </p:sp>
        <p:sp>
          <p:nvSpPr>
            <p:cNvPr id="21" name="文字方塊 20">
              <a:extLst>
                <a:ext uri="{FF2B5EF4-FFF2-40B4-BE49-F238E27FC236}">
                  <a16:creationId xmlns:a16="http://schemas.microsoft.com/office/drawing/2014/main" id="{75D94481-834A-4221-8DA6-64AB7D7E52BF}"/>
                </a:ext>
              </a:extLst>
            </p:cNvPr>
            <p:cNvSpPr txBox="1"/>
            <p:nvPr/>
          </p:nvSpPr>
          <p:spPr>
            <a:xfrm>
              <a:off x="4235788" y="5238011"/>
              <a:ext cx="2135315" cy="830997"/>
            </a:xfrm>
            <a:prstGeom prst="rect">
              <a:avLst/>
            </a:prstGeom>
            <a:noFill/>
          </p:spPr>
          <p:txBody>
            <a:bodyPr wrap="square" rtlCol="0">
              <a:spAutoFit/>
            </a:bodyPr>
            <a:lstStyle/>
            <a:p>
              <a:pPr algn="ct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建立能預測時間序列的模型</a:t>
              </a:r>
            </a:p>
          </p:txBody>
        </p:sp>
      </p:grpSp>
      <p:grpSp>
        <p:nvGrpSpPr>
          <p:cNvPr id="14" name="群組 13">
            <a:extLst>
              <a:ext uri="{FF2B5EF4-FFF2-40B4-BE49-F238E27FC236}">
                <a16:creationId xmlns:a16="http://schemas.microsoft.com/office/drawing/2014/main" id="{B19200E5-9E5C-4942-911F-DC0ECAFDAC24}"/>
              </a:ext>
            </a:extLst>
          </p:cNvPr>
          <p:cNvGrpSpPr/>
          <p:nvPr/>
        </p:nvGrpSpPr>
        <p:grpSpPr>
          <a:xfrm>
            <a:off x="6621581" y="3190621"/>
            <a:ext cx="4653541" cy="1332445"/>
            <a:chOff x="6621581" y="3190621"/>
            <a:chExt cx="4653541" cy="1332445"/>
          </a:xfrm>
        </p:grpSpPr>
        <p:grpSp>
          <p:nvGrpSpPr>
            <p:cNvPr id="27" name="群組 26">
              <a:extLst>
                <a:ext uri="{FF2B5EF4-FFF2-40B4-BE49-F238E27FC236}">
                  <a16:creationId xmlns:a16="http://schemas.microsoft.com/office/drawing/2014/main" id="{1DBF8EE8-88C2-44AF-BCEA-AAB847D79CEF}"/>
                </a:ext>
              </a:extLst>
            </p:cNvPr>
            <p:cNvGrpSpPr/>
            <p:nvPr/>
          </p:nvGrpSpPr>
          <p:grpSpPr>
            <a:xfrm>
              <a:off x="6621581" y="3664108"/>
              <a:ext cx="4653541" cy="858958"/>
              <a:chOff x="6603825" y="3543326"/>
              <a:chExt cx="4653541" cy="858958"/>
            </a:xfrm>
          </p:grpSpPr>
          <p:sp>
            <p:nvSpPr>
              <p:cNvPr id="23" name="等於 22">
                <a:extLst>
                  <a:ext uri="{FF2B5EF4-FFF2-40B4-BE49-F238E27FC236}">
                    <a16:creationId xmlns:a16="http://schemas.microsoft.com/office/drawing/2014/main" id="{2447E528-68E3-4384-A278-5749D9812441}"/>
                  </a:ext>
                </a:extLst>
              </p:cNvPr>
              <p:cNvSpPr/>
              <p:nvPr/>
            </p:nvSpPr>
            <p:spPr>
              <a:xfrm>
                <a:off x="6603825" y="3749717"/>
                <a:ext cx="860400" cy="501386"/>
              </a:xfrm>
              <a:prstGeom prst="mathEqual">
                <a:avLst>
                  <a:gd name="adj1" fmla="val 23520"/>
                  <a:gd name="adj2" fmla="val 303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4" name="矩形: 圓角 23">
                <a:extLst>
                  <a:ext uri="{FF2B5EF4-FFF2-40B4-BE49-F238E27FC236}">
                    <a16:creationId xmlns:a16="http://schemas.microsoft.com/office/drawing/2014/main" id="{4AACA38B-9C76-4688-9412-1605A0C46724}"/>
                  </a:ext>
                </a:extLst>
              </p:cNvPr>
              <p:cNvSpPr/>
              <p:nvPr/>
            </p:nvSpPr>
            <p:spPr>
              <a:xfrm>
                <a:off x="7953564" y="3543326"/>
                <a:ext cx="3303802" cy="858958"/>
              </a:xfrm>
              <a:prstGeom prst="roundRect">
                <a:avLst/>
              </a:prstGeom>
              <a:solidFill>
                <a:schemeClr val="accent5">
                  <a:lumMod val="60000"/>
                  <a:lumOff val="4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運算成本低準確度高</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的模型</a:t>
                </a:r>
              </a:p>
            </p:txBody>
          </p:sp>
        </p:grpSp>
        <p:sp>
          <p:nvSpPr>
            <p:cNvPr id="28" name="文字方塊 27">
              <a:extLst>
                <a:ext uri="{FF2B5EF4-FFF2-40B4-BE49-F238E27FC236}">
                  <a16:creationId xmlns:a16="http://schemas.microsoft.com/office/drawing/2014/main" id="{09DC294B-DFD2-490D-963F-CB007CDA8A23}"/>
                </a:ext>
              </a:extLst>
            </p:cNvPr>
            <p:cNvSpPr txBox="1"/>
            <p:nvPr/>
          </p:nvSpPr>
          <p:spPr>
            <a:xfrm>
              <a:off x="8854757" y="3190621"/>
              <a:ext cx="1536928" cy="461665"/>
            </a:xfrm>
            <a:prstGeom prst="rect">
              <a:avLst/>
            </a:prstGeom>
            <a:noFill/>
          </p:spPr>
          <p:txBody>
            <a:bodyPr wrap="square" rtlCol="0">
              <a:spAutoFit/>
            </a:bodyPr>
            <a:lstStyle/>
            <a:p>
              <a:pPr algn="ctr"/>
              <a:r>
                <a:rPr lang="zh-TW" altLang="en-US" sz="2400" b="1" dirty="0">
                  <a:solidFill>
                    <a:schemeClr val="accent1"/>
                  </a:solidFill>
                  <a:latin typeface="微軟正黑體" panose="020B0604030504040204" pitchFamily="34" charset="-120"/>
                  <a:ea typeface="微軟正黑體" panose="020B0604030504040204" pitchFamily="34" charset="-120"/>
                </a:rPr>
                <a:t>輸出結果</a:t>
              </a:r>
            </a:p>
          </p:txBody>
        </p:sp>
      </p:grpSp>
      <p:sp>
        <p:nvSpPr>
          <p:cNvPr id="34" name="文本框 8">
            <a:extLst>
              <a:ext uri="{FF2B5EF4-FFF2-40B4-BE49-F238E27FC236}">
                <a16:creationId xmlns:a16="http://schemas.microsoft.com/office/drawing/2014/main" id="{F023FB2C-DA43-47C1-813C-39A53EF20679}"/>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35" name="文本框 8">
            <a:extLst>
              <a:ext uri="{FF2B5EF4-FFF2-40B4-BE49-F238E27FC236}">
                <a16:creationId xmlns:a16="http://schemas.microsoft.com/office/drawing/2014/main" id="{620BE6D8-6A58-4E18-AC66-E454AE721F0D}"/>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36" name="文本框 8">
            <a:extLst>
              <a:ext uri="{FF2B5EF4-FFF2-40B4-BE49-F238E27FC236}">
                <a16:creationId xmlns:a16="http://schemas.microsoft.com/office/drawing/2014/main" id="{68484C3A-E8CC-472F-A03B-66C6B39002B5}"/>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37" name="文本框 8">
            <a:extLst>
              <a:ext uri="{FF2B5EF4-FFF2-40B4-BE49-F238E27FC236}">
                <a16:creationId xmlns:a16="http://schemas.microsoft.com/office/drawing/2014/main" id="{9DD0489C-AB63-46AB-BA82-368D9067036D}"/>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8" name="文本框 8">
            <a:extLst>
              <a:ext uri="{FF2B5EF4-FFF2-40B4-BE49-F238E27FC236}">
                <a16:creationId xmlns:a16="http://schemas.microsoft.com/office/drawing/2014/main" id="{840CDD37-150A-4FE4-8DB9-989229D1991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1106682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6918882" cy="400110"/>
          </a:xfrm>
          <a:prstGeom prst="rect">
            <a:avLst/>
          </a:prstGeom>
          <a:noFill/>
        </p:spPr>
        <p:txBody>
          <a:bodyPr wrap="non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a:t>
            </a:r>
            <a:r>
              <a:rPr lang="zh-TW" altLang="en-US" sz="2000" b="1" spc="600" dirty="0">
                <a:latin typeface="微軟正黑體" panose="020B0604030504040204" pitchFamily="34" charset="-120"/>
                <a:ea typeface="微軟正黑體" panose="020B0604030504040204" pitchFamily="34" charset="-120"/>
              </a:rPr>
              <a:t>研究目的</a:t>
            </a:r>
            <a:r>
              <a:rPr lang="zh-TW" altLang="en-US" sz="2000" spc="600" dirty="0">
                <a:latin typeface="微軟正黑體" panose="020B0604030504040204" pitchFamily="34" charset="-120"/>
                <a:ea typeface="微軟正黑體" panose="020B0604030504040204" pitchFamily="34" charset="-120"/>
              </a:rPr>
              <a:t>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 name="群組 16">
            <a:extLst>
              <a:ext uri="{FF2B5EF4-FFF2-40B4-BE49-F238E27FC236}">
                <a16:creationId xmlns:a16="http://schemas.microsoft.com/office/drawing/2014/main" id="{0EE62547-42E4-4C2A-829C-83FE737561EA}"/>
              </a:ext>
            </a:extLst>
          </p:cNvPr>
          <p:cNvGrpSpPr/>
          <p:nvPr/>
        </p:nvGrpSpPr>
        <p:grpSpPr>
          <a:xfrm>
            <a:off x="1127225" y="2677618"/>
            <a:ext cx="9727121" cy="954108"/>
            <a:chOff x="2292497" y="2526983"/>
            <a:chExt cx="9727121" cy="954108"/>
          </a:xfrm>
        </p:grpSpPr>
        <p:sp>
          <p:nvSpPr>
            <p:cNvPr id="10" name="文字方塊 9">
              <a:extLst>
                <a:ext uri="{FF2B5EF4-FFF2-40B4-BE49-F238E27FC236}">
                  <a16:creationId xmlns:a16="http://schemas.microsoft.com/office/drawing/2014/main" id="{40646041-14B4-43C3-81F7-65CC03FF78B2}"/>
                </a:ext>
              </a:extLst>
            </p:cNvPr>
            <p:cNvSpPr txBox="1"/>
            <p:nvPr/>
          </p:nvSpPr>
          <p:spPr>
            <a:xfrm>
              <a:off x="3604000" y="2526984"/>
              <a:ext cx="8415618" cy="954107"/>
            </a:xfrm>
            <a:prstGeom prst="rect">
              <a:avLst/>
            </a:prstGeom>
            <a:noFill/>
            <a:ln w="19050">
              <a:solidFill>
                <a:schemeClr val="accent5">
                  <a:lumMod val="60000"/>
                  <a:lumOff val="40000"/>
                </a:schemeClr>
              </a:solidFill>
              <a:prstDash val="solid"/>
            </a:ln>
          </p:spPr>
          <p:txBody>
            <a:bodyPr wrap="square" rtlCol="0">
              <a:spAutoFit/>
            </a:bodyPr>
            <a:lstStyle/>
            <a:p>
              <a:pPr algn="ctr"/>
              <a:r>
                <a:rPr lang="zh-TW" altLang="en-US" sz="3200" b="1" dirty="0">
                  <a:latin typeface="微軟正黑體" panose="020B0604030504040204" pitchFamily="34" charset="-120"/>
                  <a:ea typeface="微軟正黑體" panose="020B0604030504040204" pitchFamily="34" charset="-120"/>
                </a:rPr>
                <a:t>探討風力渦輪機機組狀態對於發電功率的影響</a:t>
              </a:r>
              <a:endParaRPr lang="en-US" altLang="zh-TW" sz="3200" b="1"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透過</a:t>
              </a:r>
              <a:r>
                <a:rPr lang="en-US" altLang="zh-TW" sz="2400" dirty="0">
                  <a:solidFill>
                    <a:srgbClr val="FF0000"/>
                  </a:solidFill>
                  <a:latin typeface="微軟正黑體" panose="020B0604030504040204" pitchFamily="34" charset="-120"/>
                  <a:ea typeface="微軟正黑體" panose="020B0604030504040204" pitchFamily="34" charset="-120"/>
                </a:rPr>
                <a:t>SCADA</a:t>
              </a:r>
              <a:r>
                <a:rPr lang="zh-TW" altLang="en-US" sz="2400" dirty="0">
                  <a:solidFill>
                    <a:srgbClr val="FF0000"/>
                  </a:solidFill>
                  <a:latin typeface="微軟正黑體" panose="020B0604030504040204" pitchFamily="34" charset="-120"/>
                  <a:ea typeface="微軟正黑體" panose="020B0604030504040204" pitchFamily="34" charset="-120"/>
                </a:rPr>
                <a:t>數據</a:t>
              </a:r>
              <a:r>
                <a:rPr lang="zh-TW" altLang="en-US" sz="2400" dirty="0">
                  <a:latin typeface="微軟正黑體" panose="020B0604030504040204" pitchFamily="34" charset="-120"/>
                  <a:ea typeface="微軟正黑體" panose="020B0604030504040204" pitchFamily="34" charset="-120"/>
                </a:rPr>
                <a:t>進行分析</a:t>
              </a:r>
              <a:endParaRPr lang="en-US" altLang="zh-TW" sz="2400" dirty="0">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4269A0F9-1765-40B4-BD35-54972601FC03}"/>
                </a:ext>
              </a:extLst>
            </p:cNvPr>
            <p:cNvSpPr/>
            <p:nvPr/>
          </p:nvSpPr>
          <p:spPr>
            <a:xfrm>
              <a:off x="2292497" y="2526983"/>
              <a:ext cx="1110542" cy="95410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latin typeface="微軟正黑體" panose="020B0604030504040204" pitchFamily="34" charset="-120"/>
                  <a:ea typeface="微軟正黑體" panose="020B0604030504040204" pitchFamily="34" charset="-120"/>
                </a:rPr>
                <a:t>01</a:t>
              </a:r>
              <a:endParaRPr lang="zh-TW" altLang="en-US" sz="4000" b="1" dirty="0">
                <a:latin typeface="微軟正黑體" panose="020B0604030504040204" pitchFamily="34" charset="-120"/>
                <a:ea typeface="微軟正黑體" panose="020B0604030504040204" pitchFamily="34" charset="-120"/>
              </a:endParaRPr>
            </a:p>
          </p:txBody>
        </p:sp>
      </p:grpSp>
      <p:grpSp>
        <p:nvGrpSpPr>
          <p:cNvPr id="16" name="群組 15">
            <a:extLst>
              <a:ext uri="{FF2B5EF4-FFF2-40B4-BE49-F238E27FC236}">
                <a16:creationId xmlns:a16="http://schemas.microsoft.com/office/drawing/2014/main" id="{5C71667C-00BA-4CBB-8B91-B98BB5F291A6}"/>
              </a:ext>
            </a:extLst>
          </p:cNvPr>
          <p:cNvGrpSpPr/>
          <p:nvPr/>
        </p:nvGrpSpPr>
        <p:grpSpPr>
          <a:xfrm>
            <a:off x="1127225" y="4197825"/>
            <a:ext cx="9727121" cy="954107"/>
            <a:chOff x="2292497" y="3779585"/>
            <a:chExt cx="9727121" cy="954107"/>
          </a:xfrm>
        </p:grpSpPr>
        <p:sp>
          <p:nvSpPr>
            <p:cNvPr id="11" name="文字方塊 10">
              <a:extLst>
                <a:ext uri="{FF2B5EF4-FFF2-40B4-BE49-F238E27FC236}">
                  <a16:creationId xmlns:a16="http://schemas.microsoft.com/office/drawing/2014/main" id="{3B4CD6B8-44D3-4FB3-AEF8-548382B1CDBC}"/>
                </a:ext>
              </a:extLst>
            </p:cNvPr>
            <p:cNvSpPr txBox="1"/>
            <p:nvPr/>
          </p:nvSpPr>
          <p:spPr>
            <a:xfrm>
              <a:off x="3604002" y="3779585"/>
              <a:ext cx="8415616" cy="954107"/>
            </a:xfrm>
            <a:prstGeom prst="rect">
              <a:avLst/>
            </a:prstGeom>
            <a:noFill/>
            <a:ln w="19050">
              <a:solidFill>
                <a:schemeClr val="accent5">
                  <a:lumMod val="60000"/>
                  <a:lumOff val="40000"/>
                </a:schemeClr>
              </a:solidFill>
              <a:prstDash val="solid"/>
            </a:ln>
          </p:spPr>
          <p:txBody>
            <a:bodyPr wrap="square" rtlCol="0">
              <a:spAutoFit/>
            </a:bodyPr>
            <a:lstStyle/>
            <a:p>
              <a:pPr algn="ctr"/>
              <a:r>
                <a:rPr lang="zh-TW" altLang="en-US" sz="3200" b="1" dirty="0">
                  <a:latin typeface="微軟正黑體" panose="020B0604030504040204" pitchFamily="34" charset="-120"/>
                  <a:ea typeface="微軟正黑體" panose="020B0604030504040204" pitchFamily="34" charset="-120"/>
                </a:rPr>
                <a:t>建立準確度最高的風力發電預測模型</a:t>
              </a:r>
            </a:p>
            <a:p>
              <a:pPr algn="ctr"/>
              <a:r>
                <a:rPr lang="zh-TW" altLang="en-US" sz="2400" dirty="0">
                  <a:latin typeface="微軟正黑體" panose="020B0604030504040204" pitchFamily="34" charset="-120"/>
                  <a:ea typeface="微軟正黑體" panose="020B0604030504040204" pitchFamily="34" charset="-120"/>
                </a:rPr>
                <a:t>比較不同</a:t>
              </a:r>
              <a:r>
                <a:rPr lang="zh-TW" altLang="en-US" sz="2400" dirty="0">
                  <a:solidFill>
                    <a:srgbClr val="FF0000"/>
                  </a:solidFill>
                  <a:latin typeface="微軟正黑體" panose="020B0604030504040204" pitchFamily="34" charset="-120"/>
                  <a:ea typeface="微軟正黑體" panose="020B0604030504040204" pitchFamily="34" charset="-120"/>
                </a:rPr>
                <a:t>特徵數</a:t>
              </a:r>
              <a:r>
                <a:rPr lang="zh-TW" altLang="en-US" sz="2400" dirty="0">
                  <a:latin typeface="微軟正黑體" panose="020B0604030504040204" pitchFamily="34" charset="-120"/>
                  <a:ea typeface="微軟正黑體" panose="020B0604030504040204" pitchFamily="34" charset="-120"/>
                </a:rPr>
                <a:t>組合找出最佳模型</a:t>
              </a:r>
            </a:p>
          </p:txBody>
        </p:sp>
        <p:sp>
          <p:nvSpPr>
            <p:cNvPr id="14" name="矩形 13">
              <a:extLst>
                <a:ext uri="{FF2B5EF4-FFF2-40B4-BE49-F238E27FC236}">
                  <a16:creationId xmlns:a16="http://schemas.microsoft.com/office/drawing/2014/main" id="{3EBA09BD-F722-4C53-AA4F-767C1F767AFB}"/>
                </a:ext>
              </a:extLst>
            </p:cNvPr>
            <p:cNvSpPr/>
            <p:nvPr/>
          </p:nvSpPr>
          <p:spPr>
            <a:xfrm>
              <a:off x="2292497" y="3779585"/>
              <a:ext cx="1110542" cy="95410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a:latin typeface="微軟正黑體" panose="020B0604030504040204" pitchFamily="34" charset="-120"/>
                  <a:ea typeface="微軟正黑體" panose="020B0604030504040204" pitchFamily="34" charset="-120"/>
                </a:rPr>
                <a:t>02</a:t>
              </a:r>
              <a:endParaRPr lang="zh-TW" altLang="en-US" sz="4000" b="1" dirty="0">
                <a:latin typeface="微軟正黑體" panose="020B0604030504040204" pitchFamily="34" charset="-120"/>
                <a:ea typeface="微軟正黑體" panose="020B0604030504040204" pitchFamily="34" charset="-120"/>
              </a:endParaRPr>
            </a:p>
          </p:txBody>
        </p:sp>
      </p:grpSp>
      <p:sp>
        <p:nvSpPr>
          <p:cNvPr id="18" name="投影片編號版面配置區 17">
            <a:extLst>
              <a:ext uri="{FF2B5EF4-FFF2-40B4-BE49-F238E27FC236}">
                <a16:creationId xmlns:a16="http://schemas.microsoft.com/office/drawing/2014/main" id="{B7738B23-6122-46A8-827E-C9BC4565716B}"/>
              </a:ext>
            </a:extLst>
          </p:cNvPr>
          <p:cNvSpPr>
            <a:spLocks noGrp="1"/>
          </p:cNvSpPr>
          <p:nvPr>
            <p:ph type="sldNum" sz="quarter" idx="12"/>
          </p:nvPr>
        </p:nvSpPr>
        <p:spPr/>
        <p:txBody>
          <a:bodyPr/>
          <a:lstStyle/>
          <a:p>
            <a:fld id="{47183693-D136-4195-B603-6F9F0529F145}" type="slidenum">
              <a:rPr lang="zh-TW" altLang="en-US" smtClean="0"/>
              <a:t>14</a:t>
            </a:fld>
            <a:endParaRPr lang="zh-TW" altLang="en-US"/>
          </a:p>
        </p:txBody>
      </p:sp>
      <p:sp>
        <p:nvSpPr>
          <p:cNvPr id="19" name="矩形 18">
            <a:hlinkClick r:id="" action="ppaction://noaction"/>
            <a:extLst>
              <a:ext uri="{FF2B5EF4-FFF2-40B4-BE49-F238E27FC236}">
                <a16:creationId xmlns:a16="http://schemas.microsoft.com/office/drawing/2014/main" id="{072800E2-8AFD-4874-AF2C-868E7AA7A3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本框 8">
            <a:extLst>
              <a:ext uri="{FF2B5EF4-FFF2-40B4-BE49-F238E27FC236}">
                <a16:creationId xmlns:a16="http://schemas.microsoft.com/office/drawing/2014/main" id="{00A6D91B-602B-4A4F-9379-794BAF601C15}"/>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A71BF85B-3E55-48BC-AF7D-BB6DB147D45B}"/>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6AFAA3F0-7A12-4DB1-B260-6D3AEC1C8711}"/>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8" name="文本框 8">
            <a:extLst>
              <a:ext uri="{FF2B5EF4-FFF2-40B4-BE49-F238E27FC236}">
                <a16:creationId xmlns:a16="http://schemas.microsoft.com/office/drawing/2014/main" id="{566BD9D5-6D41-4328-9809-A5580E0C36E6}"/>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29" name="文本框 8">
            <a:extLst>
              <a:ext uri="{FF2B5EF4-FFF2-40B4-BE49-F238E27FC236}">
                <a16:creationId xmlns:a16="http://schemas.microsoft.com/office/drawing/2014/main" id="{F7C4BA63-4919-42A4-B2F0-63EF3D7295A9}"/>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4256656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6918882" cy="400110"/>
          </a:xfrm>
          <a:prstGeom prst="rect">
            <a:avLst/>
          </a:prstGeom>
          <a:noFill/>
        </p:spPr>
        <p:txBody>
          <a:bodyPr wrap="non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a:t>
            </a:r>
            <a:r>
              <a:rPr lang="zh-TW" altLang="en-US" sz="2000" b="1" spc="600" dirty="0">
                <a:latin typeface="微軟正黑體" panose="020B0604030504040204" pitchFamily="34" charset="-120"/>
                <a:ea typeface="微軟正黑體" panose="020B0604030504040204" pitchFamily="34" charset="-120"/>
              </a:rPr>
              <a:t>研究流程</a:t>
            </a:r>
            <a:endParaRPr lang="zh-CN" altLang="en-US" sz="2000" b="1" spc="600" dirty="0">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資料庫圖表 3">
            <a:extLst>
              <a:ext uri="{FF2B5EF4-FFF2-40B4-BE49-F238E27FC236}">
                <a16:creationId xmlns:a16="http://schemas.microsoft.com/office/drawing/2014/main" id="{C45A8A04-543A-4821-B08E-643CA219619B}"/>
              </a:ext>
            </a:extLst>
          </p:cNvPr>
          <p:cNvGraphicFramePr/>
          <p:nvPr>
            <p:extLst>
              <p:ext uri="{D42A27DB-BD31-4B8C-83A1-F6EECF244321}">
                <p14:modId xmlns:p14="http://schemas.microsoft.com/office/powerpoint/2010/main" val="3280190449"/>
              </p:ext>
            </p:extLst>
          </p:nvPr>
        </p:nvGraphicFramePr>
        <p:xfrm>
          <a:off x="447040" y="1473200"/>
          <a:ext cx="1129792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投影片編號版面配置區 9">
            <a:extLst>
              <a:ext uri="{FF2B5EF4-FFF2-40B4-BE49-F238E27FC236}">
                <a16:creationId xmlns:a16="http://schemas.microsoft.com/office/drawing/2014/main" id="{4E9DAE6F-E3BB-40A3-80AC-2D982AD4AE1F}"/>
              </a:ext>
            </a:extLst>
          </p:cNvPr>
          <p:cNvSpPr>
            <a:spLocks noGrp="1"/>
          </p:cNvSpPr>
          <p:nvPr>
            <p:ph type="sldNum" sz="quarter" idx="12"/>
          </p:nvPr>
        </p:nvSpPr>
        <p:spPr/>
        <p:txBody>
          <a:bodyPr/>
          <a:lstStyle/>
          <a:p>
            <a:fld id="{47183693-D136-4195-B603-6F9F0529F145}" type="slidenum">
              <a:rPr lang="zh-TW" altLang="en-US" smtClean="0"/>
              <a:t>15</a:t>
            </a:fld>
            <a:endParaRPr lang="zh-TW" altLang="en-US"/>
          </a:p>
        </p:txBody>
      </p:sp>
      <p:sp>
        <p:nvSpPr>
          <p:cNvPr id="11" name="矩形 10">
            <a:hlinkClick r:id="" action="ppaction://noaction"/>
            <a:extLst>
              <a:ext uri="{FF2B5EF4-FFF2-40B4-BE49-F238E27FC236}">
                <a16:creationId xmlns:a16="http://schemas.microsoft.com/office/drawing/2014/main" id="{F16B1123-2D9D-46FD-A20B-6E97C592A996}"/>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本框 8">
            <a:extLst>
              <a:ext uri="{FF2B5EF4-FFF2-40B4-BE49-F238E27FC236}">
                <a16:creationId xmlns:a16="http://schemas.microsoft.com/office/drawing/2014/main" id="{8DB19A26-4921-4FD6-825D-1283D3D189FF}"/>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18" name="文本框 8">
            <a:extLst>
              <a:ext uri="{FF2B5EF4-FFF2-40B4-BE49-F238E27FC236}">
                <a16:creationId xmlns:a16="http://schemas.microsoft.com/office/drawing/2014/main" id="{09617F68-245C-4B8A-BB65-C9DCB039318C}"/>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19" name="文本框 8">
            <a:extLst>
              <a:ext uri="{FF2B5EF4-FFF2-40B4-BE49-F238E27FC236}">
                <a16:creationId xmlns:a16="http://schemas.microsoft.com/office/drawing/2014/main" id="{785C94BA-F5E9-47BA-8B76-3B7F09D3D523}"/>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0" name="文本框 8">
            <a:extLst>
              <a:ext uri="{FF2B5EF4-FFF2-40B4-BE49-F238E27FC236}">
                <a16:creationId xmlns:a16="http://schemas.microsoft.com/office/drawing/2014/main" id="{3A5E9C8C-F1E8-4786-9261-7C618330CE4F}"/>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21" name="文本框 8">
            <a:extLst>
              <a:ext uri="{FF2B5EF4-FFF2-40B4-BE49-F238E27FC236}">
                <a16:creationId xmlns:a16="http://schemas.microsoft.com/office/drawing/2014/main" id="{3EB5B742-85D4-49F4-9AF7-3A1DFB9B47F3}"/>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212036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0">
            <a:extLst>
              <a:ext uri="{FF2B5EF4-FFF2-40B4-BE49-F238E27FC236}">
                <a16:creationId xmlns:a16="http://schemas.microsoft.com/office/drawing/2014/main" id="{5F34C331-740F-4F2B-A831-DCA701168BA5}"/>
              </a:ext>
            </a:extLst>
          </p:cNvPr>
          <p:cNvSpPr txBox="1">
            <a:spLocks noChangeArrowheads="1"/>
          </p:cNvSpPr>
          <p:nvPr/>
        </p:nvSpPr>
        <p:spPr bwMode="auto">
          <a:xfrm>
            <a:off x="1531799" y="1174537"/>
            <a:ext cx="4563108" cy="4508927"/>
          </a:xfrm>
          <a:prstGeom prst="rect">
            <a:avLst/>
          </a:prstGeom>
          <a:noFill/>
          <a:ln w="9525">
            <a:noFill/>
            <a:miter lim="800000"/>
            <a:headEnd/>
            <a:tailEnd/>
          </a:ln>
        </p:spPr>
        <p:txBody>
          <a:bodyPr wrap="square">
            <a:spAutoFit/>
          </a:bodyPr>
          <a:lstStyle/>
          <a:p>
            <a:pPr algn="ctr"/>
            <a:r>
              <a:rPr lang="en-US" altLang="zh-CN"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rPr>
              <a:t>0</a:t>
            </a:r>
            <a:r>
              <a:rPr lang="en-US" altLang="zh-TW"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rPr>
              <a:t>2</a:t>
            </a:r>
            <a:endParaRPr lang="zh-CN" altLang="en-US"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endParaRPr>
          </a:p>
        </p:txBody>
      </p:sp>
      <p:grpSp>
        <p:nvGrpSpPr>
          <p:cNvPr id="4" name="群組 3">
            <a:extLst>
              <a:ext uri="{FF2B5EF4-FFF2-40B4-BE49-F238E27FC236}">
                <a16:creationId xmlns:a16="http://schemas.microsoft.com/office/drawing/2014/main" id="{B3DCC45C-33E5-4A0F-9121-ACE0AEED8CF2}"/>
              </a:ext>
            </a:extLst>
          </p:cNvPr>
          <p:cNvGrpSpPr/>
          <p:nvPr/>
        </p:nvGrpSpPr>
        <p:grpSpPr>
          <a:xfrm>
            <a:off x="6211747" y="1062262"/>
            <a:ext cx="5081729" cy="4179478"/>
            <a:chOff x="5846740" y="1062262"/>
            <a:chExt cx="5081729" cy="4179478"/>
          </a:xfrm>
        </p:grpSpPr>
        <p:sp>
          <p:nvSpPr>
            <p:cNvPr id="2" name="文本框 35">
              <a:extLst>
                <a:ext uri="{FF2B5EF4-FFF2-40B4-BE49-F238E27FC236}">
                  <a16:creationId xmlns:a16="http://schemas.microsoft.com/office/drawing/2014/main" id="{31EA56C5-91C2-4D18-9B3E-B7075E3E5078}"/>
                </a:ext>
              </a:extLst>
            </p:cNvPr>
            <p:cNvSpPr txBox="1"/>
            <p:nvPr/>
          </p:nvSpPr>
          <p:spPr>
            <a:xfrm>
              <a:off x="5846740" y="1062262"/>
              <a:ext cx="5081729" cy="830997"/>
            </a:xfrm>
            <a:prstGeom prst="rect">
              <a:avLst/>
            </a:prstGeom>
            <a:noFill/>
          </p:spPr>
          <p:txBody>
            <a:bodyPr wrap="square">
              <a:spAutoFit/>
            </a:bodyPr>
            <a:lstStyle/>
            <a:p>
              <a:r>
                <a:rPr lang="zh-TW" altLang="en-US" sz="4800" b="1" spc="-300" dirty="0">
                  <a:latin typeface="微軟正黑體" panose="020B0604030504040204" pitchFamily="34" charset="-120"/>
                  <a:ea typeface="微軟正黑體" panose="020B0604030504040204" pitchFamily="34" charset="-120"/>
                  <a:cs typeface="IrisUPC" pitchFamily="34" charset="-34"/>
                </a:rPr>
                <a:t>文獻探討</a:t>
              </a:r>
              <a:endParaRPr lang="en-US" altLang="zh-CN" sz="4800" b="1" spc="-300" dirty="0">
                <a:latin typeface="微軟正黑體" panose="020B0604030504040204" pitchFamily="34" charset="-120"/>
                <a:ea typeface="微軟正黑體" panose="020B0604030504040204" pitchFamily="34" charset="-120"/>
                <a:cs typeface="IrisUPC" pitchFamily="34" charset="-34"/>
              </a:endParaRPr>
            </a:p>
          </p:txBody>
        </p:sp>
        <p:sp>
          <p:nvSpPr>
            <p:cNvPr id="3" name="文本框 36">
              <a:extLst>
                <a:ext uri="{FF2B5EF4-FFF2-40B4-BE49-F238E27FC236}">
                  <a16:creationId xmlns:a16="http://schemas.microsoft.com/office/drawing/2014/main" id="{FB6EBC9F-D36D-4387-9868-43E596847DF2}"/>
                </a:ext>
              </a:extLst>
            </p:cNvPr>
            <p:cNvSpPr txBox="1">
              <a:spLocks noChangeArrowheads="1"/>
            </p:cNvSpPr>
            <p:nvPr/>
          </p:nvSpPr>
          <p:spPr bwMode="auto">
            <a:xfrm>
              <a:off x="6080419" y="1893259"/>
              <a:ext cx="4681197" cy="3348481"/>
            </a:xfrm>
            <a:prstGeom prst="rect">
              <a:avLst/>
            </a:prstGeom>
            <a:noFill/>
            <a:ln w="9525">
              <a:noFill/>
              <a:miter lim="800000"/>
              <a:headEnd/>
              <a:tailEnd/>
            </a:ln>
          </p:spPr>
          <p:txBody>
            <a:bodyPr wrap="square">
              <a:spAutoFit/>
            </a:bodyPr>
            <a:lstStyle/>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風力渦輪機簡介</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風力發電功率預測方法</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相互資訊</a:t>
              </a:r>
              <a:r>
                <a:rPr lang="en-US" altLang="zh-TW" sz="2400" spc="600" dirty="0">
                  <a:latin typeface="微軟正黑體" panose="020B0604030504040204" pitchFamily="34" charset="-120"/>
                  <a:ea typeface="微軟正黑體" panose="020B0604030504040204" pitchFamily="34" charset="-120"/>
                </a:rPr>
                <a:t>(MI)</a:t>
              </a: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長短期記憶網路</a:t>
              </a:r>
              <a:r>
                <a:rPr lang="en-US" altLang="zh-TW" sz="2400" spc="600" dirty="0">
                  <a:latin typeface="微軟正黑體" panose="020B0604030504040204" pitchFamily="34" charset="-120"/>
                  <a:ea typeface="微軟正黑體" panose="020B0604030504040204" pitchFamily="34" charset="-120"/>
                </a:rPr>
                <a:t>(LSTM)</a:t>
              </a: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相關</a:t>
              </a:r>
              <a:r>
                <a:rPr lang="en-US" altLang="zh-TW" sz="2400" spc="600" dirty="0">
                  <a:latin typeface="微軟正黑體" panose="020B0604030504040204" pitchFamily="34" charset="-120"/>
                  <a:ea typeface="微軟正黑體" panose="020B0604030504040204" pitchFamily="34" charset="-120"/>
                </a:rPr>
                <a:t>SCADA</a:t>
              </a:r>
              <a:r>
                <a:rPr lang="zh-TW" altLang="en-US" sz="2400" spc="600" dirty="0">
                  <a:latin typeface="微軟正黑體" panose="020B0604030504040204" pitchFamily="34" charset="-120"/>
                  <a:ea typeface="微軟正黑體" panose="020B0604030504040204" pitchFamily="34" charset="-120"/>
                </a:rPr>
                <a:t>數據分析</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小結</a:t>
              </a:r>
              <a:endParaRPr lang="en-US" altLang="zh-TW" sz="2400" spc="600" dirty="0">
                <a:latin typeface="微軟正黑體" panose="020B0604030504040204" pitchFamily="34" charset="-120"/>
                <a:ea typeface="微軟正黑體" panose="020B0604030504040204" pitchFamily="34" charset="-120"/>
              </a:endParaRPr>
            </a:p>
          </p:txBody>
        </p:sp>
        <p:cxnSp>
          <p:nvCxnSpPr>
            <p:cNvPr id="10" name="直線接點 9">
              <a:extLst>
                <a:ext uri="{FF2B5EF4-FFF2-40B4-BE49-F238E27FC236}">
                  <a16:creationId xmlns:a16="http://schemas.microsoft.com/office/drawing/2014/main" id="{628BD457-0132-47A1-8964-CA7712270834}"/>
                </a:ext>
              </a:extLst>
            </p:cNvPr>
            <p:cNvCxnSpPr/>
            <p:nvPr/>
          </p:nvCxnSpPr>
          <p:spPr>
            <a:xfrm>
              <a:off x="5846740" y="1893259"/>
              <a:ext cx="5081729"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 name="投影片編號版面配置區 4">
            <a:extLst>
              <a:ext uri="{FF2B5EF4-FFF2-40B4-BE49-F238E27FC236}">
                <a16:creationId xmlns:a16="http://schemas.microsoft.com/office/drawing/2014/main" id="{0509E33E-9ECA-488D-9A6D-BF3E941DAFFE}"/>
              </a:ext>
            </a:extLst>
          </p:cNvPr>
          <p:cNvSpPr>
            <a:spLocks noGrp="1"/>
          </p:cNvSpPr>
          <p:nvPr>
            <p:ph type="sldNum" sz="quarter" idx="12"/>
          </p:nvPr>
        </p:nvSpPr>
        <p:spPr/>
        <p:txBody>
          <a:bodyPr/>
          <a:lstStyle/>
          <a:p>
            <a:fld id="{47183693-D136-4195-B603-6F9F0529F145}" type="slidenum">
              <a:rPr lang="zh-TW" altLang="en-US" smtClean="0"/>
              <a:t>16</a:t>
            </a:fld>
            <a:endParaRPr lang="zh-TW" altLang="en-US"/>
          </a:p>
        </p:txBody>
      </p:sp>
      <p:sp>
        <p:nvSpPr>
          <p:cNvPr id="8" name="矩形 7">
            <a:hlinkClick r:id="" action="ppaction://noaction"/>
            <a:extLst>
              <a:ext uri="{FF2B5EF4-FFF2-40B4-BE49-F238E27FC236}">
                <a16:creationId xmlns:a16="http://schemas.microsoft.com/office/drawing/2014/main" id="{4FEADFB8-598C-488F-92F3-74C09B790A74}"/>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36853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6" y="1007245"/>
            <a:ext cx="11948164" cy="707886"/>
          </a:xfrm>
          <a:prstGeom prst="rect">
            <a:avLst/>
          </a:prstGeom>
          <a:noFill/>
        </p:spPr>
        <p:txBody>
          <a:bodyPr wrap="square" rtlCol="0">
            <a:spAutoFit/>
          </a:bodyPr>
          <a:lstStyle/>
          <a:p>
            <a:r>
              <a:rPr lang="zh-TW" altLang="en-US" sz="2000" b="1" spc="600" dirty="0">
                <a:latin typeface="微軟正黑體" panose="020B0604030504040204" pitchFamily="34" charset="-120"/>
                <a:ea typeface="微軟正黑體" panose="020B0604030504040204" pitchFamily="34" charset="-120"/>
              </a:rPr>
              <a:t>風力渦輪機簡介</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風力發電功率預測方法</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/MI/LSTM/</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相關</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SCADA</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分析</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小結</a:t>
            </a:r>
            <a:endParaRPr lang="en-US" altLang="zh-TW" sz="2000" spc="600" dirty="0">
              <a:solidFill>
                <a:schemeClr val="bg2">
                  <a:lumMod val="75000"/>
                </a:schemeClr>
              </a:solidFill>
              <a:latin typeface="微軟正黑體" panose="020B0604030504040204" pitchFamily="34" charset="-120"/>
              <a:ea typeface="微軟正黑體" panose="020B0604030504040204" pitchFamily="34" charset="-120"/>
            </a:endParaRPr>
          </a:p>
          <a:p>
            <a:endParaRPr lang="zh-CN" altLang="en-US" sz="2000" b="1"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C54770B4-82C7-4F21-8CE5-6AA0145384C7}"/>
              </a:ext>
            </a:extLst>
          </p:cNvPr>
          <p:cNvSpPr>
            <a:spLocks noGrp="1"/>
          </p:cNvSpPr>
          <p:nvPr>
            <p:ph type="sldNum" sz="quarter" idx="12"/>
          </p:nvPr>
        </p:nvSpPr>
        <p:spPr/>
        <p:txBody>
          <a:bodyPr/>
          <a:lstStyle/>
          <a:p>
            <a:fld id="{47183693-D136-4195-B603-6F9F0529F145}" type="slidenum">
              <a:rPr lang="zh-TW" altLang="en-US" smtClean="0"/>
              <a:t>17</a:t>
            </a:fld>
            <a:endParaRPr lang="zh-TW" altLang="en-US"/>
          </a:p>
        </p:txBody>
      </p:sp>
      <p:sp>
        <p:nvSpPr>
          <p:cNvPr id="11" name="矩形 10">
            <a:hlinkClick r:id="" action="ppaction://noaction"/>
            <a:extLst>
              <a:ext uri="{FF2B5EF4-FFF2-40B4-BE49-F238E27FC236}">
                <a16:creationId xmlns:a16="http://schemas.microsoft.com/office/drawing/2014/main" id="{838B94C0-5C91-40AB-8AB5-7E0CA4E54734}"/>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群組 26">
            <a:extLst>
              <a:ext uri="{FF2B5EF4-FFF2-40B4-BE49-F238E27FC236}">
                <a16:creationId xmlns:a16="http://schemas.microsoft.com/office/drawing/2014/main" id="{5F3A7633-23F3-4AD1-8132-1E704192DA65}"/>
              </a:ext>
            </a:extLst>
          </p:cNvPr>
          <p:cNvGrpSpPr/>
          <p:nvPr/>
        </p:nvGrpSpPr>
        <p:grpSpPr>
          <a:xfrm>
            <a:off x="4336062" y="1595204"/>
            <a:ext cx="2089904" cy="4881073"/>
            <a:chOff x="2406595" y="1574536"/>
            <a:chExt cx="2089904" cy="4881073"/>
          </a:xfrm>
        </p:grpSpPr>
        <p:sp>
          <p:nvSpPr>
            <p:cNvPr id="26" name="橢圓 23">
              <a:extLst>
                <a:ext uri="{FF2B5EF4-FFF2-40B4-BE49-F238E27FC236}">
                  <a16:creationId xmlns:a16="http://schemas.microsoft.com/office/drawing/2014/main" id="{4A62377B-9A3C-47B8-A61E-AE037564CE37}"/>
                </a:ext>
              </a:extLst>
            </p:cNvPr>
            <p:cNvSpPr/>
            <p:nvPr/>
          </p:nvSpPr>
          <p:spPr>
            <a:xfrm flipH="1" flipV="1">
              <a:off x="3955485" y="3492862"/>
              <a:ext cx="271253" cy="1454921"/>
            </a:xfrm>
            <a:custGeom>
              <a:avLst/>
              <a:gdLst>
                <a:gd name="connsiteX0" fmla="*/ 0 w 411061"/>
                <a:gd name="connsiteY0" fmla="*/ 1119931 h 2239861"/>
                <a:gd name="connsiteX1" fmla="*/ 205531 w 411061"/>
                <a:gd name="connsiteY1" fmla="*/ 0 h 2239861"/>
                <a:gd name="connsiteX2" fmla="*/ 411062 w 411061"/>
                <a:gd name="connsiteY2" fmla="*/ 1119931 h 2239861"/>
                <a:gd name="connsiteX3" fmla="*/ 205531 w 411061"/>
                <a:gd name="connsiteY3" fmla="*/ 2239862 h 2239861"/>
                <a:gd name="connsiteX4" fmla="*/ 0 w 411061"/>
                <a:gd name="connsiteY4" fmla="*/ 1119931 h 2239861"/>
                <a:gd name="connsiteX0" fmla="*/ 0 w 411062"/>
                <a:gd name="connsiteY0" fmla="*/ 1119931 h 2239862"/>
                <a:gd name="connsiteX1" fmla="*/ 205531 w 411062"/>
                <a:gd name="connsiteY1" fmla="*/ 0 h 2239862"/>
                <a:gd name="connsiteX2" fmla="*/ 411062 w 411062"/>
                <a:gd name="connsiteY2" fmla="*/ 1119931 h 2239862"/>
                <a:gd name="connsiteX3" fmla="*/ 205531 w 411062"/>
                <a:gd name="connsiteY3" fmla="*/ 2239862 h 2239862"/>
                <a:gd name="connsiteX4" fmla="*/ 0 w 411062"/>
                <a:gd name="connsiteY4" fmla="*/ 1119931 h 2239862"/>
                <a:gd name="connsiteX0" fmla="*/ 0 w 411062"/>
                <a:gd name="connsiteY0" fmla="*/ 1132865 h 2252796"/>
                <a:gd name="connsiteX1" fmla="*/ 205531 w 411062"/>
                <a:gd name="connsiteY1" fmla="*/ 12934 h 2252796"/>
                <a:gd name="connsiteX2" fmla="*/ 411062 w 411062"/>
                <a:gd name="connsiteY2" fmla="*/ 1132865 h 2252796"/>
                <a:gd name="connsiteX3" fmla="*/ 205531 w 411062"/>
                <a:gd name="connsiteY3" fmla="*/ 2252796 h 2252796"/>
                <a:gd name="connsiteX4" fmla="*/ 0 w 411062"/>
                <a:gd name="connsiteY4" fmla="*/ 1132865 h 2252796"/>
                <a:gd name="connsiteX0" fmla="*/ 0 w 411062"/>
                <a:gd name="connsiteY0" fmla="*/ 1129620 h 2249551"/>
                <a:gd name="connsiteX1" fmla="*/ 205531 w 411062"/>
                <a:gd name="connsiteY1" fmla="*/ 9689 h 2249551"/>
                <a:gd name="connsiteX2" fmla="*/ 411062 w 411062"/>
                <a:gd name="connsiteY2" fmla="*/ 1129620 h 2249551"/>
                <a:gd name="connsiteX3" fmla="*/ 205531 w 411062"/>
                <a:gd name="connsiteY3" fmla="*/ 2249551 h 2249551"/>
                <a:gd name="connsiteX4" fmla="*/ 0 w 411062"/>
                <a:gd name="connsiteY4" fmla="*/ 1129620 h 2249551"/>
                <a:gd name="connsiteX0" fmla="*/ 205531 w 411062"/>
                <a:gd name="connsiteY0" fmla="*/ 2249551 h 2340991"/>
                <a:gd name="connsiteX1" fmla="*/ 0 w 411062"/>
                <a:gd name="connsiteY1" fmla="*/ 1129620 h 2340991"/>
                <a:gd name="connsiteX2" fmla="*/ 205531 w 411062"/>
                <a:gd name="connsiteY2" fmla="*/ 9689 h 2340991"/>
                <a:gd name="connsiteX3" fmla="*/ 411062 w 411062"/>
                <a:gd name="connsiteY3" fmla="*/ 1129620 h 2340991"/>
                <a:gd name="connsiteX4" fmla="*/ 296971 w 411062"/>
                <a:gd name="connsiteY4" fmla="*/ 2340991 h 2340991"/>
                <a:gd name="connsiteX0" fmla="*/ 180540 w 411238"/>
                <a:gd name="connsiteY0" fmla="*/ 2123511 h 2340785"/>
                <a:gd name="connsiteX1" fmla="*/ 176 w 411238"/>
                <a:gd name="connsiteY1" fmla="*/ 1129414 h 2340785"/>
                <a:gd name="connsiteX2" fmla="*/ 205707 w 411238"/>
                <a:gd name="connsiteY2" fmla="*/ 9483 h 2340785"/>
                <a:gd name="connsiteX3" fmla="*/ 411238 w 411238"/>
                <a:gd name="connsiteY3" fmla="*/ 1129414 h 2340785"/>
                <a:gd name="connsiteX4" fmla="*/ 297147 w 411238"/>
                <a:gd name="connsiteY4" fmla="*/ 2340785 h 2340785"/>
                <a:gd name="connsiteX0" fmla="*/ 180540 w 411238"/>
                <a:gd name="connsiteY0" fmla="*/ 2123511 h 2181394"/>
                <a:gd name="connsiteX1" fmla="*/ 176 w 411238"/>
                <a:gd name="connsiteY1" fmla="*/ 1129414 h 2181394"/>
                <a:gd name="connsiteX2" fmla="*/ 205707 w 411238"/>
                <a:gd name="connsiteY2" fmla="*/ 9483 h 2181394"/>
                <a:gd name="connsiteX3" fmla="*/ 411238 w 411238"/>
                <a:gd name="connsiteY3" fmla="*/ 1129414 h 2181394"/>
                <a:gd name="connsiteX4" fmla="*/ 313925 w 411238"/>
                <a:gd name="connsiteY4" fmla="*/ 2181394 h 2181394"/>
                <a:gd name="connsiteX0" fmla="*/ 180540 w 411238"/>
                <a:gd name="connsiteY0" fmla="*/ 2123511 h 2123511"/>
                <a:gd name="connsiteX1" fmla="*/ 176 w 411238"/>
                <a:gd name="connsiteY1" fmla="*/ 1129414 h 2123511"/>
                <a:gd name="connsiteX2" fmla="*/ 205707 w 411238"/>
                <a:gd name="connsiteY2" fmla="*/ 9483 h 2123511"/>
                <a:gd name="connsiteX3" fmla="*/ 411238 w 411238"/>
                <a:gd name="connsiteY3" fmla="*/ 1129414 h 2123511"/>
                <a:gd name="connsiteX4" fmla="*/ 313925 w 411238"/>
                <a:gd name="connsiteY4" fmla="*/ 2038782 h 2123511"/>
                <a:gd name="connsiteX0" fmla="*/ 156097 w 411962"/>
                <a:gd name="connsiteY0" fmla="*/ 2047891 h 2047891"/>
                <a:gd name="connsiteX1" fmla="*/ 900 w 411962"/>
                <a:gd name="connsiteY1" fmla="*/ 1129295 h 2047891"/>
                <a:gd name="connsiteX2" fmla="*/ 206431 w 411962"/>
                <a:gd name="connsiteY2" fmla="*/ 9364 h 2047891"/>
                <a:gd name="connsiteX3" fmla="*/ 411962 w 411962"/>
                <a:gd name="connsiteY3" fmla="*/ 1129295 h 2047891"/>
                <a:gd name="connsiteX4" fmla="*/ 314649 w 411962"/>
                <a:gd name="connsiteY4" fmla="*/ 2038663 h 2047891"/>
                <a:gd name="connsiteX0" fmla="*/ 156097 w 411962"/>
                <a:gd name="connsiteY0" fmla="*/ 2014283 h 2038611"/>
                <a:gd name="connsiteX1" fmla="*/ 900 w 411962"/>
                <a:gd name="connsiteY1" fmla="*/ 1129243 h 2038611"/>
                <a:gd name="connsiteX2" fmla="*/ 206431 w 411962"/>
                <a:gd name="connsiteY2" fmla="*/ 9312 h 2038611"/>
                <a:gd name="connsiteX3" fmla="*/ 411962 w 411962"/>
                <a:gd name="connsiteY3" fmla="*/ 1129243 h 2038611"/>
                <a:gd name="connsiteX4" fmla="*/ 314649 w 411962"/>
                <a:gd name="connsiteY4" fmla="*/ 2038611 h 2038611"/>
                <a:gd name="connsiteX0" fmla="*/ 156097 w 411962"/>
                <a:gd name="connsiteY0" fmla="*/ 2014283 h 2014283"/>
                <a:gd name="connsiteX1" fmla="*/ 900 w 411962"/>
                <a:gd name="connsiteY1" fmla="*/ 1129243 h 2014283"/>
                <a:gd name="connsiteX2" fmla="*/ 206431 w 411962"/>
                <a:gd name="connsiteY2" fmla="*/ 9312 h 2014283"/>
                <a:gd name="connsiteX3" fmla="*/ 411962 w 411962"/>
                <a:gd name="connsiteY3" fmla="*/ 1129243 h 2014283"/>
                <a:gd name="connsiteX4" fmla="*/ 306260 w 411962"/>
                <a:gd name="connsiteY4" fmla="*/ 2005055 h 2014283"/>
                <a:gd name="connsiteX0" fmla="*/ 156097 w 431890"/>
                <a:gd name="connsiteY0" fmla="*/ 2014283 h 2014283"/>
                <a:gd name="connsiteX1" fmla="*/ 900 w 431890"/>
                <a:gd name="connsiteY1" fmla="*/ 1129243 h 2014283"/>
                <a:gd name="connsiteX2" fmla="*/ 206431 w 431890"/>
                <a:gd name="connsiteY2" fmla="*/ 9312 h 2014283"/>
                <a:gd name="connsiteX3" fmla="*/ 411962 w 431890"/>
                <a:gd name="connsiteY3" fmla="*/ 1129243 h 2014283"/>
                <a:gd name="connsiteX4" fmla="*/ 411960 w 431890"/>
                <a:gd name="connsiteY4" fmla="*/ 1116659 h 2014283"/>
                <a:gd name="connsiteX5" fmla="*/ 306260 w 431890"/>
                <a:gd name="connsiteY5" fmla="*/ 2005055 h 2014283"/>
                <a:gd name="connsiteX0" fmla="*/ 156097 w 431890"/>
                <a:gd name="connsiteY0" fmla="*/ 2014283 h 2014283"/>
                <a:gd name="connsiteX1" fmla="*/ 900 w 431890"/>
                <a:gd name="connsiteY1" fmla="*/ 1129243 h 2014283"/>
                <a:gd name="connsiteX2" fmla="*/ 206431 w 431890"/>
                <a:gd name="connsiteY2" fmla="*/ 9312 h 2014283"/>
                <a:gd name="connsiteX3" fmla="*/ 411962 w 431890"/>
                <a:gd name="connsiteY3" fmla="*/ 1129243 h 2014283"/>
                <a:gd name="connsiteX4" fmla="*/ 411960 w 431890"/>
                <a:gd name="connsiteY4" fmla="*/ 1116659 h 2014283"/>
                <a:gd name="connsiteX5" fmla="*/ 306260 w 431890"/>
                <a:gd name="connsiteY5" fmla="*/ 2005055 h 2014283"/>
                <a:gd name="connsiteX0" fmla="*/ 156097 w 419299"/>
                <a:gd name="connsiteY0" fmla="*/ 2014283 h 2014283"/>
                <a:gd name="connsiteX1" fmla="*/ 900 w 419299"/>
                <a:gd name="connsiteY1" fmla="*/ 1129243 h 2014283"/>
                <a:gd name="connsiteX2" fmla="*/ 206431 w 419299"/>
                <a:gd name="connsiteY2" fmla="*/ 9312 h 2014283"/>
                <a:gd name="connsiteX3" fmla="*/ 411962 w 419299"/>
                <a:gd name="connsiteY3" fmla="*/ 1129243 h 2014283"/>
                <a:gd name="connsiteX4" fmla="*/ 411960 w 419299"/>
                <a:gd name="connsiteY4" fmla="*/ 1116659 h 2014283"/>
                <a:gd name="connsiteX5" fmla="*/ 306260 w 419299"/>
                <a:gd name="connsiteY5" fmla="*/ 2005055 h 2014283"/>
                <a:gd name="connsiteX0" fmla="*/ 156097 w 419299"/>
                <a:gd name="connsiteY0" fmla="*/ 2014283 h 2014283"/>
                <a:gd name="connsiteX1" fmla="*/ 900 w 419299"/>
                <a:gd name="connsiteY1" fmla="*/ 1129243 h 2014283"/>
                <a:gd name="connsiteX2" fmla="*/ 206431 w 419299"/>
                <a:gd name="connsiteY2" fmla="*/ 9312 h 2014283"/>
                <a:gd name="connsiteX3" fmla="*/ 411962 w 419299"/>
                <a:gd name="connsiteY3" fmla="*/ 1129243 h 2014283"/>
                <a:gd name="connsiteX4" fmla="*/ 411960 w 419299"/>
                <a:gd name="connsiteY4" fmla="*/ 1116659 h 2014283"/>
                <a:gd name="connsiteX5" fmla="*/ 306260 w 419299"/>
                <a:gd name="connsiteY5" fmla="*/ 2005055 h 2014283"/>
                <a:gd name="connsiteX0" fmla="*/ 156097 w 419299"/>
                <a:gd name="connsiteY0" fmla="*/ 2014283 h 2014283"/>
                <a:gd name="connsiteX1" fmla="*/ 900 w 419299"/>
                <a:gd name="connsiteY1" fmla="*/ 1129243 h 2014283"/>
                <a:gd name="connsiteX2" fmla="*/ 206431 w 419299"/>
                <a:gd name="connsiteY2" fmla="*/ 9312 h 2014283"/>
                <a:gd name="connsiteX3" fmla="*/ 411962 w 419299"/>
                <a:gd name="connsiteY3" fmla="*/ 1129243 h 2014283"/>
                <a:gd name="connsiteX4" fmla="*/ 411960 w 419299"/>
                <a:gd name="connsiteY4" fmla="*/ 1116659 h 2014283"/>
                <a:gd name="connsiteX5" fmla="*/ 306260 w 419299"/>
                <a:gd name="connsiteY5" fmla="*/ 2005055 h 2014283"/>
                <a:gd name="connsiteX0" fmla="*/ 156097 w 425641"/>
                <a:gd name="connsiteY0" fmla="*/ 2014283 h 2014283"/>
                <a:gd name="connsiteX1" fmla="*/ 900 w 425641"/>
                <a:gd name="connsiteY1" fmla="*/ 1129243 h 2014283"/>
                <a:gd name="connsiteX2" fmla="*/ 206431 w 425641"/>
                <a:gd name="connsiteY2" fmla="*/ 9312 h 2014283"/>
                <a:gd name="connsiteX3" fmla="*/ 411962 w 425641"/>
                <a:gd name="connsiteY3" fmla="*/ 1129243 h 2014283"/>
                <a:gd name="connsiteX4" fmla="*/ 411960 w 425641"/>
                <a:gd name="connsiteY4" fmla="*/ 1116659 h 2014283"/>
                <a:gd name="connsiteX5" fmla="*/ 306260 w 425641"/>
                <a:gd name="connsiteY5" fmla="*/ 2005055 h 2014283"/>
                <a:gd name="connsiteX0" fmla="*/ 156097 w 420229"/>
                <a:gd name="connsiteY0" fmla="*/ 2014283 h 2014283"/>
                <a:gd name="connsiteX1" fmla="*/ 900 w 420229"/>
                <a:gd name="connsiteY1" fmla="*/ 1129243 h 2014283"/>
                <a:gd name="connsiteX2" fmla="*/ 206431 w 420229"/>
                <a:gd name="connsiteY2" fmla="*/ 9312 h 2014283"/>
                <a:gd name="connsiteX3" fmla="*/ 411962 w 420229"/>
                <a:gd name="connsiteY3" fmla="*/ 1129243 h 2014283"/>
                <a:gd name="connsiteX4" fmla="*/ 370015 w 420229"/>
                <a:gd name="connsiteY4" fmla="*/ 1116659 h 2014283"/>
                <a:gd name="connsiteX5" fmla="*/ 306260 w 420229"/>
                <a:gd name="connsiteY5" fmla="*/ 2005055 h 2014283"/>
                <a:gd name="connsiteX0" fmla="*/ 156097 w 412549"/>
                <a:gd name="connsiteY0" fmla="*/ 2005085 h 2005085"/>
                <a:gd name="connsiteX1" fmla="*/ 900 w 412549"/>
                <a:gd name="connsiteY1" fmla="*/ 1120045 h 2005085"/>
                <a:gd name="connsiteX2" fmla="*/ 206431 w 412549"/>
                <a:gd name="connsiteY2" fmla="*/ 114 h 2005085"/>
                <a:gd name="connsiteX3" fmla="*/ 403573 w 412549"/>
                <a:gd name="connsiteY3" fmla="*/ 1069711 h 2005085"/>
                <a:gd name="connsiteX4" fmla="*/ 370015 w 412549"/>
                <a:gd name="connsiteY4" fmla="*/ 1107461 h 2005085"/>
                <a:gd name="connsiteX5" fmla="*/ 306260 w 412549"/>
                <a:gd name="connsiteY5" fmla="*/ 1995857 h 2005085"/>
                <a:gd name="connsiteX0" fmla="*/ 156097 w 370015"/>
                <a:gd name="connsiteY0" fmla="*/ 2004976 h 2004976"/>
                <a:gd name="connsiteX1" fmla="*/ 900 w 370015"/>
                <a:gd name="connsiteY1" fmla="*/ 1119936 h 2004976"/>
                <a:gd name="connsiteX2" fmla="*/ 206431 w 370015"/>
                <a:gd name="connsiteY2" fmla="*/ 5 h 2004976"/>
                <a:gd name="connsiteX3" fmla="*/ 370015 w 370015"/>
                <a:gd name="connsiteY3" fmla="*/ 1107352 h 2004976"/>
                <a:gd name="connsiteX4" fmla="*/ 306260 w 370015"/>
                <a:gd name="connsiteY4" fmla="*/ 1995748 h 2004976"/>
                <a:gd name="connsiteX0" fmla="*/ 159887 w 373805"/>
                <a:gd name="connsiteY0" fmla="*/ 2004976 h 2004976"/>
                <a:gd name="connsiteX1" fmla="*/ 4690 w 373805"/>
                <a:gd name="connsiteY1" fmla="*/ 1119936 h 2004976"/>
                <a:gd name="connsiteX2" fmla="*/ 210221 w 373805"/>
                <a:gd name="connsiteY2" fmla="*/ 5 h 2004976"/>
                <a:gd name="connsiteX3" fmla="*/ 373805 w 373805"/>
                <a:gd name="connsiteY3" fmla="*/ 1107352 h 2004976"/>
                <a:gd name="connsiteX4" fmla="*/ 310050 w 373805"/>
                <a:gd name="connsiteY4" fmla="*/ 1995748 h 200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805" h="2004976">
                  <a:moveTo>
                    <a:pt x="159887" y="2004976"/>
                  </a:moveTo>
                  <a:cubicBezTo>
                    <a:pt x="-20737" y="2004976"/>
                    <a:pt x="-3699" y="1454098"/>
                    <a:pt x="4690" y="1119936"/>
                  </a:cubicBezTo>
                  <a:cubicBezTo>
                    <a:pt x="13079" y="785774"/>
                    <a:pt x="148702" y="2102"/>
                    <a:pt x="210221" y="5"/>
                  </a:cubicBezTo>
                  <a:cubicBezTo>
                    <a:pt x="271740" y="-2092"/>
                    <a:pt x="357167" y="774728"/>
                    <a:pt x="373805" y="1107352"/>
                  </a:cubicBezTo>
                  <a:cubicBezTo>
                    <a:pt x="322632" y="1236543"/>
                    <a:pt x="327667" y="1847682"/>
                    <a:pt x="310050" y="1995748"/>
                  </a:cubicBezTo>
                </a:path>
              </a:pathLst>
            </a:cu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755B25DB-FA51-4AED-81D8-BA8C19EC23B5}"/>
                </a:ext>
              </a:extLst>
            </p:cNvPr>
            <p:cNvSpPr/>
            <p:nvPr/>
          </p:nvSpPr>
          <p:spPr>
            <a:xfrm flipH="1">
              <a:off x="3955485" y="1574536"/>
              <a:ext cx="271253" cy="1454921"/>
            </a:xfrm>
            <a:custGeom>
              <a:avLst/>
              <a:gdLst>
                <a:gd name="connsiteX0" fmla="*/ 0 w 411061"/>
                <a:gd name="connsiteY0" fmla="*/ 1119931 h 2239861"/>
                <a:gd name="connsiteX1" fmla="*/ 205531 w 411061"/>
                <a:gd name="connsiteY1" fmla="*/ 0 h 2239861"/>
                <a:gd name="connsiteX2" fmla="*/ 411062 w 411061"/>
                <a:gd name="connsiteY2" fmla="*/ 1119931 h 2239861"/>
                <a:gd name="connsiteX3" fmla="*/ 205531 w 411061"/>
                <a:gd name="connsiteY3" fmla="*/ 2239862 h 2239861"/>
                <a:gd name="connsiteX4" fmla="*/ 0 w 411061"/>
                <a:gd name="connsiteY4" fmla="*/ 1119931 h 2239861"/>
                <a:gd name="connsiteX0" fmla="*/ 0 w 411062"/>
                <a:gd name="connsiteY0" fmla="*/ 1119931 h 2239862"/>
                <a:gd name="connsiteX1" fmla="*/ 205531 w 411062"/>
                <a:gd name="connsiteY1" fmla="*/ 0 h 2239862"/>
                <a:gd name="connsiteX2" fmla="*/ 411062 w 411062"/>
                <a:gd name="connsiteY2" fmla="*/ 1119931 h 2239862"/>
                <a:gd name="connsiteX3" fmla="*/ 205531 w 411062"/>
                <a:gd name="connsiteY3" fmla="*/ 2239862 h 2239862"/>
                <a:gd name="connsiteX4" fmla="*/ 0 w 411062"/>
                <a:gd name="connsiteY4" fmla="*/ 1119931 h 2239862"/>
                <a:gd name="connsiteX0" fmla="*/ 0 w 411062"/>
                <a:gd name="connsiteY0" fmla="*/ 1132865 h 2252796"/>
                <a:gd name="connsiteX1" fmla="*/ 205531 w 411062"/>
                <a:gd name="connsiteY1" fmla="*/ 12934 h 2252796"/>
                <a:gd name="connsiteX2" fmla="*/ 411062 w 411062"/>
                <a:gd name="connsiteY2" fmla="*/ 1132865 h 2252796"/>
                <a:gd name="connsiteX3" fmla="*/ 205531 w 411062"/>
                <a:gd name="connsiteY3" fmla="*/ 2252796 h 2252796"/>
                <a:gd name="connsiteX4" fmla="*/ 0 w 411062"/>
                <a:gd name="connsiteY4" fmla="*/ 1132865 h 2252796"/>
                <a:gd name="connsiteX0" fmla="*/ 0 w 411062"/>
                <a:gd name="connsiteY0" fmla="*/ 1129620 h 2249551"/>
                <a:gd name="connsiteX1" fmla="*/ 205531 w 411062"/>
                <a:gd name="connsiteY1" fmla="*/ 9689 h 2249551"/>
                <a:gd name="connsiteX2" fmla="*/ 411062 w 411062"/>
                <a:gd name="connsiteY2" fmla="*/ 1129620 h 2249551"/>
                <a:gd name="connsiteX3" fmla="*/ 205531 w 411062"/>
                <a:gd name="connsiteY3" fmla="*/ 2249551 h 2249551"/>
                <a:gd name="connsiteX4" fmla="*/ 0 w 411062"/>
                <a:gd name="connsiteY4" fmla="*/ 1129620 h 2249551"/>
                <a:gd name="connsiteX0" fmla="*/ 205531 w 411062"/>
                <a:gd name="connsiteY0" fmla="*/ 2249551 h 2340991"/>
                <a:gd name="connsiteX1" fmla="*/ 0 w 411062"/>
                <a:gd name="connsiteY1" fmla="*/ 1129620 h 2340991"/>
                <a:gd name="connsiteX2" fmla="*/ 205531 w 411062"/>
                <a:gd name="connsiteY2" fmla="*/ 9689 h 2340991"/>
                <a:gd name="connsiteX3" fmla="*/ 411062 w 411062"/>
                <a:gd name="connsiteY3" fmla="*/ 1129620 h 2340991"/>
                <a:gd name="connsiteX4" fmla="*/ 296971 w 411062"/>
                <a:gd name="connsiteY4" fmla="*/ 2340991 h 2340991"/>
                <a:gd name="connsiteX0" fmla="*/ 180540 w 411238"/>
                <a:gd name="connsiteY0" fmla="*/ 2123511 h 2340785"/>
                <a:gd name="connsiteX1" fmla="*/ 176 w 411238"/>
                <a:gd name="connsiteY1" fmla="*/ 1129414 h 2340785"/>
                <a:gd name="connsiteX2" fmla="*/ 205707 w 411238"/>
                <a:gd name="connsiteY2" fmla="*/ 9483 h 2340785"/>
                <a:gd name="connsiteX3" fmla="*/ 411238 w 411238"/>
                <a:gd name="connsiteY3" fmla="*/ 1129414 h 2340785"/>
                <a:gd name="connsiteX4" fmla="*/ 297147 w 411238"/>
                <a:gd name="connsiteY4" fmla="*/ 2340785 h 2340785"/>
                <a:gd name="connsiteX0" fmla="*/ 180540 w 411238"/>
                <a:gd name="connsiteY0" fmla="*/ 2123511 h 2181394"/>
                <a:gd name="connsiteX1" fmla="*/ 176 w 411238"/>
                <a:gd name="connsiteY1" fmla="*/ 1129414 h 2181394"/>
                <a:gd name="connsiteX2" fmla="*/ 205707 w 411238"/>
                <a:gd name="connsiteY2" fmla="*/ 9483 h 2181394"/>
                <a:gd name="connsiteX3" fmla="*/ 411238 w 411238"/>
                <a:gd name="connsiteY3" fmla="*/ 1129414 h 2181394"/>
                <a:gd name="connsiteX4" fmla="*/ 313925 w 411238"/>
                <a:gd name="connsiteY4" fmla="*/ 2181394 h 2181394"/>
                <a:gd name="connsiteX0" fmla="*/ 180540 w 411238"/>
                <a:gd name="connsiteY0" fmla="*/ 2123511 h 2123511"/>
                <a:gd name="connsiteX1" fmla="*/ 176 w 411238"/>
                <a:gd name="connsiteY1" fmla="*/ 1129414 h 2123511"/>
                <a:gd name="connsiteX2" fmla="*/ 205707 w 411238"/>
                <a:gd name="connsiteY2" fmla="*/ 9483 h 2123511"/>
                <a:gd name="connsiteX3" fmla="*/ 411238 w 411238"/>
                <a:gd name="connsiteY3" fmla="*/ 1129414 h 2123511"/>
                <a:gd name="connsiteX4" fmla="*/ 313925 w 411238"/>
                <a:gd name="connsiteY4" fmla="*/ 2038782 h 2123511"/>
                <a:gd name="connsiteX0" fmla="*/ 156097 w 411962"/>
                <a:gd name="connsiteY0" fmla="*/ 2047891 h 2047891"/>
                <a:gd name="connsiteX1" fmla="*/ 900 w 411962"/>
                <a:gd name="connsiteY1" fmla="*/ 1129295 h 2047891"/>
                <a:gd name="connsiteX2" fmla="*/ 206431 w 411962"/>
                <a:gd name="connsiteY2" fmla="*/ 9364 h 2047891"/>
                <a:gd name="connsiteX3" fmla="*/ 411962 w 411962"/>
                <a:gd name="connsiteY3" fmla="*/ 1129295 h 2047891"/>
                <a:gd name="connsiteX4" fmla="*/ 314649 w 411962"/>
                <a:gd name="connsiteY4" fmla="*/ 2038663 h 2047891"/>
                <a:gd name="connsiteX0" fmla="*/ 156097 w 411962"/>
                <a:gd name="connsiteY0" fmla="*/ 2014283 h 2038611"/>
                <a:gd name="connsiteX1" fmla="*/ 900 w 411962"/>
                <a:gd name="connsiteY1" fmla="*/ 1129243 h 2038611"/>
                <a:gd name="connsiteX2" fmla="*/ 206431 w 411962"/>
                <a:gd name="connsiteY2" fmla="*/ 9312 h 2038611"/>
                <a:gd name="connsiteX3" fmla="*/ 411962 w 411962"/>
                <a:gd name="connsiteY3" fmla="*/ 1129243 h 2038611"/>
                <a:gd name="connsiteX4" fmla="*/ 314649 w 411962"/>
                <a:gd name="connsiteY4" fmla="*/ 2038611 h 2038611"/>
                <a:gd name="connsiteX0" fmla="*/ 156097 w 411962"/>
                <a:gd name="connsiteY0" fmla="*/ 2014283 h 2014283"/>
                <a:gd name="connsiteX1" fmla="*/ 900 w 411962"/>
                <a:gd name="connsiteY1" fmla="*/ 1129243 h 2014283"/>
                <a:gd name="connsiteX2" fmla="*/ 206431 w 411962"/>
                <a:gd name="connsiteY2" fmla="*/ 9312 h 2014283"/>
                <a:gd name="connsiteX3" fmla="*/ 411962 w 411962"/>
                <a:gd name="connsiteY3" fmla="*/ 1129243 h 2014283"/>
                <a:gd name="connsiteX4" fmla="*/ 306260 w 411962"/>
                <a:gd name="connsiteY4" fmla="*/ 2005055 h 2014283"/>
                <a:gd name="connsiteX0" fmla="*/ 156097 w 431890"/>
                <a:gd name="connsiteY0" fmla="*/ 2014283 h 2014283"/>
                <a:gd name="connsiteX1" fmla="*/ 900 w 431890"/>
                <a:gd name="connsiteY1" fmla="*/ 1129243 h 2014283"/>
                <a:gd name="connsiteX2" fmla="*/ 206431 w 431890"/>
                <a:gd name="connsiteY2" fmla="*/ 9312 h 2014283"/>
                <a:gd name="connsiteX3" fmla="*/ 411962 w 431890"/>
                <a:gd name="connsiteY3" fmla="*/ 1129243 h 2014283"/>
                <a:gd name="connsiteX4" fmla="*/ 411960 w 431890"/>
                <a:gd name="connsiteY4" fmla="*/ 1116659 h 2014283"/>
                <a:gd name="connsiteX5" fmla="*/ 306260 w 431890"/>
                <a:gd name="connsiteY5" fmla="*/ 2005055 h 2014283"/>
                <a:gd name="connsiteX0" fmla="*/ 156097 w 431890"/>
                <a:gd name="connsiteY0" fmla="*/ 2014283 h 2014283"/>
                <a:gd name="connsiteX1" fmla="*/ 900 w 431890"/>
                <a:gd name="connsiteY1" fmla="*/ 1129243 h 2014283"/>
                <a:gd name="connsiteX2" fmla="*/ 206431 w 431890"/>
                <a:gd name="connsiteY2" fmla="*/ 9312 h 2014283"/>
                <a:gd name="connsiteX3" fmla="*/ 411962 w 431890"/>
                <a:gd name="connsiteY3" fmla="*/ 1129243 h 2014283"/>
                <a:gd name="connsiteX4" fmla="*/ 411960 w 431890"/>
                <a:gd name="connsiteY4" fmla="*/ 1116659 h 2014283"/>
                <a:gd name="connsiteX5" fmla="*/ 306260 w 431890"/>
                <a:gd name="connsiteY5" fmla="*/ 2005055 h 2014283"/>
                <a:gd name="connsiteX0" fmla="*/ 156097 w 419299"/>
                <a:gd name="connsiteY0" fmla="*/ 2014283 h 2014283"/>
                <a:gd name="connsiteX1" fmla="*/ 900 w 419299"/>
                <a:gd name="connsiteY1" fmla="*/ 1129243 h 2014283"/>
                <a:gd name="connsiteX2" fmla="*/ 206431 w 419299"/>
                <a:gd name="connsiteY2" fmla="*/ 9312 h 2014283"/>
                <a:gd name="connsiteX3" fmla="*/ 411962 w 419299"/>
                <a:gd name="connsiteY3" fmla="*/ 1129243 h 2014283"/>
                <a:gd name="connsiteX4" fmla="*/ 411960 w 419299"/>
                <a:gd name="connsiteY4" fmla="*/ 1116659 h 2014283"/>
                <a:gd name="connsiteX5" fmla="*/ 306260 w 419299"/>
                <a:gd name="connsiteY5" fmla="*/ 2005055 h 2014283"/>
                <a:gd name="connsiteX0" fmla="*/ 156097 w 419299"/>
                <a:gd name="connsiteY0" fmla="*/ 2014283 h 2014283"/>
                <a:gd name="connsiteX1" fmla="*/ 900 w 419299"/>
                <a:gd name="connsiteY1" fmla="*/ 1129243 h 2014283"/>
                <a:gd name="connsiteX2" fmla="*/ 206431 w 419299"/>
                <a:gd name="connsiteY2" fmla="*/ 9312 h 2014283"/>
                <a:gd name="connsiteX3" fmla="*/ 411962 w 419299"/>
                <a:gd name="connsiteY3" fmla="*/ 1129243 h 2014283"/>
                <a:gd name="connsiteX4" fmla="*/ 411960 w 419299"/>
                <a:gd name="connsiteY4" fmla="*/ 1116659 h 2014283"/>
                <a:gd name="connsiteX5" fmla="*/ 306260 w 419299"/>
                <a:gd name="connsiteY5" fmla="*/ 2005055 h 2014283"/>
                <a:gd name="connsiteX0" fmla="*/ 156097 w 419299"/>
                <a:gd name="connsiteY0" fmla="*/ 2014283 h 2014283"/>
                <a:gd name="connsiteX1" fmla="*/ 900 w 419299"/>
                <a:gd name="connsiteY1" fmla="*/ 1129243 h 2014283"/>
                <a:gd name="connsiteX2" fmla="*/ 206431 w 419299"/>
                <a:gd name="connsiteY2" fmla="*/ 9312 h 2014283"/>
                <a:gd name="connsiteX3" fmla="*/ 411962 w 419299"/>
                <a:gd name="connsiteY3" fmla="*/ 1129243 h 2014283"/>
                <a:gd name="connsiteX4" fmla="*/ 411960 w 419299"/>
                <a:gd name="connsiteY4" fmla="*/ 1116659 h 2014283"/>
                <a:gd name="connsiteX5" fmla="*/ 306260 w 419299"/>
                <a:gd name="connsiteY5" fmla="*/ 2005055 h 2014283"/>
                <a:gd name="connsiteX0" fmla="*/ 156097 w 425641"/>
                <a:gd name="connsiteY0" fmla="*/ 2014283 h 2014283"/>
                <a:gd name="connsiteX1" fmla="*/ 900 w 425641"/>
                <a:gd name="connsiteY1" fmla="*/ 1129243 h 2014283"/>
                <a:gd name="connsiteX2" fmla="*/ 206431 w 425641"/>
                <a:gd name="connsiteY2" fmla="*/ 9312 h 2014283"/>
                <a:gd name="connsiteX3" fmla="*/ 411962 w 425641"/>
                <a:gd name="connsiteY3" fmla="*/ 1129243 h 2014283"/>
                <a:gd name="connsiteX4" fmla="*/ 411960 w 425641"/>
                <a:gd name="connsiteY4" fmla="*/ 1116659 h 2014283"/>
                <a:gd name="connsiteX5" fmla="*/ 306260 w 425641"/>
                <a:gd name="connsiteY5" fmla="*/ 2005055 h 2014283"/>
                <a:gd name="connsiteX0" fmla="*/ 156097 w 420229"/>
                <a:gd name="connsiteY0" fmla="*/ 2014283 h 2014283"/>
                <a:gd name="connsiteX1" fmla="*/ 900 w 420229"/>
                <a:gd name="connsiteY1" fmla="*/ 1129243 h 2014283"/>
                <a:gd name="connsiteX2" fmla="*/ 206431 w 420229"/>
                <a:gd name="connsiteY2" fmla="*/ 9312 h 2014283"/>
                <a:gd name="connsiteX3" fmla="*/ 411962 w 420229"/>
                <a:gd name="connsiteY3" fmla="*/ 1129243 h 2014283"/>
                <a:gd name="connsiteX4" fmla="*/ 370015 w 420229"/>
                <a:gd name="connsiteY4" fmla="*/ 1116659 h 2014283"/>
                <a:gd name="connsiteX5" fmla="*/ 306260 w 420229"/>
                <a:gd name="connsiteY5" fmla="*/ 2005055 h 2014283"/>
                <a:gd name="connsiteX0" fmla="*/ 156097 w 412549"/>
                <a:gd name="connsiteY0" fmla="*/ 2005085 h 2005085"/>
                <a:gd name="connsiteX1" fmla="*/ 900 w 412549"/>
                <a:gd name="connsiteY1" fmla="*/ 1120045 h 2005085"/>
                <a:gd name="connsiteX2" fmla="*/ 206431 w 412549"/>
                <a:gd name="connsiteY2" fmla="*/ 114 h 2005085"/>
                <a:gd name="connsiteX3" fmla="*/ 403573 w 412549"/>
                <a:gd name="connsiteY3" fmla="*/ 1069711 h 2005085"/>
                <a:gd name="connsiteX4" fmla="*/ 370015 w 412549"/>
                <a:gd name="connsiteY4" fmla="*/ 1107461 h 2005085"/>
                <a:gd name="connsiteX5" fmla="*/ 306260 w 412549"/>
                <a:gd name="connsiteY5" fmla="*/ 1995857 h 2005085"/>
                <a:gd name="connsiteX0" fmla="*/ 156097 w 370015"/>
                <a:gd name="connsiteY0" fmla="*/ 2004976 h 2004976"/>
                <a:gd name="connsiteX1" fmla="*/ 900 w 370015"/>
                <a:gd name="connsiteY1" fmla="*/ 1119936 h 2004976"/>
                <a:gd name="connsiteX2" fmla="*/ 206431 w 370015"/>
                <a:gd name="connsiteY2" fmla="*/ 5 h 2004976"/>
                <a:gd name="connsiteX3" fmla="*/ 370015 w 370015"/>
                <a:gd name="connsiteY3" fmla="*/ 1107352 h 2004976"/>
                <a:gd name="connsiteX4" fmla="*/ 306260 w 370015"/>
                <a:gd name="connsiteY4" fmla="*/ 1995748 h 2004976"/>
                <a:gd name="connsiteX0" fmla="*/ 159887 w 373805"/>
                <a:gd name="connsiteY0" fmla="*/ 2004976 h 2004976"/>
                <a:gd name="connsiteX1" fmla="*/ 4690 w 373805"/>
                <a:gd name="connsiteY1" fmla="*/ 1119936 h 2004976"/>
                <a:gd name="connsiteX2" fmla="*/ 210221 w 373805"/>
                <a:gd name="connsiteY2" fmla="*/ 5 h 2004976"/>
                <a:gd name="connsiteX3" fmla="*/ 373805 w 373805"/>
                <a:gd name="connsiteY3" fmla="*/ 1107352 h 2004976"/>
                <a:gd name="connsiteX4" fmla="*/ 310050 w 373805"/>
                <a:gd name="connsiteY4" fmla="*/ 1995748 h 200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805" h="2004976">
                  <a:moveTo>
                    <a:pt x="159887" y="2004976"/>
                  </a:moveTo>
                  <a:cubicBezTo>
                    <a:pt x="-20737" y="2004976"/>
                    <a:pt x="-3699" y="1454098"/>
                    <a:pt x="4690" y="1119936"/>
                  </a:cubicBezTo>
                  <a:cubicBezTo>
                    <a:pt x="13079" y="785774"/>
                    <a:pt x="148702" y="2102"/>
                    <a:pt x="210221" y="5"/>
                  </a:cubicBezTo>
                  <a:cubicBezTo>
                    <a:pt x="271740" y="-2092"/>
                    <a:pt x="357167" y="774728"/>
                    <a:pt x="373805" y="1107352"/>
                  </a:cubicBezTo>
                  <a:cubicBezTo>
                    <a:pt x="322632" y="1236543"/>
                    <a:pt x="327667" y="1847682"/>
                    <a:pt x="310050" y="1995748"/>
                  </a:cubicBezTo>
                </a:path>
              </a:pathLst>
            </a:cu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梯形 17">
              <a:extLst>
                <a:ext uri="{FF2B5EF4-FFF2-40B4-BE49-F238E27FC236}">
                  <a16:creationId xmlns:a16="http://schemas.microsoft.com/office/drawing/2014/main" id="{64EBFB1E-84DB-4F6D-9103-0604CE327F9C}"/>
                </a:ext>
              </a:extLst>
            </p:cNvPr>
            <p:cNvSpPr/>
            <p:nvPr/>
          </p:nvSpPr>
          <p:spPr>
            <a:xfrm>
              <a:off x="2907339" y="3834241"/>
              <a:ext cx="721454" cy="2621368"/>
            </a:xfrm>
            <a:prstGeom prst="trapezoid">
              <a:avLst>
                <a:gd name="adj" fmla="val 15698"/>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3277585-988C-490E-8418-5046E52EB96C}"/>
                </a:ext>
              </a:extLst>
            </p:cNvPr>
            <p:cNvSpPr/>
            <p:nvPr/>
          </p:nvSpPr>
          <p:spPr>
            <a:xfrm>
              <a:off x="2907339" y="3492862"/>
              <a:ext cx="721455" cy="379321"/>
            </a:xfrm>
            <a:prstGeom prst="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群組 20">
              <a:extLst>
                <a:ext uri="{FF2B5EF4-FFF2-40B4-BE49-F238E27FC236}">
                  <a16:creationId xmlns:a16="http://schemas.microsoft.com/office/drawing/2014/main" id="{AD883AB4-6F0A-4DBB-B254-B61335C4886F}"/>
                </a:ext>
              </a:extLst>
            </p:cNvPr>
            <p:cNvGrpSpPr/>
            <p:nvPr/>
          </p:nvGrpSpPr>
          <p:grpSpPr>
            <a:xfrm>
              <a:off x="2406595" y="2888861"/>
              <a:ext cx="2089904" cy="769921"/>
              <a:chOff x="2008693" y="2598745"/>
              <a:chExt cx="2359333" cy="869179"/>
            </a:xfrm>
            <a:solidFill>
              <a:schemeClr val="accent6"/>
            </a:solidFill>
          </p:grpSpPr>
          <p:sp>
            <p:nvSpPr>
              <p:cNvPr id="16" name="手繪多邊形: 圖案 15">
                <a:extLst>
                  <a:ext uri="{FF2B5EF4-FFF2-40B4-BE49-F238E27FC236}">
                    <a16:creationId xmlns:a16="http://schemas.microsoft.com/office/drawing/2014/main" id="{6EBBF3D2-BF07-4E3D-9769-3CFA84AF0ED1}"/>
                  </a:ext>
                </a:extLst>
              </p:cNvPr>
              <p:cNvSpPr/>
              <p:nvPr/>
            </p:nvSpPr>
            <p:spPr>
              <a:xfrm flipH="1">
                <a:off x="2008693" y="2598745"/>
                <a:ext cx="2278185" cy="869179"/>
              </a:xfrm>
              <a:custGeom>
                <a:avLst/>
                <a:gdLst>
                  <a:gd name="connsiteX0" fmla="*/ 1429586 w 2616629"/>
                  <a:gd name="connsiteY0" fmla="*/ 7 h 998303"/>
                  <a:gd name="connsiteX1" fmla="*/ 753748 w 2616629"/>
                  <a:gd name="connsiteY1" fmla="*/ 150922 h 998303"/>
                  <a:gd name="connsiteX2" fmla="*/ 703204 w 2616629"/>
                  <a:gd name="connsiteY2" fmla="*/ 175542 h 998303"/>
                  <a:gd name="connsiteX3" fmla="*/ 703204 w 2616629"/>
                  <a:gd name="connsiteY3" fmla="*/ 107154 h 998303"/>
                  <a:gd name="connsiteX4" fmla="*/ 351602 w 2616629"/>
                  <a:gd name="connsiteY4" fmla="*/ 107154 h 998303"/>
                  <a:gd name="connsiteX5" fmla="*/ 0 w 2616629"/>
                  <a:gd name="connsiteY5" fmla="*/ 499151 h 998303"/>
                  <a:gd name="connsiteX6" fmla="*/ 351602 w 2616629"/>
                  <a:gd name="connsiteY6" fmla="*/ 891148 h 998303"/>
                  <a:gd name="connsiteX7" fmla="*/ 703204 w 2616629"/>
                  <a:gd name="connsiteY7" fmla="*/ 891147 h 998303"/>
                  <a:gd name="connsiteX8" fmla="*/ 703204 w 2616629"/>
                  <a:gd name="connsiteY8" fmla="*/ 833106 h 998303"/>
                  <a:gd name="connsiteX9" fmla="*/ 753748 w 2616629"/>
                  <a:gd name="connsiteY9" fmla="*/ 856820 h 998303"/>
                  <a:gd name="connsiteX10" fmla="*/ 1429586 w 2616629"/>
                  <a:gd name="connsiteY10" fmla="*/ 998297 h 998303"/>
                  <a:gd name="connsiteX11" fmla="*/ 2616629 w 2616629"/>
                  <a:gd name="connsiteY11" fmla="*/ 499152 h 998303"/>
                  <a:gd name="connsiteX12" fmla="*/ 1429586 w 2616629"/>
                  <a:gd name="connsiteY12" fmla="*/ 7 h 99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6629" h="998303">
                    <a:moveTo>
                      <a:pt x="1429586" y="7"/>
                    </a:moveTo>
                    <a:cubicBezTo>
                      <a:pt x="1241533" y="706"/>
                      <a:pt x="974133" y="58672"/>
                      <a:pt x="753748" y="150922"/>
                    </a:cubicBezTo>
                    <a:lnTo>
                      <a:pt x="703204" y="175542"/>
                    </a:lnTo>
                    <a:lnTo>
                      <a:pt x="703204" y="107154"/>
                    </a:lnTo>
                    <a:lnTo>
                      <a:pt x="351602" y="107154"/>
                    </a:lnTo>
                    <a:cubicBezTo>
                      <a:pt x="157418" y="107154"/>
                      <a:pt x="0" y="282657"/>
                      <a:pt x="0" y="499151"/>
                    </a:cubicBezTo>
                    <a:cubicBezTo>
                      <a:pt x="0" y="715645"/>
                      <a:pt x="157418" y="891148"/>
                      <a:pt x="351602" y="891148"/>
                    </a:cubicBezTo>
                    <a:lnTo>
                      <a:pt x="703204" y="891147"/>
                    </a:lnTo>
                    <a:lnTo>
                      <a:pt x="703204" y="833106"/>
                    </a:lnTo>
                    <a:lnTo>
                      <a:pt x="753748" y="856820"/>
                    </a:lnTo>
                    <a:cubicBezTo>
                      <a:pt x="974133" y="945225"/>
                      <a:pt x="1241533" y="998996"/>
                      <a:pt x="1429586" y="998297"/>
                    </a:cubicBezTo>
                    <a:cubicBezTo>
                      <a:pt x="1805693" y="996899"/>
                      <a:pt x="2616629" y="774822"/>
                      <a:pt x="2616629" y="499152"/>
                    </a:cubicBezTo>
                    <a:cubicBezTo>
                      <a:pt x="2616629" y="223482"/>
                      <a:pt x="1805693" y="-1391"/>
                      <a:pt x="1429586" y="7"/>
                    </a:cubicBezTo>
                    <a:close/>
                  </a:path>
                </a:pathLst>
              </a:cu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流程圖: 延遲 19">
                <a:extLst>
                  <a:ext uri="{FF2B5EF4-FFF2-40B4-BE49-F238E27FC236}">
                    <a16:creationId xmlns:a16="http://schemas.microsoft.com/office/drawing/2014/main" id="{957E7ACC-3070-4F87-B993-13733AC70EB2}"/>
                  </a:ext>
                </a:extLst>
              </p:cNvPr>
              <p:cNvSpPr/>
              <p:nvPr/>
            </p:nvSpPr>
            <p:spPr>
              <a:xfrm>
                <a:off x="3663826" y="2669920"/>
                <a:ext cx="704200" cy="707886"/>
              </a:xfrm>
              <a:prstGeom prst="flowChartDelay">
                <a:avLst/>
              </a:prstGeom>
              <a:solidFill>
                <a:schemeClr val="accent6">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3" name="群組 52">
            <a:extLst>
              <a:ext uri="{FF2B5EF4-FFF2-40B4-BE49-F238E27FC236}">
                <a16:creationId xmlns:a16="http://schemas.microsoft.com/office/drawing/2014/main" id="{2A974A30-E91A-4F9D-9CF8-8E0983A1313D}"/>
              </a:ext>
            </a:extLst>
          </p:cNvPr>
          <p:cNvGrpSpPr/>
          <p:nvPr/>
        </p:nvGrpSpPr>
        <p:grpSpPr>
          <a:xfrm>
            <a:off x="6152802" y="1887523"/>
            <a:ext cx="1043676" cy="520368"/>
            <a:chOff x="6152802" y="1887523"/>
            <a:chExt cx="1043676" cy="520368"/>
          </a:xfrm>
        </p:grpSpPr>
        <p:cxnSp>
          <p:nvCxnSpPr>
            <p:cNvPr id="29" name="直線接點 28">
              <a:extLst>
                <a:ext uri="{FF2B5EF4-FFF2-40B4-BE49-F238E27FC236}">
                  <a16:creationId xmlns:a16="http://schemas.microsoft.com/office/drawing/2014/main" id="{6B5CAEF0-640E-4B11-8A1F-AB3ACF37082D}"/>
                </a:ext>
              </a:extLst>
            </p:cNvPr>
            <p:cNvCxnSpPr>
              <a:cxnSpLocks/>
              <a:stCxn id="24" idx="1"/>
              <a:endCxn id="30" idx="1"/>
            </p:cNvCxnSpPr>
            <p:nvPr/>
          </p:nvCxnSpPr>
          <p:spPr>
            <a:xfrm flipV="1">
              <a:off x="6152802" y="2087578"/>
              <a:ext cx="229943" cy="320313"/>
            </a:xfrm>
            <a:prstGeom prst="line">
              <a:avLst/>
            </a:prstGeom>
            <a:ln w="12700"/>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10A3926C-0C67-497B-95A2-135EF9B49CE2}"/>
                </a:ext>
              </a:extLst>
            </p:cNvPr>
            <p:cNvSpPr txBox="1"/>
            <p:nvPr/>
          </p:nvSpPr>
          <p:spPr>
            <a:xfrm>
              <a:off x="6382745" y="1887523"/>
              <a:ext cx="813733"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葉片</a:t>
              </a:r>
            </a:p>
          </p:txBody>
        </p:sp>
      </p:grpSp>
      <p:grpSp>
        <p:nvGrpSpPr>
          <p:cNvPr id="54" name="群組 53">
            <a:extLst>
              <a:ext uri="{FF2B5EF4-FFF2-40B4-BE49-F238E27FC236}">
                <a16:creationId xmlns:a16="http://schemas.microsoft.com/office/drawing/2014/main" id="{CD217D58-91AA-4E83-8013-0BC535D2D8CE}"/>
              </a:ext>
            </a:extLst>
          </p:cNvPr>
          <p:cNvGrpSpPr/>
          <p:nvPr/>
        </p:nvGrpSpPr>
        <p:grpSpPr>
          <a:xfrm>
            <a:off x="6425966" y="3079836"/>
            <a:ext cx="1057656" cy="400110"/>
            <a:chOff x="6425966" y="3079836"/>
            <a:chExt cx="1057656" cy="400110"/>
          </a:xfrm>
        </p:grpSpPr>
        <p:cxnSp>
          <p:nvCxnSpPr>
            <p:cNvPr id="34" name="直線接點 33">
              <a:extLst>
                <a:ext uri="{FF2B5EF4-FFF2-40B4-BE49-F238E27FC236}">
                  <a16:creationId xmlns:a16="http://schemas.microsoft.com/office/drawing/2014/main" id="{33031158-5FEA-45CD-8A0B-4E0AD1F69C2F}"/>
                </a:ext>
              </a:extLst>
            </p:cNvPr>
            <p:cNvCxnSpPr>
              <a:cxnSpLocks/>
              <a:stCxn id="20" idx="3"/>
              <a:endCxn id="37" idx="1"/>
            </p:cNvCxnSpPr>
            <p:nvPr/>
          </p:nvCxnSpPr>
          <p:spPr>
            <a:xfrm flipV="1">
              <a:off x="6425966" y="3279891"/>
              <a:ext cx="243923" cy="6209"/>
            </a:xfrm>
            <a:prstGeom prst="line">
              <a:avLst/>
            </a:prstGeom>
            <a:ln w="12700"/>
          </p:spPr>
          <p:style>
            <a:lnRef idx="1">
              <a:schemeClr val="dk1"/>
            </a:lnRef>
            <a:fillRef idx="0">
              <a:schemeClr val="dk1"/>
            </a:fillRef>
            <a:effectRef idx="0">
              <a:schemeClr val="dk1"/>
            </a:effectRef>
            <a:fontRef idx="minor">
              <a:schemeClr val="tx1"/>
            </a:fontRef>
          </p:style>
        </p:cxnSp>
        <p:sp>
          <p:nvSpPr>
            <p:cNvPr id="37" name="文字方塊 36">
              <a:extLst>
                <a:ext uri="{FF2B5EF4-FFF2-40B4-BE49-F238E27FC236}">
                  <a16:creationId xmlns:a16="http://schemas.microsoft.com/office/drawing/2014/main" id="{073CFE17-0A0E-4B8E-B834-F6C6DC756715}"/>
                </a:ext>
              </a:extLst>
            </p:cNvPr>
            <p:cNvSpPr txBox="1"/>
            <p:nvPr/>
          </p:nvSpPr>
          <p:spPr>
            <a:xfrm>
              <a:off x="6669889" y="3079836"/>
              <a:ext cx="813733"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機頭</a:t>
              </a:r>
            </a:p>
          </p:txBody>
        </p:sp>
      </p:grpSp>
      <p:grpSp>
        <p:nvGrpSpPr>
          <p:cNvPr id="56" name="群組 55">
            <a:extLst>
              <a:ext uri="{FF2B5EF4-FFF2-40B4-BE49-F238E27FC236}">
                <a16:creationId xmlns:a16="http://schemas.microsoft.com/office/drawing/2014/main" id="{ABEC020A-32AE-41C7-9D15-B0CB80BB7F86}"/>
              </a:ext>
            </a:extLst>
          </p:cNvPr>
          <p:cNvGrpSpPr/>
          <p:nvPr/>
        </p:nvGrpSpPr>
        <p:grpSpPr>
          <a:xfrm>
            <a:off x="3450448" y="3654854"/>
            <a:ext cx="1386358" cy="400110"/>
            <a:chOff x="3450448" y="3654854"/>
            <a:chExt cx="1386358" cy="400110"/>
          </a:xfrm>
        </p:grpSpPr>
        <p:cxnSp>
          <p:nvCxnSpPr>
            <p:cNvPr id="40" name="直線接點 39">
              <a:extLst>
                <a:ext uri="{FF2B5EF4-FFF2-40B4-BE49-F238E27FC236}">
                  <a16:creationId xmlns:a16="http://schemas.microsoft.com/office/drawing/2014/main" id="{84B84011-C311-4289-BA5A-6C0E83613F9A}"/>
                </a:ext>
              </a:extLst>
            </p:cNvPr>
            <p:cNvCxnSpPr>
              <a:cxnSpLocks/>
              <a:stCxn id="42" idx="3"/>
              <a:endCxn id="17" idx="1"/>
            </p:cNvCxnSpPr>
            <p:nvPr/>
          </p:nvCxnSpPr>
          <p:spPr>
            <a:xfrm flipV="1">
              <a:off x="4264181" y="3703191"/>
              <a:ext cx="572625" cy="151718"/>
            </a:xfrm>
            <a:prstGeom prst="line">
              <a:avLst/>
            </a:prstGeom>
            <a:ln w="12700"/>
          </p:spPr>
          <p:style>
            <a:lnRef idx="1">
              <a:schemeClr val="dk1"/>
            </a:lnRef>
            <a:fillRef idx="0">
              <a:schemeClr val="dk1"/>
            </a:fillRef>
            <a:effectRef idx="0">
              <a:schemeClr val="dk1"/>
            </a:effectRef>
            <a:fontRef idx="minor">
              <a:schemeClr val="tx1"/>
            </a:fontRef>
          </p:style>
        </p:cxnSp>
        <p:sp>
          <p:nvSpPr>
            <p:cNvPr id="42" name="文字方塊 41">
              <a:extLst>
                <a:ext uri="{FF2B5EF4-FFF2-40B4-BE49-F238E27FC236}">
                  <a16:creationId xmlns:a16="http://schemas.microsoft.com/office/drawing/2014/main" id="{8A205634-2635-4009-9A16-8977EA1BDB4E}"/>
                </a:ext>
              </a:extLst>
            </p:cNvPr>
            <p:cNvSpPr txBox="1"/>
            <p:nvPr/>
          </p:nvSpPr>
          <p:spPr>
            <a:xfrm>
              <a:off x="3450448" y="3654854"/>
              <a:ext cx="813733"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轉頭</a:t>
              </a:r>
            </a:p>
          </p:txBody>
        </p:sp>
      </p:grpSp>
      <p:grpSp>
        <p:nvGrpSpPr>
          <p:cNvPr id="55" name="群組 54">
            <a:extLst>
              <a:ext uri="{FF2B5EF4-FFF2-40B4-BE49-F238E27FC236}">
                <a16:creationId xmlns:a16="http://schemas.microsoft.com/office/drawing/2014/main" id="{C77E010E-6327-4509-9BCF-C119C998E91E}"/>
              </a:ext>
            </a:extLst>
          </p:cNvPr>
          <p:cNvGrpSpPr/>
          <p:nvPr/>
        </p:nvGrpSpPr>
        <p:grpSpPr>
          <a:xfrm>
            <a:off x="4550493" y="2259132"/>
            <a:ext cx="813733" cy="650402"/>
            <a:chOff x="4550493" y="2259132"/>
            <a:chExt cx="813733" cy="650402"/>
          </a:xfrm>
        </p:grpSpPr>
        <p:cxnSp>
          <p:nvCxnSpPr>
            <p:cNvPr id="45" name="直線接點 44">
              <a:extLst>
                <a:ext uri="{FF2B5EF4-FFF2-40B4-BE49-F238E27FC236}">
                  <a16:creationId xmlns:a16="http://schemas.microsoft.com/office/drawing/2014/main" id="{7C5773AB-1B4D-42CD-91D2-50B5F6D830E9}"/>
                </a:ext>
              </a:extLst>
            </p:cNvPr>
            <p:cNvCxnSpPr>
              <a:cxnSpLocks/>
              <a:stCxn id="48" idx="2"/>
              <a:endCxn id="16" idx="0"/>
            </p:cNvCxnSpPr>
            <p:nvPr/>
          </p:nvCxnSpPr>
          <p:spPr>
            <a:xfrm>
              <a:off x="4957360" y="2659242"/>
              <a:ext cx="294185" cy="250292"/>
            </a:xfrm>
            <a:prstGeom prst="line">
              <a:avLst/>
            </a:prstGeom>
            <a:ln w="12700"/>
          </p:spPr>
          <p:style>
            <a:lnRef idx="1">
              <a:schemeClr val="dk1"/>
            </a:lnRef>
            <a:fillRef idx="0">
              <a:schemeClr val="dk1"/>
            </a:fillRef>
            <a:effectRef idx="0">
              <a:schemeClr val="dk1"/>
            </a:effectRef>
            <a:fontRef idx="minor">
              <a:schemeClr val="tx1"/>
            </a:fontRef>
          </p:style>
        </p:cxnSp>
        <p:sp>
          <p:nvSpPr>
            <p:cNvPr id="48" name="文字方塊 47">
              <a:extLst>
                <a:ext uri="{FF2B5EF4-FFF2-40B4-BE49-F238E27FC236}">
                  <a16:creationId xmlns:a16="http://schemas.microsoft.com/office/drawing/2014/main" id="{399594C9-E711-40CB-8721-D575DF9D5BA3}"/>
                </a:ext>
              </a:extLst>
            </p:cNvPr>
            <p:cNvSpPr txBox="1"/>
            <p:nvPr/>
          </p:nvSpPr>
          <p:spPr>
            <a:xfrm>
              <a:off x="4550493" y="2259132"/>
              <a:ext cx="813733"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機艙</a:t>
              </a:r>
            </a:p>
          </p:txBody>
        </p:sp>
      </p:grpSp>
      <p:sp>
        <p:nvSpPr>
          <p:cNvPr id="57" name="文字方塊 56">
            <a:extLst>
              <a:ext uri="{FF2B5EF4-FFF2-40B4-BE49-F238E27FC236}">
                <a16:creationId xmlns:a16="http://schemas.microsoft.com/office/drawing/2014/main" id="{F5BB8BEB-9851-4993-AE19-B4FE4D160787}"/>
              </a:ext>
            </a:extLst>
          </p:cNvPr>
          <p:cNvSpPr txBox="1"/>
          <p:nvPr/>
        </p:nvSpPr>
        <p:spPr>
          <a:xfrm>
            <a:off x="243837" y="1732102"/>
            <a:ext cx="2915961"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u="sng" dirty="0">
                <a:latin typeface="微軟正黑體" panose="020B0604030504040204" pitchFamily="34" charset="-120"/>
                <a:ea typeface="微軟正黑體" panose="020B0604030504040204" pitchFamily="34" charset="-120"/>
              </a:rPr>
              <a:t>風力渦輪機的組成</a:t>
            </a:r>
          </a:p>
        </p:txBody>
      </p:sp>
      <p:pic>
        <p:nvPicPr>
          <p:cNvPr id="58" name="圖片 57">
            <a:extLst>
              <a:ext uri="{FF2B5EF4-FFF2-40B4-BE49-F238E27FC236}">
                <a16:creationId xmlns:a16="http://schemas.microsoft.com/office/drawing/2014/main" id="{B7BE872C-F35A-483B-8DAB-C5886F3BD68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8949647" y="2065369"/>
            <a:ext cx="973612" cy="984756"/>
          </a:xfrm>
          <a:prstGeom prst="rect">
            <a:avLst/>
          </a:prstGeom>
          <a:ln w="38100" cap="sq">
            <a:noFill/>
            <a:prstDash val="solid"/>
            <a:miter lim="800000"/>
          </a:ln>
          <a:effectLst>
            <a:outerShdw blurRad="50800" dist="38100" dir="2700000" algn="tl" rotWithShape="0">
              <a:srgbClr val="000000">
                <a:alpha val="43000"/>
              </a:srgbClr>
            </a:outerShdw>
          </a:effectLst>
        </p:spPr>
      </p:pic>
      <p:grpSp>
        <p:nvGrpSpPr>
          <p:cNvPr id="80" name="群組 79">
            <a:extLst>
              <a:ext uri="{FF2B5EF4-FFF2-40B4-BE49-F238E27FC236}">
                <a16:creationId xmlns:a16="http://schemas.microsoft.com/office/drawing/2014/main" id="{D5AD8F14-22A3-4353-8EFF-544FD0206F90}"/>
              </a:ext>
            </a:extLst>
          </p:cNvPr>
          <p:cNvGrpSpPr/>
          <p:nvPr/>
        </p:nvGrpSpPr>
        <p:grpSpPr>
          <a:xfrm>
            <a:off x="4497237" y="3087186"/>
            <a:ext cx="1304945" cy="400111"/>
            <a:chOff x="4497237" y="3087186"/>
            <a:chExt cx="1304945" cy="400111"/>
          </a:xfrm>
        </p:grpSpPr>
        <p:sp>
          <p:nvSpPr>
            <p:cNvPr id="60" name="梯形 59">
              <a:extLst>
                <a:ext uri="{FF2B5EF4-FFF2-40B4-BE49-F238E27FC236}">
                  <a16:creationId xmlns:a16="http://schemas.microsoft.com/office/drawing/2014/main" id="{E8FED46A-E794-400B-8B52-EF2D4E61BAA0}"/>
                </a:ext>
              </a:extLst>
            </p:cNvPr>
            <p:cNvSpPr/>
            <p:nvPr/>
          </p:nvSpPr>
          <p:spPr>
            <a:xfrm rot="5400000">
              <a:off x="5448429" y="3133544"/>
              <a:ext cx="400111" cy="307395"/>
            </a:xfrm>
            <a:prstGeom prst="trapezoid">
              <a:avLst>
                <a:gd name="adj" fmla="val 25807"/>
              </a:avLst>
            </a:prstGeom>
            <a:solidFill>
              <a:srgbClr val="A1E7E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8" name="群組 77">
              <a:extLst>
                <a:ext uri="{FF2B5EF4-FFF2-40B4-BE49-F238E27FC236}">
                  <a16:creationId xmlns:a16="http://schemas.microsoft.com/office/drawing/2014/main" id="{AECFDABD-CF31-426B-A712-1D4D0C1DBAD2}"/>
                </a:ext>
              </a:extLst>
            </p:cNvPr>
            <p:cNvGrpSpPr/>
            <p:nvPr/>
          </p:nvGrpSpPr>
          <p:grpSpPr>
            <a:xfrm>
              <a:off x="4906016" y="3103160"/>
              <a:ext cx="588771" cy="188217"/>
              <a:chOff x="4822126" y="3103160"/>
              <a:chExt cx="588771" cy="188217"/>
            </a:xfrm>
          </p:grpSpPr>
          <p:cxnSp>
            <p:nvCxnSpPr>
              <p:cNvPr id="62" name="直線接點 61">
                <a:extLst>
                  <a:ext uri="{FF2B5EF4-FFF2-40B4-BE49-F238E27FC236}">
                    <a16:creationId xmlns:a16="http://schemas.microsoft.com/office/drawing/2014/main" id="{5C9D966C-1C93-4BBE-B7F4-0D1E5249F875}"/>
                  </a:ext>
                </a:extLst>
              </p:cNvPr>
              <p:cNvCxnSpPr>
                <a:cxnSpLocks/>
                <a:stCxn id="60" idx="2"/>
              </p:cNvCxnSpPr>
              <p:nvPr/>
            </p:nvCxnSpPr>
            <p:spPr>
              <a:xfrm flipH="1">
                <a:off x="5197535" y="3287242"/>
                <a:ext cx="21336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2B1CF6C1-8AF0-4FDF-948C-73A9CC728796}"/>
                  </a:ext>
                </a:extLst>
              </p:cNvPr>
              <p:cNvCxnSpPr>
                <a:cxnSpLocks/>
              </p:cNvCxnSpPr>
              <p:nvPr/>
            </p:nvCxnSpPr>
            <p:spPr>
              <a:xfrm flipH="1" flipV="1">
                <a:off x="5197533" y="3103160"/>
                <a:ext cx="1" cy="1767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CDBAA3CD-CA11-4DF0-A53C-47EC8FEE8095}"/>
                  </a:ext>
                </a:extLst>
              </p:cNvPr>
              <p:cNvCxnSpPr>
                <a:cxnSpLocks/>
              </p:cNvCxnSpPr>
              <p:nvPr/>
            </p:nvCxnSpPr>
            <p:spPr>
              <a:xfrm flipH="1">
                <a:off x="5010343" y="3104120"/>
                <a:ext cx="18821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DD058011-EF41-4985-BF43-750B834D1FA3}"/>
                  </a:ext>
                </a:extLst>
              </p:cNvPr>
              <p:cNvCxnSpPr>
                <a:cxnSpLocks/>
              </p:cNvCxnSpPr>
              <p:nvPr/>
            </p:nvCxnSpPr>
            <p:spPr>
              <a:xfrm rot="16200000" flipH="1">
                <a:off x="4916235" y="3197269"/>
                <a:ext cx="18821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EE47CCA2-E60D-4DD6-8D8D-258DC49ADF96}"/>
                  </a:ext>
                </a:extLst>
              </p:cNvPr>
              <p:cNvCxnSpPr>
                <a:cxnSpLocks/>
              </p:cNvCxnSpPr>
              <p:nvPr/>
            </p:nvCxnSpPr>
            <p:spPr>
              <a:xfrm flipH="1">
                <a:off x="4822126" y="3288436"/>
                <a:ext cx="18821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矩形 75">
              <a:extLst>
                <a:ext uri="{FF2B5EF4-FFF2-40B4-BE49-F238E27FC236}">
                  <a16:creationId xmlns:a16="http://schemas.microsoft.com/office/drawing/2014/main" id="{001530E0-ACA8-469A-B26C-BCB3702F60DE}"/>
                </a:ext>
              </a:extLst>
            </p:cNvPr>
            <p:cNvSpPr/>
            <p:nvPr/>
          </p:nvSpPr>
          <p:spPr>
            <a:xfrm>
              <a:off x="4497237" y="3146546"/>
              <a:ext cx="418188" cy="289412"/>
            </a:xfrm>
            <a:prstGeom prst="rect">
              <a:avLst/>
            </a:prstGeom>
            <a:solidFill>
              <a:srgbClr val="FFABA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1" name="群組 80">
            <a:extLst>
              <a:ext uri="{FF2B5EF4-FFF2-40B4-BE49-F238E27FC236}">
                <a16:creationId xmlns:a16="http://schemas.microsoft.com/office/drawing/2014/main" id="{6223295A-5BF0-4680-8705-3437BB6C588C}"/>
              </a:ext>
            </a:extLst>
          </p:cNvPr>
          <p:cNvGrpSpPr/>
          <p:nvPr/>
        </p:nvGrpSpPr>
        <p:grpSpPr>
          <a:xfrm>
            <a:off x="3929981" y="1915147"/>
            <a:ext cx="1718503" cy="1211704"/>
            <a:chOff x="4550493" y="2259132"/>
            <a:chExt cx="1718503" cy="1211704"/>
          </a:xfrm>
        </p:grpSpPr>
        <p:cxnSp>
          <p:nvCxnSpPr>
            <p:cNvPr id="82" name="直線接點 81">
              <a:extLst>
                <a:ext uri="{FF2B5EF4-FFF2-40B4-BE49-F238E27FC236}">
                  <a16:creationId xmlns:a16="http://schemas.microsoft.com/office/drawing/2014/main" id="{A073293F-F5AB-45FD-B3C1-D77A97C59C80}"/>
                </a:ext>
              </a:extLst>
            </p:cNvPr>
            <p:cNvCxnSpPr>
              <a:cxnSpLocks/>
              <a:stCxn id="83" idx="2"/>
              <a:endCxn id="60" idx="1"/>
            </p:cNvCxnSpPr>
            <p:nvPr/>
          </p:nvCxnSpPr>
          <p:spPr>
            <a:xfrm>
              <a:off x="5062783" y="2659242"/>
              <a:ext cx="1206213" cy="811594"/>
            </a:xfrm>
            <a:prstGeom prst="line">
              <a:avLst/>
            </a:prstGeom>
            <a:ln w="12700"/>
          </p:spPr>
          <p:style>
            <a:lnRef idx="1">
              <a:schemeClr val="dk1"/>
            </a:lnRef>
            <a:fillRef idx="0">
              <a:schemeClr val="dk1"/>
            </a:fillRef>
            <a:effectRef idx="0">
              <a:schemeClr val="dk1"/>
            </a:effectRef>
            <a:fontRef idx="minor">
              <a:schemeClr val="tx1"/>
            </a:fontRef>
          </p:style>
        </p:cxnSp>
        <p:sp>
          <p:nvSpPr>
            <p:cNvPr id="83" name="文字方塊 82">
              <a:extLst>
                <a:ext uri="{FF2B5EF4-FFF2-40B4-BE49-F238E27FC236}">
                  <a16:creationId xmlns:a16="http://schemas.microsoft.com/office/drawing/2014/main" id="{8ED9EC8E-4B96-4247-B9C2-9662D14D8FCA}"/>
                </a:ext>
              </a:extLst>
            </p:cNvPr>
            <p:cNvSpPr txBox="1"/>
            <p:nvPr/>
          </p:nvSpPr>
          <p:spPr>
            <a:xfrm>
              <a:off x="4550493" y="2259132"/>
              <a:ext cx="1024580"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增速機</a:t>
              </a:r>
            </a:p>
          </p:txBody>
        </p:sp>
      </p:grpSp>
      <p:grpSp>
        <p:nvGrpSpPr>
          <p:cNvPr id="86" name="群組 85">
            <a:extLst>
              <a:ext uri="{FF2B5EF4-FFF2-40B4-BE49-F238E27FC236}">
                <a16:creationId xmlns:a16="http://schemas.microsoft.com/office/drawing/2014/main" id="{51A441E5-15E4-4243-9B1E-C788A5F17107}"/>
              </a:ext>
            </a:extLst>
          </p:cNvPr>
          <p:cNvGrpSpPr/>
          <p:nvPr/>
        </p:nvGrpSpPr>
        <p:grpSpPr>
          <a:xfrm>
            <a:off x="3011648" y="3435958"/>
            <a:ext cx="1694683" cy="1128172"/>
            <a:chOff x="4225482" y="1640126"/>
            <a:chExt cx="1694683" cy="1128172"/>
          </a:xfrm>
        </p:grpSpPr>
        <p:cxnSp>
          <p:nvCxnSpPr>
            <p:cNvPr id="87" name="直線接點 86">
              <a:extLst>
                <a:ext uri="{FF2B5EF4-FFF2-40B4-BE49-F238E27FC236}">
                  <a16:creationId xmlns:a16="http://schemas.microsoft.com/office/drawing/2014/main" id="{96B2EC80-431B-4CB9-A4FC-3F612C510C26}"/>
                </a:ext>
              </a:extLst>
            </p:cNvPr>
            <p:cNvCxnSpPr>
              <a:cxnSpLocks/>
              <a:stCxn id="88" idx="3"/>
              <a:endCxn id="76" idx="2"/>
            </p:cNvCxnSpPr>
            <p:nvPr/>
          </p:nvCxnSpPr>
          <p:spPr>
            <a:xfrm flipV="1">
              <a:off x="5196517" y="1640126"/>
              <a:ext cx="723648" cy="928117"/>
            </a:xfrm>
            <a:prstGeom prst="line">
              <a:avLst/>
            </a:prstGeom>
            <a:ln w="12700"/>
          </p:spPr>
          <p:style>
            <a:lnRef idx="1">
              <a:schemeClr val="dk1"/>
            </a:lnRef>
            <a:fillRef idx="0">
              <a:schemeClr val="dk1"/>
            </a:fillRef>
            <a:effectRef idx="0">
              <a:schemeClr val="dk1"/>
            </a:effectRef>
            <a:fontRef idx="minor">
              <a:schemeClr val="tx1"/>
            </a:fontRef>
          </p:style>
        </p:cxnSp>
        <p:sp>
          <p:nvSpPr>
            <p:cNvPr id="88" name="文字方塊 87">
              <a:extLst>
                <a:ext uri="{FF2B5EF4-FFF2-40B4-BE49-F238E27FC236}">
                  <a16:creationId xmlns:a16="http://schemas.microsoft.com/office/drawing/2014/main" id="{1A326732-BF5B-4C04-B6AF-B0BD766D447C}"/>
                </a:ext>
              </a:extLst>
            </p:cNvPr>
            <p:cNvSpPr txBox="1"/>
            <p:nvPr/>
          </p:nvSpPr>
          <p:spPr>
            <a:xfrm>
              <a:off x="4225482" y="2368188"/>
              <a:ext cx="971035"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發電機</a:t>
              </a:r>
            </a:p>
          </p:txBody>
        </p:sp>
      </p:grpSp>
      <p:pic>
        <p:nvPicPr>
          <p:cNvPr id="93" name="圖片 92">
            <a:extLst>
              <a:ext uri="{FF2B5EF4-FFF2-40B4-BE49-F238E27FC236}">
                <a16:creationId xmlns:a16="http://schemas.microsoft.com/office/drawing/2014/main" id="{3E52FF50-BE38-4BC3-8C80-7B73A34FC2E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9952389" y="3471861"/>
            <a:ext cx="973612" cy="98475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4" name="圖片 93">
            <a:extLst>
              <a:ext uri="{FF2B5EF4-FFF2-40B4-BE49-F238E27FC236}">
                <a16:creationId xmlns:a16="http://schemas.microsoft.com/office/drawing/2014/main" id="{F2B49587-3D4B-4878-8435-21C21D63ADF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7981932" y="3724020"/>
            <a:ext cx="973612" cy="98475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5" name="圖片 94">
            <a:extLst>
              <a:ext uri="{FF2B5EF4-FFF2-40B4-BE49-F238E27FC236}">
                <a16:creationId xmlns:a16="http://schemas.microsoft.com/office/drawing/2014/main" id="{B1F262E8-F809-4BEA-BB82-E5F3BDD1B0E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10956786" y="1982858"/>
            <a:ext cx="973612" cy="984756"/>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97" name="矩形: 圓角 96">
            <a:extLst>
              <a:ext uri="{FF2B5EF4-FFF2-40B4-BE49-F238E27FC236}">
                <a16:creationId xmlns:a16="http://schemas.microsoft.com/office/drawing/2014/main" id="{2806C8FD-BD13-48E7-9A17-1FDF9294A49F}"/>
              </a:ext>
            </a:extLst>
          </p:cNvPr>
          <p:cNvSpPr/>
          <p:nvPr/>
        </p:nvSpPr>
        <p:spPr>
          <a:xfrm>
            <a:off x="589528" y="2701855"/>
            <a:ext cx="1951945" cy="519471"/>
          </a:xfrm>
          <a:prstGeom prst="roundRect">
            <a:avLst/>
          </a:prstGeom>
          <a:solidFill>
            <a:srgbClr val="FFD966"/>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帶動風車葉片</a:t>
            </a:r>
          </a:p>
        </p:txBody>
      </p:sp>
      <p:sp>
        <p:nvSpPr>
          <p:cNvPr id="98" name="箭號: 向下 97">
            <a:extLst>
              <a:ext uri="{FF2B5EF4-FFF2-40B4-BE49-F238E27FC236}">
                <a16:creationId xmlns:a16="http://schemas.microsoft.com/office/drawing/2014/main" id="{383CAD91-BBB6-4C41-A095-E65DF00419FE}"/>
              </a:ext>
            </a:extLst>
          </p:cNvPr>
          <p:cNvSpPr/>
          <p:nvPr/>
        </p:nvSpPr>
        <p:spPr>
          <a:xfrm>
            <a:off x="1446870" y="3423753"/>
            <a:ext cx="277723" cy="40011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7A15E1AB-5FBC-4A34-952A-2611F57EF2AA}"/>
              </a:ext>
            </a:extLst>
          </p:cNvPr>
          <p:cNvSpPr/>
          <p:nvPr/>
        </p:nvSpPr>
        <p:spPr>
          <a:xfrm>
            <a:off x="589528" y="4026290"/>
            <a:ext cx="1951945" cy="519471"/>
          </a:xfrm>
          <a:prstGeom prst="roundRect">
            <a:avLst/>
          </a:prstGeom>
          <a:solidFill>
            <a:srgbClr val="A1E7E9"/>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使旋轉速度提升</a:t>
            </a:r>
          </a:p>
        </p:txBody>
      </p:sp>
      <p:sp>
        <p:nvSpPr>
          <p:cNvPr id="100" name="箭號: 向下 99">
            <a:extLst>
              <a:ext uri="{FF2B5EF4-FFF2-40B4-BE49-F238E27FC236}">
                <a16:creationId xmlns:a16="http://schemas.microsoft.com/office/drawing/2014/main" id="{F0F77931-56E4-4797-A201-3A5D36BEACB6}"/>
              </a:ext>
            </a:extLst>
          </p:cNvPr>
          <p:cNvSpPr/>
          <p:nvPr/>
        </p:nvSpPr>
        <p:spPr>
          <a:xfrm>
            <a:off x="1447121" y="4748188"/>
            <a:ext cx="277723" cy="40011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圓角 100">
            <a:extLst>
              <a:ext uri="{FF2B5EF4-FFF2-40B4-BE49-F238E27FC236}">
                <a16:creationId xmlns:a16="http://schemas.microsoft.com/office/drawing/2014/main" id="{54EB8A51-535A-48E5-9210-36B9E07E753E}"/>
              </a:ext>
            </a:extLst>
          </p:cNvPr>
          <p:cNvSpPr/>
          <p:nvPr/>
        </p:nvSpPr>
        <p:spPr>
          <a:xfrm>
            <a:off x="589779" y="5350725"/>
            <a:ext cx="1951945" cy="519471"/>
          </a:xfrm>
          <a:prstGeom prst="roundRect">
            <a:avLst/>
          </a:prstGeom>
          <a:solidFill>
            <a:srgbClr val="FFABAB"/>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促使風機發電</a:t>
            </a:r>
          </a:p>
        </p:txBody>
      </p:sp>
      <p:sp>
        <p:nvSpPr>
          <p:cNvPr id="66" name="文本框 8">
            <a:extLst>
              <a:ext uri="{FF2B5EF4-FFF2-40B4-BE49-F238E27FC236}">
                <a16:creationId xmlns:a16="http://schemas.microsoft.com/office/drawing/2014/main" id="{D85505A0-5D6A-4306-A70D-030CABD5C086}"/>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67" name="文本框 8">
            <a:extLst>
              <a:ext uri="{FF2B5EF4-FFF2-40B4-BE49-F238E27FC236}">
                <a16:creationId xmlns:a16="http://schemas.microsoft.com/office/drawing/2014/main" id="{A8771224-FA1C-4ACE-BA87-846536F7005E}"/>
              </a:ext>
            </a:extLst>
          </p:cNvPr>
          <p:cNvSpPr txBox="1"/>
          <p:nvPr/>
        </p:nvSpPr>
        <p:spPr>
          <a:xfrm>
            <a:off x="1430736" y="230816"/>
            <a:ext cx="219897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文獻探討</a:t>
            </a:r>
            <a:endParaRPr lang="zh-CN" altLang="en-US" dirty="0"/>
          </a:p>
        </p:txBody>
      </p:sp>
      <p:sp>
        <p:nvSpPr>
          <p:cNvPr id="68" name="文本框 8">
            <a:extLst>
              <a:ext uri="{FF2B5EF4-FFF2-40B4-BE49-F238E27FC236}">
                <a16:creationId xmlns:a16="http://schemas.microsoft.com/office/drawing/2014/main" id="{1E8C298E-63A6-4F76-81CF-CDA4DC478779}"/>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69" name="文本框 8">
            <a:extLst>
              <a:ext uri="{FF2B5EF4-FFF2-40B4-BE49-F238E27FC236}">
                <a16:creationId xmlns:a16="http://schemas.microsoft.com/office/drawing/2014/main" id="{4690D19E-83FB-4CE8-BC56-1000A8B1F5F8}"/>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71" name="文本框 8">
            <a:extLst>
              <a:ext uri="{FF2B5EF4-FFF2-40B4-BE49-F238E27FC236}">
                <a16:creationId xmlns:a16="http://schemas.microsoft.com/office/drawing/2014/main" id="{1E9D3AE1-B65D-4C9E-AD54-56A49F4CADE8}"/>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41761326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22" presetClass="entr" presetSubtype="4"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down)">
                                      <p:cBhvr>
                                        <p:cTn id="15" dur="500"/>
                                        <p:tgtEl>
                                          <p:spTgt spid="95"/>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wipe(down)">
                                      <p:cBhvr>
                                        <p:cTn id="21" dur="500"/>
                                        <p:tgtEl>
                                          <p:spTgt spid="94"/>
                                        </p:tgtEl>
                                      </p:cBhvr>
                                    </p:animEffect>
                                  </p:childTnLst>
                                </p:cTn>
                              </p:par>
                              <p:par>
                                <p:cTn id="22" presetID="22" presetClass="entr" presetSubtype="4" fill="hold"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wipe(down)">
                                      <p:cBhvr>
                                        <p:cTn id="24" dur="500"/>
                                        <p:tgtEl>
                                          <p:spTgt spid="93"/>
                                        </p:tgtEl>
                                      </p:cBhvr>
                                    </p:animEffect>
                                  </p:childTnLst>
                                </p:cTn>
                              </p:par>
                              <p:par>
                                <p:cTn id="25" presetID="59" presetClass="path" presetSubtype="0" accel="50000" decel="50000" fill="hold" nodeType="withEffect">
                                  <p:stCondLst>
                                    <p:cond delay="0"/>
                                  </p:stCondLst>
                                  <p:childTnLst>
                                    <p:animMotion origin="layout" path="M -1.66667E-6 3.7037E-7 C -1.66667E-6 -0.03495 -0.01536 -0.06204 -0.03385 -0.06204 C -0.05299 -0.06204 -0.06823 -0.03495 -0.06823 3.7037E-7 C -0.06823 0.03495 -0.08346 0.06204 -0.1026 0.06204 C -0.12109 0.06204 -0.13633 0.03495 -0.13633 3.7037E-7 " pathEditMode="relative" rAng="0" ptsTypes="AAAAA">
                                      <p:cBhvr>
                                        <p:cTn id="26" dur="1000" fill="hold"/>
                                        <p:tgtEl>
                                          <p:spTgt spid="95"/>
                                        </p:tgtEl>
                                        <p:attrNameLst>
                                          <p:attrName>ppt_x</p:attrName>
                                          <p:attrName>ppt_y</p:attrName>
                                        </p:attrNameLst>
                                      </p:cBhvr>
                                      <p:rCtr x="-6823" y="0"/>
                                    </p:animMotion>
                                  </p:childTnLst>
                                </p:cTn>
                              </p:par>
                              <p:par>
                                <p:cTn id="27" presetID="59" presetClass="path" presetSubtype="0" accel="50000" decel="50000" fill="hold" nodeType="withEffect">
                                  <p:stCondLst>
                                    <p:cond delay="0"/>
                                  </p:stCondLst>
                                  <p:childTnLst>
                                    <p:animMotion origin="layout" path="M 1.66667E-6 3.33333E-6 C 1.66667E-6 -0.03496 -0.01537 -0.06204 -0.03386 -0.06204 C -0.053 -0.06204 -0.06823 -0.03496 -0.06823 3.33333E-6 C -0.06823 0.03495 -0.08347 0.06203 -0.10261 0.06203 C -0.1211 0.06203 -0.13633 0.03495 -0.13633 3.33333E-6 " pathEditMode="relative" rAng="0" ptsTypes="AAAAA">
                                      <p:cBhvr>
                                        <p:cTn id="28" dur="1000" fill="hold"/>
                                        <p:tgtEl>
                                          <p:spTgt spid="58"/>
                                        </p:tgtEl>
                                        <p:attrNameLst>
                                          <p:attrName>ppt_x</p:attrName>
                                          <p:attrName>ppt_y</p:attrName>
                                        </p:attrNameLst>
                                      </p:cBhvr>
                                      <p:rCtr x="-6823" y="0"/>
                                    </p:animMotion>
                                  </p:childTnLst>
                                </p:cTn>
                              </p:par>
                              <p:par>
                                <p:cTn id="29" presetID="59" presetClass="path" presetSubtype="0" accel="50000" decel="50000" fill="hold" nodeType="withEffect">
                                  <p:stCondLst>
                                    <p:cond delay="0"/>
                                  </p:stCondLst>
                                  <p:childTnLst>
                                    <p:animMotion origin="layout" path="M 0.01393 0.01065 C 0.01393 -0.0243 -0.00143 -0.05138 -0.01992 -0.05138 C -0.03906 -0.05138 -0.0543 -0.0243 -0.0543 0.01065 C -0.0543 0.04561 -0.06953 0.07269 -0.08867 0.07269 C -0.10716 0.07269 -0.12239 0.04561 -0.12239 0.01065 " pathEditMode="relative" rAng="0" ptsTypes="AAAAA">
                                      <p:cBhvr>
                                        <p:cTn id="30" dur="1000" fill="hold"/>
                                        <p:tgtEl>
                                          <p:spTgt spid="94"/>
                                        </p:tgtEl>
                                        <p:attrNameLst>
                                          <p:attrName>ppt_x</p:attrName>
                                          <p:attrName>ppt_y</p:attrName>
                                        </p:attrNameLst>
                                      </p:cBhvr>
                                      <p:rCtr x="-6823" y="0"/>
                                    </p:animMotion>
                                  </p:childTnLst>
                                </p:cTn>
                              </p:par>
                              <p:par>
                                <p:cTn id="31" presetID="59" presetClass="path" presetSubtype="0" accel="50000" decel="50000" fill="hold" nodeType="withEffect">
                                  <p:stCondLst>
                                    <p:cond delay="0"/>
                                  </p:stCondLst>
                                  <p:childTnLst>
                                    <p:animMotion origin="layout" path="M 1.11022E-16 7.40741E-7 C 1.11022E-16 -0.03495 -0.01536 -0.06204 -0.03385 -0.06204 C -0.05299 -0.06204 -0.06823 -0.03495 -0.06823 7.40741E-7 C -0.06823 0.03495 -0.08346 0.06204 -0.1026 0.06204 C -0.12109 0.06204 -0.13633 0.03495 -0.13633 7.40741E-7 " pathEditMode="relative" rAng="0" ptsTypes="AAAAA">
                                      <p:cBhvr>
                                        <p:cTn id="32" dur="1000" fill="hold"/>
                                        <p:tgtEl>
                                          <p:spTgt spid="93"/>
                                        </p:tgtEl>
                                        <p:attrNameLst>
                                          <p:attrName>ppt_x</p:attrName>
                                          <p:attrName>ppt_y</p:attrName>
                                        </p:attrNameLst>
                                      </p:cBhvr>
                                      <p:rCtr x="-6823" y="0"/>
                                    </p:animMotion>
                                  </p:childTnLst>
                                </p:cTn>
                              </p:par>
                              <p:par>
                                <p:cTn id="33" presetID="10"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1"/>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fade">
                                      <p:cBhvr>
                                        <p:cTn id="45" dur="500"/>
                                        <p:tgtEl>
                                          <p:spTgt spid="9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fade">
                                      <p:cBhvr>
                                        <p:cTn id="5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6" y="1007245"/>
            <a:ext cx="11948164" cy="707886"/>
          </a:xfrm>
          <a:prstGeom prst="rect">
            <a:avLst/>
          </a:prstGeom>
          <a:noFill/>
        </p:spPr>
        <p:txBody>
          <a:bodyPr wrap="squar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風力渦輪機簡介</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600" dirty="0">
                <a:latin typeface="微軟正黑體" panose="020B0604030504040204" pitchFamily="34" charset="-120"/>
                <a:ea typeface="微軟正黑體" panose="020B0604030504040204" pitchFamily="34" charset="-120"/>
              </a:rPr>
              <a:t>風力發電功率預測方法</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/MI/LSTM/</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相關</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SCADA</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分析</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小結</a:t>
            </a:r>
            <a:endParaRPr lang="en-US" altLang="zh-TW" sz="2000" spc="600" dirty="0">
              <a:solidFill>
                <a:schemeClr val="bg2">
                  <a:lumMod val="75000"/>
                </a:schemeClr>
              </a:solidFill>
              <a:latin typeface="微軟正黑體" panose="020B0604030504040204" pitchFamily="34" charset="-120"/>
              <a:ea typeface="微軟正黑體" panose="020B0604030504040204" pitchFamily="34" charset="-120"/>
            </a:endParaRPr>
          </a:p>
          <a:p>
            <a:endParaRPr lang="zh-CN" altLang="en-US" sz="2000" b="1"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C54770B4-82C7-4F21-8CE5-6AA0145384C7}"/>
              </a:ext>
            </a:extLst>
          </p:cNvPr>
          <p:cNvSpPr>
            <a:spLocks noGrp="1"/>
          </p:cNvSpPr>
          <p:nvPr>
            <p:ph type="sldNum" sz="quarter" idx="12"/>
          </p:nvPr>
        </p:nvSpPr>
        <p:spPr/>
        <p:txBody>
          <a:bodyPr/>
          <a:lstStyle/>
          <a:p>
            <a:fld id="{47183693-D136-4195-B603-6F9F0529F145}" type="slidenum">
              <a:rPr lang="zh-TW" altLang="en-US" smtClean="0"/>
              <a:t>18</a:t>
            </a:fld>
            <a:endParaRPr lang="zh-TW" altLang="en-US"/>
          </a:p>
        </p:txBody>
      </p:sp>
      <p:sp>
        <p:nvSpPr>
          <p:cNvPr id="11" name="矩形 10">
            <a:hlinkClick r:id="" action="ppaction://noaction"/>
            <a:extLst>
              <a:ext uri="{FF2B5EF4-FFF2-40B4-BE49-F238E27FC236}">
                <a16:creationId xmlns:a16="http://schemas.microsoft.com/office/drawing/2014/main" id="{838B94C0-5C91-40AB-8AB5-7E0CA4E54734}"/>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AAAABDC3-69F5-47B0-B392-75931EB9CDA6}"/>
              </a:ext>
            </a:extLst>
          </p:cNvPr>
          <p:cNvSpPr/>
          <p:nvPr/>
        </p:nvSpPr>
        <p:spPr>
          <a:xfrm>
            <a:off x="914953" y="3537973"/>
            <a:ext cx="1766656" cy="796963"/>
          </a:xfrm>
          <a:prstGeom prst="rec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不同電力系統運行的要求</a:t>
            </a:r>
          </a:p>
        </p:txBody>
      </p:sp>
      <p:sp>
        <p:nvSpPr>
          <p:cNvPr id="12" name="文字方塊 11">
            <a:extLst>
              <a:ext uri="{FF2B5EF4-FFF2-40B4-BE49-F238E27FC236}">
                <a16:creationId xmlns:a16="http://schemas.microsoft.com/office/drawing/2014/main" id="{B6A660F3-8782-4502-B6C7-B5A78A481077}"/>
              </a:ext>
            </a:extLst>
          </p:cNvPr>
          <p:cNvSpPr txBox="1"/>
          <p:nvPr/>
        </p:nvSpPr>
        <p:spPr>
          <a:xfrm>
            <a:off x="668663" y="4355249"/>
            <a:ext cx="2233258"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(Jung et al., 2014)</a:t>
            </a:r>
            <a:endParaRPr lang="zh-TW" altLang="en-US" dirty="0">
              <a:latin typeface="微軟正黑體" panose="020B0604030504040204" pitchFamily="34" charset="-120"/>
              <a:ea typeface="微軟正黑體" panose="020B0604030504040204" pitchFamily="34" charset="-120"/>
            </a:endParaRPr>
          </a:p>
        </p:txBody>
      </p:sp>
      <p:grpSp>
        <p:nvGrpSpPr>
          <p:cNvPr id="30" name="群組 29">
            <a:extLst>
              <a:ext uri="{FF2B5EF4-FFF2-40B4-BE49-F238E27FC236}">
                <a16:creationId xmlns:a16="http://schemas.microsoft.com/office/drawing/2014/main" id="{EAE97C7F-F39C-439B-9B1F-DFD2916BC22A}"/>
              </a:ext>
            </a:extLst>
          </p:cNvPr>
          <p:cNvGrpSpPr/>
          <p:nvPr/>
        </p:nvGrpSpPr>
        <p:grpSpPr>
          <a:xfrm>
            <a:off x="2681609" y="2354142"/>
            <a:ext cx="1490289" cy="3024000"/>
            <a:chOff x="2681609" y="2354142"/>
            <a:chExt cx="1490289" cy="3024000"/>
          </a:xfrm>
        </p:grpSpPr>
        <p:cxnSp>
          <p:nvCxnSpPr>
            <p:cNvPr id="16" name="直線接點 15">
              <a:extLst>
                <a:ext uri="{FF2B5EF4-FFF2-40B4-BE49-F238E27FC236}">
                  <a16:creationId xmlns:a16="http://schemas.microsoft.com/office/drawing/2014/main" id="{189D6899-91F3-4002-B914-F5748CC88EB8}"/>
                </a:ext>
              </a:extLst>
            </p:cNvPr>
            <p:cNvCxnSpPr>
              <a:cxnSpLocks/>
            </p:cNvCxnSpPr>
            <p:nvPr/>
          </p:nvCxnSpPr>
          <p:spPr>
            <a:xfrm flipH="1">
              <a:off x="3319942" y="2354142"/>
              <a:ext cx="12700" cy="3024000"/>
            </a:xfrm>
            <a:prstGeom prst="straightConnector1">
              <a:avLst/>
            </a:prstGeom>
            <a:ln w="19050"/>
          </p:spPr>
          <p:style>
            <a:lnRef idx="1">
              <a:schemeClr val="dk1"/>
            </a:lnRef>
            <a:fillRef idx="0">
              <a:schemeClr val="dk1"/>
            </a:fillRef>
            <a:effectRef idx="0">
              <a:schemeClr val="dk1"/>
            </a:effectRef>
            <a:fontRef idx="minor">
              <a:schemeClr val="tx1"/>
            </a:fontRef>
          </p:style>
        </p:cxnSp>
        <p:grpSp>
          <p:nvGrpSpPr>
            <p:cNvPr id="29" name="群組 28">
              <a:extLst>
                <a:ext uri="{FF2B5EF4-FFF2-40B4-BE49-F238E27FC236}">
                  <a16:creationId xmlns:a16="http://schemas.microsoft.com/office/drawing/2014/main" id="{073EF7B8-07CE-41F4-8933-FA0EAEFD2390}"/>
                </a:ext>
              </a:extLst>
            </p:cNvPr>
            <p:cNvGrpSpPr/>
            <p:nvPr/>
          </p:nvGrpSpPr>
          <p:grpSpPr>
            <a:xfrm>
              <a:off x="2681609" y="2354142"/>
              <a:ext cx="1490289" cy="3024000"/>
              <a:chOff x="2681609" y="2354142"/>
              <a:chExt cx="1490289" cy="3024000"/>
            </a:xfrm>
          </p:grpSpPr>
          <p:cxnSp>
            <p:nvCxnSpPr>
              <p:cNvPr id="14" name="直線接點 13">
                <a:extLst>
                  <a:ext uri="{FF2B5EF4-FFF2-40B4-BE49-F238E27FC236}">
                    <a16:creationId xmlns:a16="http://schemas.microsoft.com/office/drawing/2014/main" id="{A83A0956-FB9C-4A0C-AD30-95B2F9C64A9E}"/>
                  </a:ext>
                </a:extLst>
              </p:cNvPr>
              <p:cNvCxnSpPr>
                <a:cxnSpLocks/>
                <a:stCxn id="10" idx="3"/>
              </p:cNvCxnSpPr>
              <p:nvPr/>
            </p:nvCxnSpPr>
            <p:spPr>
              <a:xfrm>
                <a:off x="2681609" y="3936455"/>
                <a:ext cx="63833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線單箭頭接點 19">
                <a:extLst>
                  <a:ext uri="{FF2B5EF4-FFF2-40B4-BE49-F238E27FC236}">
                    <a16:creationId xmlns:a16="http://schemas.microsoft.com/office/drawing/2014/main" id="{D24D47DE-B4BA-4220-81DD-DA0F5F58F2DC}"/>
                  </a:ext>
                </a:extLst>
              </p:cNvPr>
              <p:cNvCxnSpPr/>
              <p:nvPr/>
            </p:nvCxnSpPr>
            <p:spPr>
              <a:xfrm>
                <a:off x="3332642" y="2354142"/>
                <a:ext cx="8392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a:extLst>
                  <a:ext uri="{FF2B5EF4-FFF2-40B4-BE49-F238E27FC236}">
                    <a16:creationId xmlns:a16="http://schemas.microsoft.com/office/drawing/2014/main" id="{EF747982-327C-4185-9D1D-A078C757F17D}"/>
                  </a:ext>
                </a:extLst>
              </p:cNvPr>
              <p:cNvCxnSpPr/>
              <p:nvPr/>
            </p:nvCxnSpPr>
            <p:spPr>
              <a:xfrm>
                <a:off x="3320550" y="4370142"/>
                <a:ext cx="8392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C6D596F2-66B9-4DF0-9610-40956469818C}"/>
                  </a:ext>
                </a:extLst>
              </p:cNvPr>
              <p:cNvCxnSpPr/>
              <p:nvPr/>
            </p:nvCxnSpPr>
            <p:spPr>
              <a:xfrm>
                <a:off x="3329428" y="3362142"/>
                <a:ext cx="8392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線單箭頭接點 22">
                <a:extLst>
                  <a:ext uri="{FF2B5EF4-FFF2-40B4-BE49-F238E27FC236}">
                    <a16:creationId xmlns:a16="http://schemas.microsoft.com/office/drawing/2014/main" id="{FB5AD49B-65C7-459D-AAFB-874BB9B29565}"/>
                  </a:ext>
                </a:extLst>
              </p:cNvPr>
              <p:cNvCxnSpPr/>
              <p:nvPr/>
            </p:nvCxnSpPr>
            <p:spPr>
              <a:xfrm>
                <a:off x="3320550" y="5378142"/>
                <a:ext cx="8392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
        <p:nvSpPr>
          <p:cNvPr id="25" name="矩形: 圓角 24">
            <a:extLst>
              <a:ext uri="{FF2B5EF4-FFF2-40B4-BE49-F238E27FC236}">
                <a16:creationId xmlns:a16="http://schemas.microsoft.com/office/drawing/2014/main" id="{EA963957-45A5-4494-889B-5CA320E2C220}"/>
              </a:ext>
            </a:extLst>
          </p:cNvPr>
          <p:cNvSpPr/>
          <p:nvPr/>
        </p:nvSpPr>
        <p:spPr>
          <a:xfrm>
            <a:off x="4159805" y="2066727"/>
            <a:ext cx="2122641" cy="574829"/>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極短期</a:t>
            </a:r>
            <a:endParaRPr lang="en-US" altLang="zh-TW" sz="2000" b="1" dirty="0">
              <a:solidFill>
                <a:schemeClr val="tx1"/>
              </a:solidFill>
              <a:latin typeface="微軟正黑體" panose="020B0604030504040204" pitchFamily="34" charset="-120"/>
              <a:ea typeface="微軟正黑體" panose="020B0604030504040204" pitchFamily="34" charset="-120"/>
            </a:endParaRPr>
          </a:p>
          <a:p>
            <a:pPr algn="ct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幾秒至</a:t>
            </a:r>
            <a:r>
              <a:rPr lang="en-US" altLang="zh-TW" sz="2000" dirty="0">
                <a:solidFill>
                  <a:schemeClr val="tx1"/>
                </a:solidFill>
                <a:latin typeface="微軟正黑體" panose="020B0604030504040204" pitchFamily="34" charset="-120"/>
                <a:ea typeface="微軟正黑體" panose="020B0604030504040204" pitchFamily="34" charset="-120"/>
              </a:rPr>
              <a:t>30</a:t>
            </a:r>
            <a:r>
              <a:rPr lang="zh-TW" altLang="en-US" sz="2000" dirty="0">
                <a:solidFill>
                  <a:schemeClr val="tx1"/>
                </a:solidFill>
                <a:latin typeface="微軟正黑體" panose="020B0604030504040204" pitchFamily="34" charset="-120"/>
                <a:ea typeface="微軟正黑體" panose="020B0604030504040204" pitchFamily="34" charset="-120"/>
              </a:rPr>
              <a:t>分鐘</a:t>
            </a:r>
            <a:r>
              <a:rPr lang="en-US" altLang="zh-TW" sz="2000" dirty="0">
                <a:solidFill>
                  <a:schemeClr val="tx1"/>
                </a:solidFill>
                <a:latin typeface="微軟正黑體" panose="020B0604030504040204" pitchFamily="34" charset="-120"/>
                <a:ea typeface="微軟正黑體" panose="020B0604030504040204" pitchFamily="34" charset="-120"/>
              </a:rPr>
              <a:t>)</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6" name="矩形: 圓角 25">
            <a:extLst>
              <a:ext uri="{FF2B5EF4-FFF2-40B4-BE49-F238E27FC236}">
                <a16:creationId xmlns:a16="http://schemas.microsoft.com/office/drawing/2014/main" id="{06EC242F-A054-4EB4-A1AA-04C116C7A681}"/>
              </a:ext>
            </a:extLst>
          </p:cNvPr>
          <p:cNvSpPr/>
          <p:nvPr/>
        </p:nvSpPr>
        <p:spPr>
          <a:xfrm>
            <a:off x="4159806" y="3074727"/>
            <a:ext cx="2122640" cy="574829"/>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短期</a:t>
            </a:r>
            <a:endParaRPr lang="en-US" altLang="zh-TW" sz="2000" b="1" dirty="0">
              <a:solidFill>
                <a:schemeClr val="tx1"/>
              </a:solidFill>
              <a:latin typeface="微軟正黑體" panose="020B0604030504040204" pitchFamily="34" charset="-120"/>
              <a:ea typeface="微軟正黑體" panose="020B0604030504040204" pitchFamily="34" charset="-120"/>
            </a:endParaRPr>
          </a:p>
          <a:p>
            <a:pPr algn="ctr"/>
            <a:r>
              <a:rPr lang="en-US" altLang="zh-TW" sz="2000" dirty="0">
                <a:solidFill>
                  <a:schemeClr val="tx1"/>
                </a:solidFill>
                <a:latin typeface="微軟正黑體" panose="020B0604030504040204" pitchFamily="34" charset="-120"/>
                <a:ea typeface="微軟正黑體" panose="020B0604030504040204" pitchFamily="34" charset="-120"/>
              </a:rPr>
              <a:t>(30</a:t>
            </a:r>
            <a:r>
              <a:rPr lang="zh-TW" altLang="en-US" sz="2000" dirty="0">
                <a:solidFill>
                  <a:schemeClr val="tx1"/>
                </a:solidFill>
                <a:latin typeface="微軟正黑體" panose="020B0604030504040204" pitchFamily="34" charset="-120"/>
                <a:ea typeface="微軟正黑體" panose="020B0604030504040204" pitchFamily="34" charset="-120"/>
              </a:rPr>
              <a:t>分鐘</a:t>
            </a:r>
            <a:r>
              <a:rPr lang="en-US" altLang="zh-TW" sz="2000" dirty="0">
                <a:solidFill>
                  <a:schemeClr val="tx1"/>
                </a:solidFill>
                <a:latin typeface="微軟正黑體" panose="020B0604030504040204" pitchFamily="34" charset="-120"/>
                <a:ea typeface="微軟正黑體" panose="020B0604030504040204" pitchFamily="34" charset="-120"/>
              </a:rPr>
              <a:t>-6</a:t>
            </a:r>
            <a:r>
              <a:rPr lang="zh-TW" altLang="en-US" sz="2000" dirty="0">
                <a:solidFill>
                  <a:schemeClr val="tx1"/>
                </a:solidFill>
                <a:latin typeface="微軟正黑體" panose="020B0604030504040204" pitchFamily="34" charset="-120"/>
                <a:ea typeface="微軟正黑體" panose="020B0604030504040204" pitchFamily="34" charset="-120"/>
              </a:rPr>
              <a:t>小時</a:t>
            </a:r>
            <a:r>
              <a:rPr lang="en-US" altLang="zh-TW" sz="2000" dirty="0">
                <a:solidFill>
                  <a:schemeClr val="tx1"/>
                </a:solidFill>
                <a:latin typeface="微軟正黑體" panose="020B0604030504040204" pitchFamily="34" charset="-120"/>
                <a:ea typeface="微軟正黑體" panose="020B0604030504040204" pitchFamily="34" charset="-120"/>
              </a:rPr>
              <a:t>)</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7" name="矩形: 圓角 26">
            <a:extLst>
              <a:ext uri="{FF2B5EF4-FFF2-40B4-BE49-F238E27FC236}">
                <a16:creationId xmlns:a16="http://schemas.microsoft.com/office/drawing/2014/main" id="{720ABA29-8E0D-487A-A10A-9F90B13F60B7}"/>
              </a:ext>
            </a:extLst>
          </p:cNvPr>
          <p:cNvSpPr/>
          <p:nvPr/>
        </p:nvSpPr>
        <p:spPr>
          <a:xfrm>
            <a:off x="4168684" y="4082726"/>
            <a:ext cx="2122640" cy="574829"/>
          </a:xfrm>
          <a:prstGeom prst="round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中期</a:t>
            </a:r>
            <a:endParaRPr lang="en-US" altLang="zh-TW" sz="2000" b="1" dirty="0">
              <a:solidFill>
                <a:schemeClr val="tx1"/>
              </a:solidFill>
              <a:latin typeface="微軟正黑體" panose="020B0604030504040204" pitchFamily="34" charset="-120"/>
              <a:ea typeface="微軟正黑體" panose="020B0604030504040204" pitchFamily="34" charset="-120"/>
            </a:endParaRPr>
          </a:p>
          <a:p>
            <a:pPr algn="ctr"/>
            <a:r>
              <a:rPr lang="en-US" altLang="zh-TW" sz="2000" dirty="0">
                <a:solidFill>
                  <a:schemeClr val="tx1"/>
                </a:solidFill>
                <a:latin typeface="微軟正黑體" panose="020B0604030504040204" pitchFamily="34" charset="-120"/>
                <a:ea typeface="微軟正黑體" panose="020B0604030504040204" pitchFamily="34" charset="-120"/>
              </a:rPr>
              <a:t>(6-24</a:t>
            </a:r>
            <a:r>
              <a:rPr lang="zh-TW" altLang="en-US" sz="2000" dirty="0">
                <a:solidFill>
                  <a:schemeClr val="tx1"/>
                </a:solidFill>
                <a:latin typeface="微軟正黑體" panose="020B0604030504040204" pitchFamily="34" charset="-120"/>
                <a:ea typeface="微軟正黑體" panose="020B0604030504040204" pitchFamily="34" charset="-120"/>
              </a:rPr>
              <a:t>小時</a:t>
            </a:r>
            <a:r>
              <a:rPr lang="en-US" altLang="zh-TW" sz="2000" dirty="0">
                <a:solidFill>
                  <a:schemeClr val="tx1"/>
                </a:solidFill>
                <a:latin typeface="微軟正黑體" panose="020B0604030504040204" pitchFamily="34" charset="-120"/>
                <a:ea typeface="微軟正黑體" panose="020B0604030504040204" pitchFamily="34" charset="-120"/>
              </a:rPr>
              <a:t>)</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28" name="矩形: 圓角 27">
            <a:extLst>
              <a:ext uri="{FF2B5EF4-FFF2-40B4-BE49-F238E27FC236}">
                <a16:creationId xmlns:a16="http://schemas.microsoft.com/office/drawing/2014/main" id="{3871C2DD-A677-488F-9F40-B44834BB1494}"/>
              </a:ext>
            </a:extLst>
          </p:cNvPr>
          <p:cNvSpPr/>
          <p:nvPr/>
        </p:nvSpPr>
        <p:spPr>
          <a:xfrm>
            <a:off x="4159806" y="5090725"/>
            <a:ext cx="2122640" cy="574829"/>
          </a:xfrm>
          <a:prstGeom prst="roundRect">
            <a:avLst/>
          </a:prstGeom>
          <a:solidFill>
            <a:srgbClr val="E9B8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長期</a:t>
            </a:r>
            <a:endParaRPr lang="en-US" altLang="zh-TW" sz="2000" b="1" dirty="0">
              <a:solidFill>
                <a:schemeClr val="tx1"/>
              </a:solidFill>
              <a:latin typeface="微軟正黑體" panose="020B0604030504040204" pitchFamily="34" charset="-120"/>
              <a:ea typeface="微軟正黑體" panose="020B0604030504040204" pitchFamily="34" charset="-120"/>
            </a:endParaRPr>
          </a:p>
          <a:p>
            <a:pPr algn="ctr"/>
            <a:r>
              <a:rPr lang="en-US" altLang="zh-TW" sz="2000" dirty="0">
                <a:solidFill>
                  <a:schemeClr val="tx1"/>
                </a:solidFill>
                <a:latin typeface="微軟正黑體" panose="020B0604030504040204" pitchFamily="34" charset="-120"/>
                <a:ea typeface="微軟正黑體" panose="020B0604030504040204" pitchFamily="34" charset="-120"/>
              </a:rPr>
              <a:t>(1-7</a:t>
            </a:r>
            <a:r>
              <a:rPr lang="zh-TW" altLang="en-US" sz="2000" dirty="0">
                <a:solidFill>
                  <a:schemeClr val="tx1"/>
                </a:solidFill>
                <a:latin typeface="微軟正黑體" panose="020B0604030504040204" pitchFamily="34" charset="-120"/>
                <a:ea typeface="微軟正黑體" panose="020B0604030504040204" pitchFamily="34" charset="-120"/>
              </a:rPr>
              <a:t>天</a:t>
            </a:r>
            <a:r>
              <a:rPr lang="en-US" altLang="zh-TW" sz="2000" dirty="0">
                <a:solidFill>
                  <a:schemeClr val="tx1"/>
                </a:solidFill>
                <a:latin typeface="微軟正黑體" panose="020B0604030504040204" pitchFamily="34" charset="-120"/>
                <a:ea typeface="微軟正黑體" panose="020B0604030504040204" pitchFamily="34" charset="-120"/>
              </a:rPr>
              <a:t>)</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07D6771B-7E46-4CD9-960C-D5979ED73BA2}"/>
              </a:ext>
            </a:extLst>
          </p:cNvPr>
          <p:cNvSpPr txBox="1"/>
          <p:nvPr/>
        </p:nvSpPr>
        <p:spPr>
          <a:xfrm>
            <a:off x="243837" y="1732102"/>
            <a:ext cx="2915961"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u="sng" dirty="0">
                <a:latin typeface="微軟正黑體" panose="020B0604030504040204" pitchFamily="34" charset="-120"/>
                <a:ea typeface="微軟正黑體" panose="020B0604030504040204" pitchFamily="34" charset="-120"/>
              </a:rPr>
              <a:t>不同預測時間段的目標</a:t>
            </a:r>
          </a:p>
        </p:txBody>
      </p:sp>
      <p:sp>
        <p:nvSpPr>
          <p:cNvPr id="32" name="箭號: 向右 31">
            <a:extLst>
              <a:ext uri="{FF2B5EF4-FFF2-40B4-BE49-F238E27FC236}">
                <a16:creationId xmlns:a16="http://schemas.microsoft.com/office/drawing/2014/main" id="{45D87B08-03A9-47BB-A632-9C247193A5AC}"/>
              </a:ext>
            </a:extLst>
          </p:cNvPr>
          <p:cNvSpPr/>
          <p:nvPr/>
        </p:nvSpPr>
        <p:spPr>
          <a:xfrm>
            <a:off x="6455291" y="2210435"/>
            <a:ext cx="592195" cy="2874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40843CA-9416-4B54-8765-DCECCB510FDF}"/>
              </a:ext>
            </a:extLst>
          </p:cNvPr>
          <p:cNvSpPr txBox="1"/>
          <p:nvPr/>
        </p:nvSpPr>
        <p:spPr>
          <a:xfrm>
            <a:off x="7473169" y="2174820"/>
            <a:ext cx="3933740"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渦輪機的控制和負載追蹤</a:t>
            </a:r>
          </a:p>
        </p:txBody>
      </p:sp>
      <p:sp>
        <p:nvSpPr>
          <p:cNvPr id="34" name="箭號: 向右 33">
            <a:extLst>
              <a:ext uri="{FF2B5EF4-FFF2-40B4-BE49-F238E27FC236}">
                <a16:creationId xmlns:a16="http://schemas.microsoft.com/office/drawing/2014/main" id="{CD849E95-8D84-4D73-875E-7EF60C790974}"/>
              </a:ext>
            </a:extLst>
          </p:cNvPr>
          <p:cNvSpPr/>
          <p:nvPr/>
        </p:nvSpPr>
        <p:spPr>
          <a:xfrm>
            <a:off x="6455291" y="3250559"/>
            <a:ext cx="592195" cy="2874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0EAF16B2-F94E-4189-B873-857FFF26AE38}"/>
              </a:ext>
            </a:extLst>
          </p:cNvPr>
          <p:cNvSpPr txBox="1"/>
          <p:nvPr/>
        </p:nvSpPr>
        <p:spPr>
          <a:xfrm>
            <a:off x="7473169" y="3214944"/>
            <a:ext cx="3933740"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預負載的共享</a:t>
            </a:r>
          </a:p>
        </p:txBody>
      </p:sp>
      <p:sp>
        <p:nvSpPr>
          <p:cNvPr id="36" name="箭號: 向右 35">
            <a:extLst>
              <a:ext uri="{FF2B5EF4-FFF2-40B4-BE49-F238E27FC236}">
                <a16:creationId xmlns:a16="http://schemas.microsoft.com/office/drawing/2014/main" id="{13BB1C10-C595-4964-9530-867C94776BBB}"/>
              </a:ext>
            </a:extLst>
          </p:cNvPr>
          <p:cNvSpPr/>
          <p:nvPr/>
        </p:nvSpPr>
        <p:spPr>
          <a:xfrm>
            <a:off x="6455291" y="4221091"/>
            <a:ext cx="592195" cy="2874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3547DE88-088A-4BF0-A6F1-71570CDD79FD}"/>
              </a:ext>
            </a:extLst>
          </p:cNvPr>
          <p:cNvSpPr txBox="1"/>
          <p:nvPr/>
        </p:nvSpPr>
        <p:spPr>
          <a:xfrm>
            <a:off x="7473169" y="4185476"/>
            <a:ext cx="3933740"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能源交易和系統的安全管控</a:t>
            </a:r>
          </a:p>
        </p:txBody>
      </p:sp>
      <p:sp>
        <p:nvSpPr>
          <p:cNvPr id="38" name="箭號: 向右 37">
            <a:extLst>
              <a:ext uri="{FF2B5EF4-FFF2-40B4-BE49-F238E27FC236}">
                <a16:creationId xmlns:a16="http://schemas.microsoft.com/office/drawing/2014/main" id="{F3427A0D-ECFF-44A6-AC16-502B7121BD34}"/>
              </a:ext>
            </a:extLst>
          </p:cNvPr>
          <p:cNvSpPr/>
          <p:nvPr/>
        </p:nvSpPr>
        <p:spPr>
          <a:xfrm>
            <a:off x="6455291" y="5235749"/>
            <a:ext cx="592195" cy="2874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D00B2FEB-A1F5-4F24-A518-A2970DE96D82}"/>
              </a:ext>
            </a:extLst>
          </p:cNvPr>
          <p:cNvSpPr txBox="1"/>
          <p:nvPr/>
        </p:nvSpPr>
        <p:spPr>
          <a:xfrm>
            <a:off x="7473169" y="5200134"/>
            <a:ext cx="3933740"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渦輪機的維護和儲備要求</a:t>
            </a:r>
          </a:p>
        </p:txBody>
      </p:sp>
      <p:sp>
        <p:nvSpPr>
          <p:cNvPr id="47" name="文本框 8">
            <a:extLst>
              <a:ext uri="{FF2B5EF4-FFF2-40B4-BE49-F238E27FC236}">
                <a16:creationId xmlns:a16="http://schemas.microsoft.com/office/drawing/2014/main" id="{BB8FE04A-7B89-4B1E-ACC2-A33A4F5A25D8}"/>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48" name="文本框 8">
            <a:extLst>
              <a:ext uri="{FF2B5EF4-FFF2-40B4-BE49-F238E27FC236}">
                <a16:creationId xmlns:a16="http://schemas.microsoft.com/office/drawing/2014/main" id="{955389B5-432B-4033-AFC6-8729686A0835}"/>
              </a:ext>
            </a:extLst>
          </p:cNvPr>
          <p:cNvSpPr txBox="1"/>
          <p:nvPr/>
        </p:nvSpPr>
        <p:spPr>
          <a:xfrm>
            <a:off x="1430736" y="230816"/>
            <a:ext cx="219897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文獻探討</a:t>
            </a:r>
            <a:endParaRPr lang="zh-CN" altLang="en-US" dirty="0"/>
          </a:p>
        </p:txBody>
      </p:sp>
      <p:sp>
        <p:nvSpPr>
          <p:cNvPr id="49" name="文本框 8">
            <a:extLst>
              <a:ext uri="{FF2B5EF4-FFF2-40B4-BE49-F238E27FC236}">
                <a16:creationId xmlns:a16="http://schemas.microsoft.com/office/drawing/2014/main" id="{C26B9C4F-B8DE-4E49-B014-4303F58053CD}"/>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50" name="文本框 8">
            <a:extLst>
              <a:ext uri="{FF2B5EF4-FFF2-40B4-BE49-F238E27FC236}">
                <a16:creationId xmlns:a16="http://schemas.microsoft.com/office/drawing/2014/main" id="{D3090558-B9BE-44E8-A958-6C4514EA6815}"/>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51" name="文本框 8">
            <a:extLst>
              <a:ext uri="{FF2B5EF4-FFF2-40B4-BE49-F238E27FC236}">
                <a16:creationId xmlns:a16="http://schemas.microsoft.com/office/drawing/2014/main" id="{527CE4DD-7954-4B5E-AD58-4C462F45A6FC}"/>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1077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
                                            <p:bg/>
                                          </p:spTgt>
                                        </p:tgtEl>
                                        <p:attrNameLst>
                                          <p:attrName>style.visibility</p:attrName>
                                        </p:attrNameLst>
                                      </p:cBhvr>
                                      <p:to>
                                        <p:strVal val="visible"/>
                                      </p:to>
                                    </p:set>
                                    <p:animEffect transition="in" filter="wipe(up)">
                                      <p:cBhvr>
                                        <p:cTn id="10" dur="200"/>
                                        <p:tgtEl>
                                          <p:spTgt spid="25">
                                            <p:bg/>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animEffect transition="in" filter="wipe(up)">
                                      <p:cBhvr>
                                        <p:cTn id="13" dur="200"/>
                                        <p:tgtEl>
                                          <p:spTgt spid="25">
                                            <p:txEl>
                                              <p:pRg st="0" end="0"/>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5">
                                            <p:txEl>
                                              <p:pRg st="1" end="1"/>
                                            </p:txEl>
                                          </p:spTgt>
                                        </p:tgtEl>
                                        <p:attrNameLst>
                                          <p:attrName>style.visibility</p:attrName>
                                        </p:attrNameLst>
                                      </p:cBhvr>
                                      <p:to>
                                        <p:strVal val="visible"/>
                                      </p:to>
                                    </p:set>
                                    <p:animEffect transition="in" filter="wipe(up)">
                                      <p:cBhvr>
                                        <p:cTn id="16" dur="200"/>
                                        <p:tgtEl>
                                          <p:spTgt spid="25">
                                            <p:txEl>
                                              <p:pRg st="1" end="1"/>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6">
                                            <p:bg/>
                                          </p:spTgt>
                                        </p:tgtEl>
                                        <p:attrNameLst>
                                          <p:attrName>style.visibility</p:attrName>
                                        </p:attrNameLst>
                                      </p:cBhvr>
                                      <p:to>
                                        <p:strVal val="visible"/>
                                      </p:to>
                                    </p:set>
                                    <p:animEffect transition="in" filter="wipe(up)">
                                      <p:cBhvr>
                                        <p:cTn id="19" dur="200"/>
                                        <p:tgtEl>
                                          <p:spTgt spid="26">
                                            <p:bg/>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up)">
                                      <p:cBhvr>
                                        <p:cTn id="22" dur="200"/>
                                        <p:tgtEl>
                                          <p:spTgt spid="26">
                                            <p:txEl>
                                              <p:pRg st="0" end="0"/>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6">
                                            <p:txEl>
                                              <p:pRg st="1" end="1"/>
                                            </p:txEl>
                                          </p:spTgt>
                                        </p:tgtEl>
                                        <p:attrNameLst>
                                          <p:attrName>style.visibility</p:attrName>
                                        </p:attrNameLst>
                                      </p:cBhvr>
                                      <p:to>
                                        <p:strVal val="visible"/>
                                      </p:to>
                                    </p:set>
                                    <p:animEffect transition="in" filter="wipe(up)">
                                      <p:cBhvr>
                                        <p:cTn id="25" dur="200"/>
                                        <p:tgtEl>
                                          <p:spTgt spid="26">
                                            <p:txEl>
                                              <p:pRg st="1" end="1"/>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7">
                                            <p:bg/>
                                          </p:spTgt>
                                        </p:tgtEl>
                                        <p:attrNameLst>
                                          <p:attrName>style.visibility</p:attrName>
                                        </p:attrNameLst>
                                      </p:cBhvr>
                                      <p:to>
                                        <p:strVal val="visible"/>
                                      </p:to>
                                    </p:set>
                                    <p:animEffect transition="in" filter="wipe(up)">
                                      <p:cBhvr>
                                        <p:cTn id="28" dur="200"/>
                                        <p:tgtEl>
                                          <p:spTgt spid="27">
                                            <p:bg/>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wipe(up)">
                                      <p:cBhvr>
                                        <p:cTn id="31" dur="200"/>
                                        <p:tgtEl>
                                          <p:spTgt spid="27">
                                            <p:txEl>
                                              <p:pRg st="0" end="0"/>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7">
                                            <p:txEl>
                                              <p:pRg st="1" end="1"/>
                                            </p:txEl>
                                          </p:spTgt>
                                        </p:tgtEl>
                                        <p:attrNameLst>
                                          <p:attrName>style.visibility</p:attrName>
                                        </p:attrNameLst>
                                      </p:cBhvr>
                                      <p:to>
                                        <p:strVal val="visible"/>
                                      </p:to>
                                    </p:set>
                                    <p:animEffect transition="in" filter="wipe(up)">
                                      <p:cBhvr>
                                        <p:cTn id="34" dur="200"/>
                                        <p:tgtEl>
                                          <p:spTgt spid="27">
                                            <p:txEl>
                                              <p:pRg st="1" end="1"/>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8">
                                            <p:bg/>
                                          </p:spTgt>
                                        </p:tgtEl>
                                        <p:attrNameLst>
                                          <p:attrName>style.visibility</p:attrName>
                                        </p:attrNameLst>
                                      </p:cBhvr>
                                      <p:to>
                                        <p:strVal val="visible"/>
                                      </p:to>
                                    </p:set>
                                    <p:animEffect transition="in" filter="wipe(up)">
                                      <p:cBhvr>
                                        <p:cTn id="37" dur="200"/>
                                        <p:tgtEl>
                                          <p:spTgt spid="28">
                                            <p:bg/>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wipe(up)">
                                      <p:cBhvr>
                                        <p:cTn id="40" dur="200"/>
                                        <p:tgtEl>
                                          <p:spTgt spid="28">
                                            <p:txEl>
                                              <p:pRg st="0" end="0"/>
                                            </p:tx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8">
                                            <p:txEl>
                                              <p:pRg st="1" end="1"/>
                                            </p:txEl>
                                          </p:spTgt>
                                        </p:tgtEl>
                                        <p:attrNameLst>
                                          <p:attrName>style.visibility</p:attrName>
                                        </p:attrNameLst>
                                      </p:cBhvr>
                                      <p:to>
                                        <p:strVal val="visible"/>
                                      </p:to>
                                    </p:set>
                                    <p:animEffect transition="in" filter="wipe(up)">
                                      <p:cBhvr>
                                        <p:cTn id="43" dur="200"/>
                                        <p:tgtEl>
                                          <p:spTgt spid="28">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animBg="1"/>
      <p:bldP spid="26" grpId="0" build="p" animBg="1"/>
      <p:bldP spid="27" grpId="0" build="p" animBg="1"/>
      <p:bldP spid="28" grpId="0" build="p" animBg="1"/>
      <p:bldP spid="32" grpId="0" animBg="1"/>
      <p:bldP spid="33" grpId="0"/>
      <p:bldP spid="34" grpId="0" animBg="1"/>
      <p:bldP spid="35" grpId="0"/>
      <p:bldP spid="36" grpId="0" animBg="1"/>
      <p:bldP spid="37" grpId="0"/>
      <p:bldP spid="38" grpId="0" animBg="1"/>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6" y="1007245"/>
            <a:ext cx="11948164" cy="707886"/>
          </a:xfrm>
          <a:prstGeom prst="rect">
            <a:avLst/>
          </a:prstGeom>
          <a:noFill/>
        </p:spPr>
        <p:txBody>
          <a:bodyPr wrap="squar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風力渦輪機簡介</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600" dirty="0">
                <a:latin typeface="微軟正黑體" panose="020B0604030504040204" pitchFamily="34" charset="-120"/>
                <a:ea typeface="微軟正黑體" panose="020B0604030504040204" pitchFamily="34" charset="-120"/>
              </a:rPr>
              <a:t>風力發電功率預測方法</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/MI/LSTM/</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相關</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SCADA</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分析</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小結</a:t>
            </a:r>
            <a:endParaRPr lang="en-US" altLang="zh-TW" sz="2000" spc="600" dirty="0">
              <a:solidFill>
                <a:schemeClr val="bg2">
                  <a:lumMod val="75000"/>
                </a:schemeClr>
              </a:solidFill>
              <a:latin typeface="微軟正黑體" panose="020B0604030504040204" pitchFamily="34" charset="-120"/>
              <a:ea typeface="微軟正黑體" panose="020B0604030504040204" pitchFamily="34" charset="-120"/>
            </a:endParaRPr>
          </a:p>
          <a:p>
            <a:endParaRPr lang="zh-CN" altLang="en-US" sz="2000" b="1"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C54770B4-82C7-4F21-8CE5-6AA0145384C7}"/>
              </a:ext>
            </a:extLst>
          </p:cNvPr>
          <p:cNvSpPr>
            <a:spLocks noGrp="1"/>
          </p:cNvSpPr>
          <p:nvPr>
            <p:ph type="sldNum" sz="quarter" idx="12"/>
          </p:nvPr>
        </p:nvSpPr>
        <p:spPr/>
        <p:txBody>
          <a:bodyPr/>
          <a:lstStyle/>
          <a:p>
            <a:fld id="{47183693-D136-4195-B603-6F9F0529F145}" type="slidenum">
              <a:rPr lang="zh-TW" altLang="en-US" smtClean="0"/>
              <a:t>19</a:t>
            </a:fld>
            <a:endParaRPr lang="zh-TW" altLang="en-US"/>
          </a:p>
        </p:txBody>
      </p:sp>
      <p:sp>
        <p:nvSpPr>
          <p:cNvPr id="11" name="矩形 10">
            <a:hlinkClick r:id="" action="ppaction://noaction"/>
            <a:extLst>
              <a:ext uri="{FF2B5EF4-FFF2-40B4-BE49-F238E27FC236}">
                <a16:creationId xmlns:a16="http://schemas.microsoft.com/office/drawing/2014/main" id="{838B94C0-5C91-40AB-8AB5-7E0CA4E54734}"/>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07D6771B-7E46-4CD9-960C-D5979ED73BA2}"/>
              </a:ext>
            </a:extLst>
          </p:cNvPr>
          <p:cNvSpPr txBox="1"/>
          <p:nvPr/>
        </p:nvSpPr>
        <p:spPr>
          <a:xfrm>
            <a:off x="243837" y="1732102"/>
            <a:ext cx="2915961"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u="sng" dirty="0">
                <a:latin typeface="微軟正黑體" panose="020B0604030504040204" pitchFamily="34" charset="-120"/>
                <a:ea typeface="微軟正黑體" panose="020B0604030504040204" pitchFamily="34" charset="-120"/>
              </a:rPr>
              <a:t>不同風力發電預測模型</a:t>
            </a:r>
          </a:p>
        </p:txBody>
      </p:sp>
      <p:sp>
        <p:nvSpPr>
          <p:cNvPr id="13" name="文字方塊 12">
            <a:extLst>
              <a:ext uri="{FF2B5EF4-FFF2-40B4-BE49-F238E27FC236}">
                <a16:creationId xmlns:a16="http://schemas.microsoft.com/office/drawing/2014/main" id="{15AE03EA-2E91-4C88-8905-B6CC5BFDACE0}"/>
              </a:ext>
            </a:extLst>
          </p:cNvPr>
          <p:cNvSpPr txBox="1"/>
          <p:nvPr/>
        </p:nvSpPr>
        <p:spPr>
          <a:xfrm>
            <a:off x="3005174" y="1721517"/>
            <a:ext cx="2426975" cy="400110"/>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en-US" altLang="zh-TW" sz="2000" dirty="0" err="1"/>
              <a:t>Hanifi</a:t>
            </a:r>
            <a:r>
              <a:rPr lang="en-US" altLang="zh-TW" sz="2000" dirty="0"/>
              <a:t> et al., 2020</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aphicFrame>
        <p:nvGraphicFramePr>
          <p:cNvPr id="23" name="表格 22">
            <a:extLst>
              <a:ext uri="{FF2B5EF4-FFF2-40B4-BE49-F238E27FC236}">
                <a16:creationId xmlns:a16="http://schemas.microsoft.com/office/drawing/2014/main" id="{D9EA987D-2581-4D12-B077-486077A5CBF0}"/>
              </a:ext>
            </a:extLst>
          </p:cNvPr>
          <p:cNvGraphicFramePr>
            <a:graphicFrameLocks noGrp="1"/>
          </p:cNvGraphicFramePr>
          <p:nvPr>
            <p:extLst>
              <p:ext uri="{D42A27DB-BD31-4B8C-83A1-F6EECF244321}">
                <p14:modId xmlns:p14="http://schemas.microsoft.com/office/powerpoint/2010/main" val="2673548469"/>
              </p:ext>
            </p:extLst>
          </p:nvPr>
        </p:nvGraphicFramePr>
        <p:xfrm>
          <a:off x="332613" y="2246931"/>
          <a:ext cx="11058338" cy="4159822"/>
        </p:xfrm>
        <a:graphic>
          <a:graphicData uri="http://schemas.openxmlformats.org/drawingml/2006/table">
            <a:tbl>
              <a:tblPr firstRow="1" bandRow="1">
                <a:tableStyleId>{5C22544A-7EE6-4342-B048-85BDC9FD1C3A}</a:tableStyleId>
              </a:tblPr>
              <a:tblGrid>
                <a:gridCol w="2188646">
                  <a:extLst>
                    <a:ext uri="{9D8B030D-6E8A-4147-A177-3AD203B41FA5}">
                      <a16:colId xmlns:a16="http://schemas.microsoft.com/office/drawing/2014/main" val="3077968463"/>
                    </a:ext>
                  </a:extLst>
                </a:gridCol>
                <a:gridCol w="1980620">
                  <a:extLst>
                    <a:ext uri="{9D8B030D-6E8A-4147-A177-3AD203B41FA5}">
                      <a16:colId xmlns:a16="http://schemas.microsoft.com/office/drawing/2014/main" val="1299282659"/>
                    </a:ext>
                  </a:extLst>
                </a:gridCol>
                <a:gridCol w="4580878">
                  <a:extLst>
                    <a:ext uri="{9D8B030D-6E8A-4147-A177-3AD203B41FA5}">
                      <a16:colId xmlns:a16="http://schemas.microsoft.com/office/drawing/2014/main" val="2371538163"/>
                    </a:ext>
                  </a:extLst>
                </a:gridCol>
                <a:gridCol w="2308194">
                  <a:extLst>
                    <a:ext uri="{9D8B030D-6E8A-4147-A177-3AD203B41FA5}">
                      <a16:colId xmlns:a16="http://schemas.microsoft.com/office/drawing/2014/main" val="2615866659"/>
                    </a:ext>
                  </a:extLst>
                </a:gridCol>
              </a:tblGrid>
              <a:tr h="626080">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方法類型</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B6ABF"/>
                    </a:solidFill>
                  </a:tcPr>
                </a:tc>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輸入變量</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B6ABF"/>
                    </a:solidFill>
                  </a:tcPr>
                </a:tc>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做法</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B6ABF"/>
                    </a:solidFill>
                  </a:tcPr>
                </a:tc>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缺點</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B6ABF"/>
                    </a:solidFill>
                  </a:tcPr>
                </a:tc>
                <a:extLst>
                  <a:ext uri="{0D108BD9-81ED-4DB2-BD59-A6C34878D82A}">
                    <a16:rowId xmlns:a16="http://schemas.microsoft.com/office/drawing/2014/main" val="1787512853"/>
                  </a:ext>
                </a:extLst>
              </a:tr>
              <a:tr h="1074804">
                <a:tc>
                  <a:txBody>
                    <a:bodyPr/>
                    <a:lstStyle/>
                    <a:p>
                      <a:pPr algn="ctr">
                        <a:lnSpc>
                          <a:spcPct val="100000"/>
                        </a:lnSpc>
                      </a:pPr>
                      <a:r>
                        <a:rPr lang="zh-TW" altLang="en-US" sz="2000" dirty="0">
                          <a:latin typeface="微軟正黑體" panose="020B0604030504040204" pitchFamily="34" charset="-120"/>
                          <a:ea typeface="微軟正黑體" panose="020B0604030504040204" pitchFamily="34" charset="-120"/>
                        </a:rPr>
                        <a:t>物理法</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TW" altLang="en-US" sz="2000" dirty="0">
                          <a:latin typeface="微軟正黑體" panose="020B0604030504040204" pitchFamily="34" charset="-120"/>
                          <a:ea typeface="微軟正黑體" panose="020B0604030504040204" pitchFamily="34" charset="-120"/>
                        </a:rPr>
                        <a:t>數值天氣預報</a:t>
                      </a:r>
                      <a:endParaRPr lang="en-US" altLang="zh-TW" sz="2000" dirty="0">
                        <a:latin typeface="微軟正黑體" panose="020B0604030504040204" pitchFamily="34" charset="-120"/>
                        <a:ea typeface="微軟正黑體" panose="020B0604030504040204" pitchFamily="34" charset="-120"/>
                      </a:endParaRP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pPr>
                      <a:r>
                        <a:rPr lang="zh-TW" altLang="en-US" sz="1800" dirty="0">
                          <a:latin typeface="微軟正黑體" panose="020B0604030504040204" pitchFamily="34" charset="-120"/>
                          <a:ea typeface="微軟正黑體" panose="020B0604030504040204" pitchFamily="34" charset="-120"/>
                        </a:rPr>
                        <a:t>建立</a:t>
                      </a:r>
                      <a:r>
                        <a:rPr lang="zh-TW" altLang="en-US" sz="1800" b="1" dirty="0">
                          <a:latin typeface="微軟正黑體" panose="020B0604030504040204" pitchFamily="34" charset="-120"/>
                          <a:ea typeface="微軟正黑體" panose="020B0604030504040204" pitchFamily="34" charset="-120"/>
                        </a:rPr>
                        <a:t>複雜的風速模型</a:t>
                      </a:r>
                      <a:r>
                        <a:rPr lang="zh-TW" altLang="en-US" sz="1800" dirty="0">
                          <a:latin typeface="微軟正黑體" panose="020B0604030504040204" pitchFamily="34" charset="-120"/>
                          <a:ea typeface="微軟正黑體" panose="020B0604030504040204" pitchFamily="34" charset="-120"/>
                        </a:rPr>
                        <a:t>，再帶入風機功率曲線進行風力預測，</a:t>
                      </a:r>
                      <a:r>
                        <a:rPr lang="zh-TW" altLang="en-US" sz="1800" b="1" dirty="0">
                          <a:latin typeface="微軟正黑體" panose="020B0604030504040204" pitchFamily="34" charset="-120"/>
                          <a:ea typeface="微軟正黑體" panose="020B0604030504040204" pitchFamily="34" charset="-120"/>
                        </a:rPr>
                        <a:t>不需歷史數據</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TW" altLang="en-US" sz="1600" dirty="0">
                          <a:latin typeface="微軟正黑體" panose="020B0604030504040204" pitchFamily="34" charset="-120"/>
                          <a:ea typeface="微軟正黑體" panose="020B0604030504040204" pitchFamily="34" charset="-120"/>
                        </a:rPr>
                        <a:t>計算非常耗時</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079652"/>
                  </a:ext>
                </a:extLst>
              </a:tr>
              <a:tr h="1074804">
                <a:tc>
                  <a:txBody>
                    <a:bodyPr/>
                    <a:lstStyle/>
                    <a:p>
                      <a:pPr algn="ctr">
                        <a:lnSpc>
                          <a:spcPct val="100000"/>
                        </a:lnSpc>
                      </a:pPr>
                      <a:r>
                        <a:rPr lang="zh-TW" altLang="en-US" sz="2000" dirty="0">
                          <a:latin typeface="微軟正黑體" panose="020B0604030504040204" pitchFamily="34" charset="-120"/>
                          <a:ea typeface="微軟正黑體" panose="020B0604030504040204" pitchFamily="34" charset="-120"/>
                        </a:rPr>
                        <a:t>傳統時序模型</a:t>
                      </a:r>
                      <a:endParaRPr lang="en-US" altLang="zh-TW" sz="2000" dirty="0">
                        <a:latin typeface="微軟正黑體" panose="020B0604030504040204" pitchFamily="34" charset="-120"/>
                        <a:ea typeface="微軟正黑體" panose="020B0604030504040204" pitchFamily="34" charset="-120"/>
                      </a:endParaRPr>
                    </a:p>
                    <a:p>
                      <a:pPr algn="ctr">
                        <a:lnSpc>
                          <a:spcPct val="100000"/>
                        </a:lnSpc>
                      </a:pPr>
                      <a:r>
                        <a:rPr lang="en-US" altLang="zh-TW" sz="2000" dirty="0">
                          <a:latin typeface="微軟正黑體" panose="020B0604030504040204" pitchFamily="34" charset="-120"/>
                          <a:ea typeface="微軟正黑體" panose="020B0604030504040204" pitchFamily="34" charset="-120"/>
                        </a:rPr>
                        <a:t>(AR</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ARMA</a:t>
                      </a:r>
                    </a:p>
                    <a:p>
                      <a:pPr algn="ctr">
                        <a:lnSpc>
                          <a:spcPct val="100000"/>
                        </a:lnSpc>
                      </a:pPr>
                      <a:r>
                        <a:rPr lang="en-US" altLang="zh-TW" sz="2000" dirty="0">
                          <a:latin typeface="微軟正黑體" panose="020B0604030504040204" pitchFamily="34" charset="-120"/>
                          <a:ea typeface="微軟正黑體" panose="020B0604030504040204" pitchFamily="34" charset="-120"/>
                        </a:rPr>
                        <a:t>MA</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ARIMA)</a:t>
                      </a:r>
                      <a:endParaRPr lang="zh-TW" altLang="en-US" sz="2000" dirty="0">
                        <a:latin typeface="微軟正黑體" panose="020B0604030504040204" pitchFamily="34" charset="-120"/>
                        <a:ea typeface="微軟正黑體" panose="020B0604030504040204" pitchFamily="34" charset="-120"/>
                      </a:endParaRP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TW" altLang="en-US" sz="2000" dirty="0">
                          <a:latin typeface="微軟正黑體" panose="020B0604030504040204" pitchFamily="34" charset="-120"/>
                          <a:ea typeface="微軟正黑體" panose="020B0604030504040204" pitchFamily="34" charset="-120"/>
                        </a:rPr>
                        <a:t>數值天氣預報</a:t>
                      </a:r>
                      <a:endParaRPr lang="en-US" altLang="zh-TW" sz="2000" dirty="0">
                        <a:latin typeface="微軟正黑體" panose="020B0604030504040204" pitchFamily="34" charset="-120"/>
                        <a:ea typeface="微軟正黑體" panose="020B0604030504040204" pitchFamily="34" charset="-120"/>
                      </a:endParaRP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pPr>
                      <a:r>
                        <a:rPr lang="zh-TW" altLang="en-US" sz="1800" dirty="0">
                          <a:latin typeface="微軟正黑體" panose="020B0604030504040204" pitchFamily="34" charset="-120"/>
                          <a:ea typeface="微軟正黑體" panose="020B0604030504040204" pitchFamily="34" charset="-120"/>
                        </a:rPr>
                        <a:t>透過</a:t>
                      </a:r>
                      <a:r>
                        <a:rPr lang="zh-TW" altLang="en-US" sz="1800" b="0" dirty="0">
                          <a:latin typeface="微軟正黑體" panose="020B0604030504040204" pitchFamily="34" charset="-120"/>
                          <a:ea typeface="微軟正黑體" panose="020B0604030504040204" pitchFamily="34" charset="-120"/>
                        </a:rPr>
                        <a:t>歷史數據</a:t>
                      </a:r>
                      <a:r>
                        <a:rPr lang="zh-TW" altLang="en-US" sz="1800" dirty="0">
                          <a:latin typeface="微軟正黑體" panose="020B0604030504040204" pitchFamily="34" charset="-120"/>
                          <a:ea typeface="微軟正黑體" panose="020B0604030504040204" pitchFamily="34" charset="-120"/>
                        </a:rPr>
                        <a:t>建立發電功率模型，探討輸入與目標的線性和</a:t>
                      </a:r>
                      <a:r>
                        <a:rPr lang="zh-TW" altLang="en-US" sz="1800" b="0" dirty="0">
                          <a:latin typeface="微軟正黑體" panose="020B0604030504040204" pitchFamily="34" charset="-120"/>
                          <a:ea typeface="微軟正黑體" panose="020B0604030504040204" pitchFamily="34" charset="-120"/>
                        </a:rPr>
                        <a:t>非線性的關係，</a:t>
                      </a:r>
                      <a:r>
                        <a:rPr lang="zh-TW" altLang="en-US" sz="1800" b="1" dirty="0">
                          <a:latin typeface="微軟正黑體" panose="020B0604030504040204" pitchFamily="34" charset="-120"/>
                          <a:ea typeface="微軟正黑體" panose="020B0604030504040204" pitchFamily="34" charset="-120"/>
                        </a:rPr>
                        <a:t>開發成本低容易建模</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TW" altLang="en-US" sz="1600" dirty="0">
                          <a:latin typeface="微軟正黑體" panose="020B0604030504040204" pitchFamily="34" charset="-120"/>
                          <a:ea typeface="微軟正黑體" panose="020B0604030504040204" pitchFamily="34" charset="-120"/>
                        </a:rPr>
                        <a:t>精度隨時間增加而下降</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4466005"/>
                  </a:ext>
                </a:extLst>
              </a:tr>
              <a:tr h="1384134">
                <a:tc>
                  <a:txBody>
                    <a:bodyPr/>
                    <a:lstStyle/>
                    <a:p>
                      <a:pPr algn="ctr">
                        <a:lnSpc>
                          <a:spcPct val="100000"/>
                        </a:lnSpc>
                      </a:pPr>
                      <a:r>
                        <a:rPr lang="zh-TW" altLang="en-US" sz="2000" dirty="0">
                          <a:latin typeface="微軟正黑體" panose="020B0604030504040204" pitchFamily="34" charset="-120"/>
                          <a:ea typeface="微軟正黑體" panose="020B0604030504040204" pitchFamily="34" charset="-120"/>
                        </a:rPr>
                        <a:t>人工神經網路</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TW" altLang="en-US" sz="2000" dirty="0">
                          <a:latin typeface="微軟正黑體" panose="020B0604030504040204" pitchFamily="34" charset="-120"/>
                          <a:ea typeface="微軟正黑體" panose="020B0604030504040204" pitchFamily="34" charset="-120"/>
                        </a:rPr>
                        <a:t>數值天氣預報</a:t>
                      </a:r>
                      <a:endParaRPr lang="en-US" altLang="zh-TW" sz="2000" dirty="0">
                        <a:latin typeface="微軟正黑體" panose="020B0604030504040204" pitchFamily="34" charset="-120"/>
                        <a:ea typeface="微軟正黑體" panose="020B0604030504040204" pitchFamily="34" charset="-120"/>
                      </a:endParaRPr>
                    </a:p>
                    <a:p>
                      <a:pPr algn="ctr">
                        <a:lnSpc>
                          <a:spcPct val="100000"/>
                        </a:lnSpc>
                      </a:pPr>
                      <a:r>
                        <a:rPr lang="en-US" altLang="zh-TW" sz="1600" dirty="0">
                          <a:latin typeface="微軟正黑體" panose="020B0604030504040204" pitchFamily="34" charset="-120"/>
                          <a:ea typeface="微軟正黑體" panose="020B0604030504040204" pitchFamily="34" charset="-120"/>
                        </a:rPr>
                        <a:t>&amp;</a:t>
                      </a:r>
                      <a:r>
                        <a:rPr lang="en-US" altLang="zh-TW" sz="2000" dirty="0">
                          <a:latin typeface="微軟正黑體" panose="020B0604030504040204" pitchFamily="34" charset="-120"/>
                          <a:ea typeface="微軟正黑體" panose="020B0604030504040204" pitchFamily="34" charset="-120"/>
                        </a:rPr>
                        <a:t> SCADA</a:t>
                      </a:r>
                      <a:r>
                        <a:rPr lang="zh-TW" altLang="en-US" sz="2000" dirty="0">
                          <a:latin typeface="微軟正黑體" panose="020B0604030504040204" pitchFamily="34" charset="-120"/>
                          <a:ea typeface="微軟正黑體" panose="020B0604030504040204" pitchFamily="34" charset="-120"/>
                        </a:rPr>
                        <a:t>數據</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pPr>
                      <a:r>
                        <a:rPr lang="zh-TW" altLang="en-US" sz="1800" dirty="0">
                          <a:latin typeface="微軟正黑體" panose="020B0604030504040204" pitchFamily="34" charset="-120"/>
                          <a:ea typeface="微軟正黑體" panose="020B0604030504040204" pitchFamily="34" charset="-120"/>
                        </a:rPr>
                        <a:t>透過歷史數據與</a:t>
                      </a:r>
                      <a:r>
                        <a:rPr lang="zh-TW" altLang="en-US" sz="1800" b="1" dirty="0">
                          <a:latin typeface="微軟正黑體" panose="020B0604030504040204" pitchFamily="34" charset="-120"/>
                          <a:ea typeface="微軟正黑體" panose="020B0604030504040204" pitchFamily="34" charset="-120"/>
                        </a:rPr>
                        <a:t>多樣的神經網路層</a:t>
                      </a:r>
                      <a:r>
                        <a:rPr lang="zh-TW" altLang="en-US" sz="1800" dirty="0">
                          <a:latin typeface="微軟正黑體" panose="020B0604030504040204" pitchFamily="34" charset="-120"/>
                          <a:ea typeface="微軟正黑體" panose="020B0604030504040204" pitchFamily="34" charset="-120"/>
                        </a:rPr>
                        <a:t>建立發電功率模型，探討輸入與目標的線性和</a:t>
                      </a:r>
                      <a:r>
                        <a:rPr lang="zh-TW" altLang="en-US" sz="1800" b="0" dirty="0">
                          <a:latin typeface="微軟正黑體" panose="020B0604030504040204" pitchFamily="34" charset="-120"/>
                          <a:ea typeface="微軟正黑體" panose="020B0604030504040204" pitchFamily="34" charset="-120"/>
                        </a:rPr>
                        <a:t>非線性的關係，</a:t>
                      </a:r>
                      <a:r>
                        <a:rPr lang="zh-TW" altLang="en-US" sz="1800" b="1" dirty="0">
                          <a:latin typeface="微軟正黑體" panose="020B0604030504040204" pitchFamily="34" charset="-120"/>
                          <a:ea typeface="微軟正黑體" panose="020B0604030504040204" pitchFamily="34" charset="-120"/>
                        </a:rPr>
                        <a:t>性能根據數據的預處理、結構、學習方法而改變</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TW" altLang="en-US" sz="1600" dirty="0">
                          <a:latin typeface="微軟正黑體" panose="020B0604030504040204" pitchFamily="34" charset="-120"/>
                          <a:ea typeface="微軟正黑體" panose="020B0604030504040204" pitchFamily="34" charset="-120"/>
                        </a:rPr>
                        <a:t>無</a:t>
                      </a:r>
                    </a:p>
                  </a:txBody>
                  <a:tcPr marL="74214" marR="74214" marT="37107" marB="371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5036609"/>
                  </a:ext>
                </a:extLst>
              </a:tr>
            </a:tbl>
          </a:graphicData>
        </a:graphic>
      </p:graphicFrame>
      <p:grpSp>
        <p:nvGrpSpPr>
          <p:cNvPr id="27" name="群組 26">
            <a:extLst>
              <a:ext uri="{FF2B5EF4-FFF2-40B4-BE49-F238E27FC236}">
                <a16:creationId xmlns:a16="http://schemas.microsoft.com/office/drawing/2014/main" id="{4E515205-4AD7-4177-BA60-67D65A64691C}"/>
              </a:ext>
            </a:extLst>
          </p:cNvPr>
          <p:cNvGrpSpPr/>
          <p:nvPr/>
        </p:nvGrpSpPr>
        <p:grpSpPr>
          <a:xfrm>
            <a:off x="332613" y="4998717"/>
            <a:ext cx="11625413" cy="1408036"/>
            <a:chOff x="332613" y="4998717"/>
            <a:chExt cx="11625413" cy="1408036"/>
          </a:xfrm>
        </p:grpSpPr>
        <p:sp>
          <p:nvSpPr>
            <p:cNvPr id="24" name="矩形 23">
              <a:extLst>
                <a:ext uri="{FF2B5EF4-FFF2-40B4-BE49-F238E27FC236}">
                  <a16:creationId xmlns:a16="http://schemas.microsoft.com/office/drawing/2014/main" id="{C3ACF82F-93B4-4CE7-995D-59FDFF355D70}"/>
                </a:ext>
              </a:extLst>
            </p:cNvPr>
            <p:cNvSpPr/>
            <p:nvPr/>
          </p:nvSpPr>
          <p:spPr>
            <a:xfrm>
              <a:off x="332613" y="4998717"/>
              <a:ext cx="11058338" cy="1408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手繪多邊形: 圖案 28">
              <a:extLst>
                <a:ext uri="{FF2B5EF4-FFF2-40B4-BE49-F238E27FC236}">
                  <a16:creationId xmlns:a16="http://schemas.microsoft.com/office/drawing/2014/main" id="{D59F1CFC-5CD5-4FF1-B022-0EA21D9C5309}"/>
                </a:ext>
              </a:extLst>
            </p:cNvPr>
            <p:cNvSpPr/>
            <p:nvPr/>
          </p:nvSpPr>
          <p:spPr>
            <a:xfrm rot="7348882">
              <a:off x="11290613" y="5406941"/>
              <a:ext cx="877227" cy="457598"/>
            </a:xfrm>
            <a:custGeom>
              <a:avLst/>
              <a:gdLst>
                <a:gd name="connsiteX0" fmla="*/ 0 w 762860"/>
                <a:gd name="connsiteY0" fmla="*/ 0 h 506022"/>
                <a:gd name="connsiteX1" fmla="*/ 744220 w 762860"/>
                <a:gd name="connsiteY1" fmla="*/ 0 h 506022"/>
                <a:gd name="connsiteX2" fmla="*/ 744220 w 762860"/>
                <a:gd name="connsiteY2" fmla="*/ 8904 h 506022"/>
                <a:gd name="connsiteX3" fmla="*/ 762860 w 762860"/>
                <a:gd name="connsiteY3" fmla="*/ 10339 h 506022"/>
                <a:gd name="connsiteX4" fmla="*/ 724693 w 762860"/>
                <a:gd name="connsiteY4" fmla="*/ 506022 h 506022"/>
                <a:gd name="connsiteX5" fmla="*/ 634959 w 762860"/>
                <a:gd name="connsiteY5" fmla="*/ 499112 h 506022"/>
                <a:gd name="connsiteX6" fmla="*/ 666460 w 762860"/>
                <a:gd name="connsiteY6" fmla="*/ 90000 h 506022"/>
                <a:gd name="connsiteX7" fmla="*/ 0 w 762860"/>
                <a:gd name="connsiteY7" fmla="*/ 90000 h 5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860" h="506022">
                  <a:moveTo>
                    <a:pt x="0" y="0"/>
                  </a:moveTo>
                  <a:lnTo>
                    <a:pt x="744220" y="0"/>
                  </a:lnTo>
                  <a:lnTo>
                    <a:pt x="744220" y="8904"/>
                  </a:lnTo>
                  <a:lnTo>
                    <a:pt x="762860" y="10339"/>
                  </a:lnTo>
                  <a:lnTo>
                    <a:pt x="724693" y="506022"/>
                  </a:lnTo>
                  <a:lnTo>
                    <a:pt x="634959" y="499112"/>
                  </a:lnTo>
                  <a:lnTo>
                    <a:pt x="666460" y="90000"/>
                  </a:lnTo>
                  <a:lnTo>
                    <a:pt x="0" y="900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文本框 8">
            <a:extLst>
              <a:ext uri="{FF2B5EF4-FFF2-40B4-BE49-F238E27FC236}">
                <a16:creationId xmlns:a16="http://schemas.microsoft.com/office/drawing/2014/main" id="{57EE4B90-93C3-4F33-9FCB-C0934D06173A}"/>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5" name="文本框 8">
            <a:extLst>
              <a:ext uri="{FF2B5EF4-FFF2-40B4-BE49-F238E27FC236}">
                <a16:creationId xmlns:a16="http://schemas.microsoft.com/office/drawing/2014/main" id="{A478B6DF-D33D-4638-9EF0-F93928C4111B}"/>
              </a:ext>
            </a:extLst>
          </p:cNvPr>
          <p:cNvSpPr txBox="1"/>
          <p:nvPr/>
        </p:nvSpPr>
        <p:spPr>
          <a:xfrm>
            <a:off x="1430736" y="230816"/>
            <a:ext cx="219897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文獻探討</a:t>
            </a:r>
            <a:endParaRPr lang="zh-CN" altLang="en-US" dirty="0"/>
          </a:p>
        </p:txBody>
      </p:sp>
      <p:sp>
        <p:nvSpPr>
          <p:cNvPr id="26" name="文本框 8">
            <a:extLst>
              <a:ext uri="{FF2B5EF4-FFF2-40B4-BE49-F238E27FC236}">
                <a16:creationId xmlns:a16="http://schemas.microsoft.com/office/drawing/2014/main" id="{ED696BB8-6D9A-4AA3-B614-DCEA230BE6D3}"/>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8" name="文本框 8">
            <a:extLst>
              <a:ext uri="{FF2B5EF4-FFF2-40B4-BE49-F238E27FC236}">
                <a16:creationId xmlns:a16="http://schemas.microsoft.com/office/drawing/2014/main" id="{AF2F3E1A-9E01-4E48-BCC9-3C7EEF49CE60}"/>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3CF22BEE-6E11-4C5E-A5A4-1DCE5BB28AA0}"/>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1856327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73F3DD2A-62B6-44D6-A766-D85FFB57B790}"/>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86AF744A-5594-4464-A179-690173638009}"/>
              </a:ext>
            </a:extLst>
          </p:cNvPr>
          <p:cNvSpPr txBox="1"/>
          <p:nvPr/>
        </p:nvSpPr>
        <p:spPr>
          <a:xfrm>
            <a:off x="325120" y="459324"/>
            <a:ext cx="1574800" cy="830997"/>
          </a:xfrm>
          <a:prstGeom prst="rect">
            <a:avLst/>
          </a:prstGeom>
          <a:noFill/>
        </p:spPr>
        <p:txBody>
          <a:bodyPr wrap="square" rtlCol="0">
            <a:spAutoFit/>
          </a:bodyPr>
          <a:lstStyle/>
          <a:p>
            <a:pPr algn="ctr"/>
            <a:r>
              <a:rPr lang="zh-TW" altLang="en-US" sz="4800" b="1" spc="-300" dirty="0">
                <a:latin typeface="微軟正黑體" panose="020B0604030504040204" pitchFamily="34" charset="-120"/>
                <a:ea typeface="微軟正黑體" panose="020B0604030504040204" pitchFamily="34" charset="-120"/>
              </a:rPr>
              <a:t>目錄</a:t>
            </a:r>
          </a:p>
        </p:txBody>
      </p:sp>
      <p:grpSp>
        <p:nvGrpSpPr>
          <p:cNvPr id="33" name="群組 32">
            <a:extLst>
              <a:ext uri="{FF2B5EF4-FFF2-40B4-BE49-F238E27FC236}">
                <a16:creationId xmlns:a16="http://schemas.microsoft.com/office/drawing/2014/main" id="{C86DF3E4-5B07-4C58-BCF3-DE8481679A16}"/>
              </a:ext>
            </a:extLst>
          </p:cNvPr>
          <p:cNvGrpSpPr/>
          <p:nvPr/>
        </p:nvGrpSpPr>
        <p:grpSpPr>
          <a:xfrm>
            <a:off x="3797300" y="2158830"/>
            <a:ext cx="4597400" cy="648000"/>
            <a:chOff x="3926840" y="2412830"/>
            <a:chExt cx="4597400" cy="648000"/>
          </a:xfrm>
        </p:grpSpPr>
        <p:sp>
          <p:nvSpPr>
            <p:cNvPr id="26" name="矩形 25">
              <a:extLst>
                <a:ext uri="{FF2B5EF4-FFF2-40B4-BE49-F238E27FC236}">
                  <a16:creationId xmlns:a16="http://schemas.microsoft.com/office/drawing/2014/main" id="{844CA783-E292-4D9C-85E5-307F79839C44}"/>
                </a:ext>
              </a:extLst>
            </p:cNvPr>
            <p:cNvSpPr/>
            <p:nvPr/>
          </p:nvSpPr>
          <p:spPr>
            <a:xfrm>
              <a:off x="3926840" y="2412830"/>
              <a:ext cx="754246" cy="64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b="1" dirty="0">
                  <a:latin typeface="微軟正黑體" panose="020B0604030504040204" pitchFamily="34" charset="-120"/>
                  <a:ea typeface="微軟正黑體" panose="020B0604030504040204" pitchFamily="34" charset="-120"/>
                </a:rPr>
                <a:t>01</a:t>
              </a:r>
              <a:endParaRPr lang="zh-TW" altLang="en-US" sz="3600" b="1" dirty="0">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6702B570-03B9-4FA8-8A24-4E83A6ACB519}"/>
                </a:ext>
              </a:extLst>
            </p:cNvPr>
            <p:cNvSpPr txBox="1"/>
            <p:nvPr/>
          </p:nvSpPr>
          <p:spPr>
            <a:xfrm>
              <a:off x="4783956" y="2413665"/>
              <a:ext cx="3740284" cy="646331"/>
            </a:xfrm>
            <a:prstGeom prst="rect">
              <a:avLst/>
            </a:prstGeom>
            <a:noFill/>
            <a:ln w="25400">
              <a:solidFill>
                <a:schemeClr val="accent1">
                  <a:lumMod val="60000"/>
                  <a:lumOff val="40000"/>
                </a:schemeClr>
              </a:solidFill>
            </a:ln>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緒論</a:t>
              </a:r>
            </a:p>
          </p:txBody>
        </p:sp>
      </p:grpSp>
      <p:grpSp>
        <p:nvGrpSpPr>
          <p:cNvPr id="34" name="群組 33">
            <a:extLst>
              <a:ext uri="{FF2B5EF4-FFF2-40B4-BE49-F238E27FC236}">
                <a16:creationId xmlns:a16="http://schemas.microsoft.com/office/drawing/2014/main" id="{026D7B90-9355-415D-BE58-85E1D60EC33C}"/>
              </a:ext>
            </a:extLst>
          </p:cNvPr>
          <p:cNvGrpSpPr/>
          <p:nvPr/>
        </p:nvGrpSpPr>
        <p:grpSpPr>
          <a:xfrm>
            <a:off x="3797300" y="2966550"/>
            <a:ext cx="4597400" cy="648000"/>
            <a:chOff x="3926840" y="2412830"/>
            <a:chExt cx="4597400" cy="648000"/>
          </a:xfrm>
        </p:grpSpPr>
        <p:sp>
          <p:nvSpPr>
            <p:cNvPr id="35" name="矩形 34">
              <a:extLst>
                <a:ext uri="{FF2B5EF4-FFF2-40B4-BE49-F238E27FC236}">
                  <a16:creationId xmlns:a16="http://schemas.microsoft.com/office/drawing/2014/main" id="{67DE4B50-EC62-4287-B3DF-998F0B2F3ECB}"/>
                </a:ext>
              </a:extLst>
            </p:cNvPr>
            <p:cNvSpPr/>
            <p:nvPr/>
          </p:nvSpPr>
          <p:spPr>
            <a:xfrm>
              <a:off x="3926840" y="2412830"/>
              <a:ext cx="754246" cy="64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b="1" dirty="0">
                  <a:solidFill>
                    <a:schemeClr val="lt1"/>
                  </a:solidFill>
                  <a:latin typeface="微軟正黑體" panose="020B0604030504040204" pitchFamily="34" charset="-120"/>
                  <a:ea typeface="微軟正黑體" panose="020B0604030504040204" pitchFamily="34" charset="-120"/>
                </a:rPr>
                <a:t>02</a:t>
              </a:r>
              <a:endParaRPr lang="zh-TW" altLang="en-US" sz="3600" b="1" dirty="0">
                <a:solidFill>
                  <a:schemeClr val="lt1"/>
                </a:solidFill>
                <a:latin typeface="微軟正黑體" panose="020B0604030504040204" pitchFamily="34" charset="-120"/>
                <a:ea typeface="微軟正黑體" panose="020B0604030504040204" pitchFamily="34" charset="-120"/>
              </a:endParaRPr>
            </a:p>
          </p:txBody>
        </p:sp>
        <p:sp>
          <p:nvSpPr>
            <p:cNvPr id="36" name="文字方塊 35">
              <a:extLst>
                <a:ext uri="{FF2B5EF4-FFF2-40B4-BE49-F238E27FC236}">
                  <a16:creationId xmlns:a16="http://schemas.microsoft.com/office/drawing/2014/main" id="{E3E0186F-D6FB-4AEA-954F-C4DE0217CC15}"/>
                </a:ext>
              </a:extLst>
            </p:cNvPr>
            <p:cNvSpPr txBox="1"/>
            <p:nvPr/>
          </p:nvSpPr>
          <p:spPr>
            <a:xfrm>
              <a:off x="4783956" y="2413665"/>
              <a:ext cx="3740284" cy="646331"/>
            </a:xfrm>
            <a:prstGeom prst="rect">
              <a:avLst/>
            </a:prstGeom>
            <a:noFill/>
            <a:ln w="25400">
              <a:solidFill>
                <a:schemeClr val="accent1">
                  <a:lumMod val="60000"/>
                  <a:lumOff val="40000"/>
                </a:schemeClr>
              </a:solidFill>
            </a:ln>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文獻探討</a:t>
              </a:r>
            </a:p>
          </p:txBody>
        </p:sp>
      </p:grpSp>
      <p:grpSp>
        <p:nvGrpSpPr>
          <p:cNvPr id="37" name="群組 36">
            <a:extLst>
              <a:ext uri="{FF2B5EF4-FFF2-40B4-BE49-F238E27FC236}">
                <a16:creationId xmlns:a16="http://schemas.microsoft.com/office/drawing/2014/main" id="{D8BC134C-B29B-4589-B586-3389CB1B7283}"/>
              </a:ext>
            </a:extLst>
          </p:cNvPr>
          <p:cNvGrpSpPr/>
          <p:nvPr/>
        </p:nvGrpSpPr>
        <p:grpSpPr>
          <a:xfrm>
            <a:off x="3797300" y="3774270"/>
            <a:ext cx="4597400" cy="648000"/>
            <a:chOff x="3926840" y="2412830"/>
            <a:chExt cx="4597400" cy="648000"/>
          </a:xfrm>
        </p:grpSpPr>
        <p:sp>
          <p:nvSpPr>
            <p:cNvPr id="38" name="矩形 37">
              <a:extLst>
                <a:ext uri="{FF2B5EF4-FFF2-40B4-BE49-F238E27FC236}">
                  <a16:creationId xmlns:a16="http://schemas.microsoft.com/office/drawing/2014/main" id="{C00A5088-A9DF-4469-BEE4-1C6CA46CD9AB}"/>
                </a:ext>
              </a:extLst>
            </p:cNvPr>
            <p:cNvSpPr/>
            <p:nvPr/>
          </p:nvSpPr>
          <p:spPr>
            <a:xfrm>
              <a:off x="3926840" y="2412830"/>
              <a:ext cx="754246" cy="64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b="1" dirty="0">
                  <a:solidFill>
                    <a:schemeClr val="lt1"/>
                  </a:solidFill>
                  <a:latin typeface="微軟正黑體" panose="020B0604030504040204" pitchFamily="34" charset="-120"/>
                  <a:ea typeface="微軟正黑體" panose="020B0604030504040204" pitchFamily="34" charset="-120"/>
                </a:rPr>
                <a:t>03</a:t>
              </a:r>
              <a:endParaRPr lang="zh-TW" altLang="en-US" sz="3600" b="1" dirty="0">
                <a:solidFill>
                  <a:schemeClr val="lt1"/>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10FFE5CD-A6B2-4D34-9B11-0F4DEB2D7AF3}"/>
                </a:ext>
              </a:extLst>
            </p:cNvPr>
            <p:cNvSpPr txBox="1"/>
            <p:nvPr/>
          </p:nvSpPr>
          <p:spPr>
            <a:xfrm>
              <a:off x="4783956" y="2413665"/>
              <a:ext cx="3740284" cy="646331"/>
            </a:xfrm>
            <a:prstGeom prst="rect">
              <a:avLst/>
            </a:prstGeom>
            <a:noFill/>
            <a:ln w="25400">
              <a:solidFill>
                <a:schemeClr val="accent1">
                  <a:lumMod val="60000"/>
                  <a:lumOff val="40000"/>
                </a:schemeClr>
              </a:solidFill>
            </a:ln>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p>
          </p:txBody>
        </p:sp>
      </p:grpSp>
      <p:grpSp>
        <p:nvGrpSpPr>
          <p:cNvPr id="40" name="群組 39">
            <a:extLst>
              <a:ext uri="{FF2B5EF4-FFF2-40B4-BE49-F238E27FC236}">
                <a16:creationId xmlns:a16="http://schemas.microsoft.com/office/drawing/2014/main" id="{0E057808-1A84-4CD9-8BC2-B2818C7961E4}"/>
              </a:ext>
            </a:extLst>
          </p:cNvPr>
          <p:cNvGrpSpPr/>
          <p:nvPr/>
        </p:nvGrpSpPr>
        <p:grpSpPr>
          <a:xfrm>
            <a:off x="3797300" y="4581990"/>
            <a:ext cx="4597400" cy="648000"/>
            <a:chOff x="3926840" y="2412830"/>
            <a:chExt cx="4597400" cy="648000"/>
          </a:xfrm>
        </p:grpSpPr>
        <p:sp>
          <p:nvSpPr>
            <p:cNvPr id="41" name="矩形 40">
              <a:extLst>
                <a:ext uri="{FF2B5EF4-FFF2-40B4-BE49-F238E27FC236}">
                  <a16:creationId xmlns:a16="http://schemas.microsoft.com/office/drawing/2014/main" id="{51026AEE-CB05-4A0A-BB16-35E85C850BAF}"/>
                </a:ext>
              </a:extLst>
            </p:cNvPr>
            <p:cNvSpPr/>
            <p:nvPr/>
          </p:nvSpPr>
          <p:spPr>
            <a:xfrm>
              <a:off x="3926840" y="2412830"/>
              <a:ext cx="754246" cy="64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b="1" dirty="0">
                  <a:solidFill>
                    <a:schemeClr val="lt1"/>
                  </a:solidFill>
                  <a:latin typeface="微軟正黑體" panose="020B0604030504040204" pitchFamily="34" charset="-120"/>
                  <a:ea typeface="微軟正黑體" panose="020B0604030504040204" pitchFamily="34" charset="-120"/>
                </a:rPr>
                <a:t>04</a:t>
              </a:r>
              <a:endParaRPr lang="zh-TW" altLang="en-US" sz="3600" b="1" dirty="0">
                <a:solidFill>
                  <a:schemeClr val="lt1"/>
                </a:solidFill>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B85E8AF9-41F2-4E47-B908-E2351D72C819}"/>
                </a:ext>
              </a:extLst>
            </p:cNvPr>
            <p:cNvSpPr txBox="1"/>
            <p:nvPr/>
          </p:nvSpPr>
          <p:spPr>
            <a:xfrm>
              <a:off x="4783956" y="2413665"/>
              <a:ext cx="3740284" cy="646331"/>
            </a:xfrm>
            <a:prstGeom prst="rect">
              <a:avLst/>
            </a:prstGeom>
            <a:noFill/>
            <a:ln w="25400">
              <a:solidFill>
                <a:schemeClr val="accent1">
                  <a:lumMod val="60000"/>
                  <a:lumOff val="40000"/>
                </a:schemeClr>
              </a:solidFill>
            </a:ln>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p>
          </p:txBody>
        </p:sp>
      </p:grpSp>
      <p:grpSp>
        <p:nvGrpSpPr>
          <p:cNvPr id="43" name="群組 42">
            <a:extLst>
              <a:ext uri="{FF2B5EF4-FFF2-40B4-BE49-F238E27FC236}">
                <a16:creationId xmlns:a16="http://schemas.microsoft.com/office/drawing/2014/main" id="{2A0DF714-1C9D-4516-B735-6BE349641AB1}"/>
              </a:ext>
            </a:extLst>
          </p:cNvPr>
          <p:cNvGrpSpPr/>
          <p:nvPr/>
        </p:nvGrpSpPr>
        <p:grpSpPr>
          <a:xfrm>
            <a:off x="3797300" y="5389710"/>
            <a:ext cx="4597400" cy="648000"/>
            <a:chOff x="3926840" y="2412830"/>
            <a:chExt cx="4597400" cy="648000"/>
          </a:xfrm>
        </p:grpSpPr>
        <p:sp>
          <p:nvSpPr>
            <p:cNvPr id="44" name="矩形 43">
              <a:extLst>
                <a:ext uri="{FF2B5EF4-FFF2-40B4-BE49-F238E27FC236}">
                  <a16:creationId xmlns:a16="http://schemas.microsoft.com/office/drawing/2014/main" id="{BF56DFDA-8BC1-4A0B-90D6-8326AEE547A4}"/>
                </a:ext>
              </a:extLst>
            </p:cNvPr>
            <p:cNvSpPr/>
            <p:nvPr/>
          </p:nvSpPr>
          <p:spPr>
            <a:xfrm>
              <a:off x="3926840" y="2412830"/>
              <a:ext cx="754246" cy="64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b="1" dirty="0">
                  <a:solidFill>
                    <a:schemeClr val="lt1"/>
                  </a:solidFill>
                  <a:latin typeface="微軟正黑體" panose="020B0604030504040204" pitchFamily="34" charset="-120"/>
                  <a:ea typeface="微軟正黑體" panose="020B0604030504040204" pitchFamily="34" charset="-120"/>
                </a:rPr>
                <a:t>05</a:t>
              </a:r>
              <a:endParaRPr lang="zh-TW" altLang="en-US" sz="3600" b="1" dirty="0">
                <a:solidFill>
                  <a:schemeClr val="lt1"/>
                </a:solidFill>
                <a:latin typeface="微軟正黑體" panose="020B0604030504040204" pitchFamily="34" charset="-120"/>
                <a:ea typeface="微軟正黑體" panose="020B0604030504040204" pitchFamily="34" charset="-120"/>
              </a:endParaRPr>
            </a:p>
          </p:txBody>
        </p:sp>
        <p:sp>
          <p:nvSpPr>
            <p:cNvPr id="45" name="文字方塊 44">
              <a:extLst>
                <a:ext uri="{FF2B5EF4-FFF2-40B4-BE49-F238E27FC236}">
                  <a16:creationId xmlns:a16="http://schemas.microsoft.com/office/drawing/2014/main" id="{8C226384-E6D9-4AE8-AF4C-D4C281D7C0A8}"/>
                </a:ext>
              </a:extLst>
            </p:cNvPr>
            <p:cNvSpPr txBox="1"/>
            <p:nvPr/>
          </p:nvSpPr>
          <p:spPr>
            <a:xfrm>
              <a:off x="4783956" y="2413665"/>
              <a:ext cx="3740284" cy="646331"/>
            </a:xfrm>
            <a:prstGeom prst="rect">
              <a:avLst/>
            </a:prstGeom>
            <a:noFill/>
            <a:ln w="25400">
              <a:solidFill>
                <a:schemeClr val="accent1">
                  <a:lumMod val="60000"/>
                  <a:lumOff val="40000"/>
                </a:schemeClr>
              </a:solidFill>
            </a:ln>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p>
          </p:txBody>
        </p:sp>
      </p:grpSp>
      <p:sp>
        <p:nvSpPr>
          <p:cNvPr id="2" name="投影片編號版面配置區 1">
            <a:extLst>
              <a:ext uri="{FF2B5EF4-FFF2-40B4-BE49-F238E27FC236}">
                <a16:creationId xmlns:a16="http://schemas.microsoft.com/office/drawing/2014/main" id="{62EFEC27-88E8-40FA-8AE6-7249D6A533D6}"/>
              </a:ext>
            </a:extLst>
          </p:cNvPr>
          <p:cNvSpPr>
            <a:spLocks noGrp="1"/>
          </p:cNvSpPr>
          <p:nvPr>
            <p:ph type="sldNum" sz="quarter" idx="12"/>
          </p:nvPr>
        </p:nvSpPr>
        <p:spPr/>
        <p:txBody>
          <a:bodyPr/>
          <a:lstStyle/>
          <a:p>
            <a:fld id="{47183693-D136-4195-B603-6F9F0529F145}" type="slidenum">
              <a:rPr lang="zh-TW" altLang="en-US" smtClean="0"/>
              <a:t>2</a:t>
            </a:fld>
            <a:endParaRPr lang="zh-TW" altLang="en-US"/>
          </a:p>
        </p:txBody>
      </p:sp>
      <p:sp>
        <p:nvSpPr>
          <p:cNvPr id="20" name="矩形 19">
            <a:hlinkClick r:id="" action="ppaction://noaction"/>
            <a:extLst>
              <a:ext uri="{FF2B5EF4-FFF2-40B4-BE49-F238E27FC236}">
                <a16:creationId xmlns:a16="http://schemas.microsoft.com/office/drawing/2014/main" id="{6447848D-67D7-4A51-A739-C8B2B88C6152}"/>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40942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2">
            <a:extLst>
              <a:ext uri="{FF2B5EF4-FFF2-40B4-BE49-F238E27FC236}">
                <a16:creationId xmlns:a16="http://schemas.microsoft.com/office/drawing/2014/main" id="{8D17C104-78F2-4568-A084-4E1471A593B8}"/>
              </a:ext>
            </a:extLst>
          </p:cNvPr>
          <p:cNvGraphicFramePr>
            <a:graphicFrameLocks noGrp="1"/>
          </p:cNvGraphicFramePr>
          <p:nvPr>
            <p:extLst>
              <p:ext uri="{D42A27DB-BD31-4B8C-83A1-F6EECF244321}">
                <p14:modId xmlns:p14="http://schemas.microsoft.com/office/powerpoint/2010/main" val="577976164"/>
              </p:ext>
            </p:extLst>
          </p:nvPr>
        </p:nvGraphicFramePr>
        <p:xfrm>
          <a:off x="142372" y="2160629"/>
          <a:ext cx="11843166" cy="4511040"/>
        </p:xfrm>
        <a:graphic>
          <a:graphicData uri="http://schemas.openxmlformats.org/drawingml/2006/table">
            <a:tbl>
              <a:tblPr firstRow="1" bandRow="1">
                <a:tableStyleId>{5C22544A-7EE6-4342-B048-85BDC9FD1C3A}</a:tableStyleId>
              </a:tblPr>
              <a:tblGrid>
                <a:gridCol w="2505720">
                  <a:extLst>
                    <a:ext uri="{9D8B030D-6E8A-4147-A177-3AD203B41FA5}">
                      <a16:colId xmlns:a16="http://schemas.microsoft.com/office/drawing/2014/main" val="4081234629"/>
                    </a:ext>
                  </a:extLst>
                </a:gridCol>
                <a:gridCol w="963930">
                  <a:extLst>
                    <a:ext uri="{9D8B030D-6E8A-4147-A177-3AD203B41FA5}">
                      <a16:colId xmlns:a16="http://schemas.microsoft.com/office/drawing/2014/main" val="891278492"/>
                    </a:ext>
                  </a:extLst>
                </a:gridCol>
                <a:gridCol w="8373516">
                  <a:extLst>
                    <a:ext uri="{9D8B030D-6E8A-4147-A177-3AD203B41FA5}">
                      <a16:colId xmlns:a16="http://schemas.microsoft.com/office/drawing/2014/main" val="3061210090"/>
                    </a:ext>
                  </a:extLst>
                </a:gridCol>
              </a:tblGrid>
              <a:tr h="370840">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作者</a:t>
                      </a:r>
                    </a:p>
                  </a:txBody>
                  <a:tcPr anchor="ctr"/>
                </a:tc>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年份</a:t>
                      </a:r>
                    </a:p>
                  </a:txBody>
                  <a:tcPr anchor="ctr"/>
                </a:tc>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發現</a:t>
                      </a:r>
                    </a:p>
                  </a:txBody>
                  <a:tcPr anchor="ctr"/>
                </a:tc>
                <a:extLst>
                  <a:ext uri="{0D108BD9-81ED-4DB2-BD59-A6C34878D82A}">
                    <a16:rowId xmlns:a16="http://schemas.microsoft.com/office/drawing/2014/main" val="630734964"/>
                  </a:ext>
                </a:extLst>
              </a:tr>
              <a:tr h="370840">
                <a:tc>
                  <a:txBody>
                    <a:bodyPr/>
                    <a:lstStyle/>
                    <a:p>
                      <a:pPr algn="ctr">
                        <a:lnSpc>
                          <a:spcPct val="100000"/>
                        </a:lnSpc>
                      </a:pPr>
                      <a:r>
                        <a:rPr lang="en-US" altLang="zh-TW" sz="2400" dirty="0" err="1">
                          <a:latin typeface="微軟正黑體" panose="020B0604030504040204" pitchFamily="34" charset="-120"/>
                          <a:ea typeface="微軟正黑體" panose="020B0604030504040204" pitchFamily="34" charset="-120"/>
                        </a:rPr>
                        <a:t>Garan</a:t>
                      </a:r>
                      <a:r>
                        <a:rPr lang="en-US" altLang="zh-TW" sz="2400" dirty="0">
                          <a:latin typeface="微軟正黑體" panose="020B0604030504040204" pitchFamily="34" charset="-120"/>
                          <a:ea typeface="微軟正黑體" panose="020B0604030504040204" pitchFamily="34" charset="-120"/>
                        </a:rPr>
                        <a:t>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2022</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TW" altLang="en-US" sz="2200" dirty="0">
                          <a:latin typeface="微軟正黑體" panose="020B0604030504040204" pitchFamily="34" charset="-120"/>
                          <a:ea typeface="微軟正黑體" panose="020B0604030504040204" pitchFamily="34" charset="-120"/>
                        </a:rPr>
                        <a:t>用於風力渦輪機預測性維護的回歸任務，</a:t>
                      </a:r>
                      <a:r>
                        <a:rPr lang="zh-TW" altLang="en-US" sz="2200" b="0" dirty="0">
                          <a:solidFill>
                            <a:srgbClr val="FF0000"/>
                          </a:solidFill>
                          <a:latin typeface="微軟正黑體" panose="020B0604030504040204" pitchFamily="34" charset="-120"/>
                          <a:ea typeface="微軟正黑體" panose="020B0604030504040204" pitchFamily="34" charset="-120"/>
                        </a:rPr>
                        <a:t>並與</a:t>
                      </a:r>
                      <a:r>
                        <a:rPr lang="en-US" altLang="zh-TW" sz="2200" b="0" dirty="0">
                          <a:solidFill>
                            <a:srgbClr val="FF0000"/>
                          </a:solidFill>
                          <a:latin typeface="微軟正黑體" panose="020B0604030504040204" pitchFamily="34" charset="-120"/>
                          <a:ea typeface="微軟正黑體" panose="020B0604030504040204" pitchFamily="34" charset="-120"/>
                        </a:rPr>
                        <a:t>FI</a:t>
                      </a:r>
                      <a:r>
                        <a:rPr lang="zh-TW" altLang="en-US" sz="2200" b="0" dirty="0">
                          <a:solidFill>
                            <a:srgbClr val="FF0000"/>
                          </a:solidFill>
                          <a:latin typeface="微軟正黑體" panose="020B0604030504040204" pitchFamily="34" charset="-120"/>
                          <a:ea typeface="微軟正黑體" panose="020B0604030504040204" pitchFamily="34" charset="-120"/>
                        </a:rPr>
                        <a:t>、</a:t>
                      </a:r>
                      <a:r>
                        <a:rPr lang="en-US" altLang="zh-TW" sz="2200" b="0" dirty="0">
                          <a:solidFill>
                            <a:srgbClr val="FF0000"/>
                          </a:solidFill>
                          <a:latin typeface="微軟正黑體" panose="020B0604030504040204" pitchFamily="34" charset="-120"/>
                          <a:ea typeface="微軟正黑體" panose="020B0604030504040204" pitchFamily="34" charset="-120"/>
                        </a:rPr>
                        <a:t>CF</a:t>
                      </a:r>
                      <a:r>
                        <a:rPr lang="zh-TW" altLang="en-US" sz="2200" b="0" dirty="0">
                          <a:solidFill>
                            <a:srgbClr val="FF0000"/>
                          </a:solidFill>
                          <a:latin typeface="微軟正黑體" panose="020B0604030504040204" pitchFamily="34" charset="-120"/>
                          <a:ea typeface="微軟正黑體" panose="020B0604030504040204" pitchFamily="34" charset="-120"/>
                        </a:rPr>
                        <a:t>、</a:t>
                      </a:r>
                      <a:r>
                        <a:rPr lang="en-US" altLang="zh-TW" sz="2200" b="0" dirty="0">
                          <a:solidFill>
                            <a:srgbClr val="FF0000"/>
                          </a:solidFill>
                          <a:latin typeface="微軟正黑體" panose="020B0604030504040204" pitchFamily="34" charset="-120"/>
                          <a:ea typeface="微軟正黑體" panose="020B0604030504040204" pitchFamily="34" charset="-120"/>
                        </a:rPr>
                        <a:t>ICA</a:t>
                      </a:r>
                      <a:r>
                        <a:rPr lang="zh-TW" altLang="en-US" sz="2200" b="0" dirty="0">
                          <a:solidFill>
                            <a:srgbClr val="FF0000"/>
                          </a:solidFill>
                          <a:latin typeface="微軟正黑體" panose="020B0604030504040204" pitchFamily="34" charset="-120"/>
                          <a:ea typeface="微軟正黑體" panose="020B0604030504040204" pitchFamily="34" charset="-120"/>
                        </a:rPr>
                        <a:t>、</a:t>
                      </a:r>
                      <a:r>
                        <a:rPr lang="en-US" altLang="zh-TW" sz="2200" b="0" dirty="0">
                          <a:solidFill>
                            <a:srgbClr val="FF0000"/>
                          </a:solidFill>
                          <a:latin typeface="微軟正黑體" panose="020B0604030504040204" pitchFamily="34" charset="-120"/>
                          <a:ea typeface="微軟正黑體" panose="020B0604030504040204" pitchFamily="34" charset="-120"/>
                        </a:rPr>
                        <a:t>PCA</a:t>
                      </a:r>
                      <a:r>
                        <a:rPr lang="zh-TW" altLang="en-US" sz="2200" b="0" dirty="0">
                          <a:solidFill>
                            <a:srgbClr val="FF0000"/>
                          </a:solidFill>
                          <a:latin typeface="微軟正黑體" panose="020B0604030504040204" pitchFamily="34" charset="-120"/>
                          <a:ea typeface="微軟正黑體" panose="020B0604030504040204" pitchFamily="34" charset="-120"/>
                        </a:rPr>
                        <a:t>等方法比較</a:t>
                      </a:r>
                      <a:r>
                        <a:rPr lang="zh-TW" altLang="en-US" sz="2200" dirty="0">
                          <a:latin typeface="微軟正黑體" panose="020B0604030504040204" pitchFamily="34" charset="-120"/>
                          <a:ea typeface="微軟正黑體" panose="020B0604030504040204" pitchFamily="34" charset="-120"/>
                        </a:rPr>
                        <a:t>，結果顯示</a:t>
                      </a:r>
                      <a:r>
                        <a:rPr lang="en-US" altLang="zh-TW" sz="2200" dirty="0">
                          <a:latin typeface="微軟正黑體" panose="020B0604030504040204" pitchFamily="34" charset="-120"/>
                          <a:ea typeface="微軟正黑體" panose="020B0604030504040204" pitchFamily="34" charset="-120"/>
                        </a:rPr>
                        <a:t>MI</a:t>
                      </a:r>
                      <a:r>
                        <a:rPr lang="zh-TW" altLang="en-US" sz="2200" dirty="0">
                          <a:latin typeface="微軟正黑體" panose="020B0604030504040204" pitchFamily="34" charset="-120"/>
                          <a:ea typeface="微軟正黑體" panose="020B0604030504040204" pitchFamily="34" charset="-120"/>
                        </a:rPr>
                        <a:t>對於發電機與液壓組的表現最好，將</a:t>
                      </a:r>
                      <a:r>
                        <a:rPr lang="en-US" altLang="zh-TW" sz="2200" dirty="0">
                          <a:latin typeface="微軟正黑體" panose="020B0604030504040204" pitchFamily="34" charset="-120"/>
                          <a:ea typeface="微軟正黑體" panose="020B0604030504040204" pitchFamily="34" charset="-120"/>
                        </a:rPr>
                        <a:t>121</a:t>
                      </a:r>
                      <a:r>
                        <a:rPr lang="zh-TW" altLang="en-US" sz="2200" dirty="0">
                          <a:latin typeface="微軟正黑體" panose="020B0604030504040204" pitchFamily="34" charset="-120"/>
                          <a:ea typeface="微軟正黑體" panose="020B0604030504040204" pitchFamily="34" charset="-120"/>
                        </a:rPr>
                        <a:t>個特徵降為</a:t>
                      </a:r>
                      <a:r>
                        <a:rPr lang="en-US" altLang="zh-TW" sz="2200" dirty="0">
                          <a:latin typeface="微軟正黑體" panose="020B0604030504040204" pitchFamily="34" charset="-120"/>
                          <a:ea typeface="微軟正黑體" panose="020B0604030504040204" pitchFamily="34" charset="-120"/>
                        </a:rPr>
                        <a:t>40</a:t>
                      </a:r>
                      <a:r>
                        <a:rPr lang="zh-TW" altLang="en-US" sz="2200" dirty="0">
                          <a:latin typeface="微軟正黑體" panose="020B0604030504040204" pitchFamily="34" charset="-120"/>
                          <a:ea typeface="微軟正黑體" panose="020B0604030504040204" pitchFamily="34" charset="-120"/>
                        </a:rPr>
                        <a:t>個，能有效選出重要的特徵，並</a:t>
                      </a:r>
                      <a:r>
                        <a:rPr lang="zh-TW" altLang="en-US" sz="2200" dirty="0">
                          <a:solidFill>
                            <a:srgbClr val="FF0000"/>
                          </a:solidFill>
                          <a:latin typeface="微軟正黑體" panose="020B0604030504040204" pitchFamily="34" charset="-120"/>
                          <a:ea typeface="微軟正黑體" panose="020B0604030504040204" pitchFamily="34" charset="-120"/>
                        </a:rPr>
                        <a:t>降低模型的計算成本</a:t>
                      </a:r>
                      <a:r>
                        <a:rPr lang="zh-TW" altLang="en-US" sz="2200" dirty="0">
                          <a:latin typeface="微軟正黑體" panose="020B0604030504040204" pitchFamily="34" charset="-120"/>
                          <a:ea typeface="微軟正黑體" panose="020B0604030504040204" pitchFamily="34" charset="-120"/>
                        </a:rPr>
                        <a:t>與</a:t>
                      </a:r>
                      <a:r>
                        <a:rPr lang="zh-TW" altLang="en-US" sz="2200" dirty="0">
                          <a:solidFill>
                            <a:srgbClr val="FF0000"/>
                          </a:solidFill>
                          <a:latin typeface="微軟正黑體" panose="020B0604030504040204" pitchFamily="34" charset="-120"/>
                          <a:ea typeface="微軟正黑體" panose="020B0604030504040204" pitchFamily="34" charset="-120"/>
                        </a:rPr>
                        <a:t>維修成本</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3193752126"/>
                  </a:ext>
                </a:extLst>
              </a:tr>
              <a:tr h="370840">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Wang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2020</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just" hangingPunct="0">
                        <a:lnSpc>
                          <a:spcPct val="100000"/>
                        </a:lnSpc>
                      </a:pPr>
                      <a:r>
                        <a:rPr lang="zh-TW" altLang="en-US" sz="2200" dirty="0">
                          <a:latin typeface="微軟正黑體" panose="020B0604030504040204" pitchFamily="34" charset="-120"/>
                          <a:ea typeface="微軟正黑體" panose="020B0604030504040204" pitchFamily="34" charset="-120"/>
                        </a:rPr>
                        <a:t>結合</a:t>
                      </a:r>
                      <a:r>
                        <a:rPr lang="en-US" altLang="zh-TW" sz="2200" dirty="0">
                          <a:latin typeface="微軟正黑體" panose="020B0604030504040204" pitchFamily="34" charset="-120"/>
                          <a:ea typeface="微軟正黑體" panose="020B0604030504040204" pitchFamily="34" charset="-120"/>
                        </a:rPr>
                        <a:t>BPNN</a:t>
                      </a:r>
                      <a:r>
                        <a:rPr lang="zh-TW" altLang="en-US" sz="2200" dirty="0">
                          <a:latin typeface="微軟正黑體" panose="020B0604030504040204" pitchFamily="34" charset="-120"/>
                          <a:ea typeface="微軟正黑體" panose="020B0604030504040204" pitchFamily="34" charset="-120"/>
                        </a:rPr>
                        <a:t>進行柴油發動機的氧氮化物</a:t>
                      </a:r>
                      <a:r>
                        <a:rPr lang="en-US" altLang="zh-TW" sz="2200" dirty="0">
                          <a:latin typeface="微軟正黑體" panose="020B0604030504040204" pitchFamily="34" charset="-120"/>
                          <a:ea typeface="微軟正黑體" panose="020B0604030504040204" pitchFamily="34" charset="-120"/>
                        </a:rPr>
                        <a:t>(NO2)</a:t>
                      </a:r>
                      <a:r>
                        <a:rPr lang="zh-TW" altLang="en-US" sz="2200" dirty="0">
                          <a:latin typeface="微軟正黑體" panose="020B0604030504040204" pitchFamily="34" charset="-120"/>
                          <a:ea typeface="微軟正黑體" panose="020B0604030504040204" pitchFamily="34" charset="-120"/>
                        </a:rPr>
                        <a:t>排放預測，結果顯示</a:t>
                      </a:r>
                      <a:r>
                        <a:rPr lang="en-US" altLang="zh-TW" sz="2200" dirty="0">
                          <a:latin typeface="微軟正黑體" panose="020B0604030504040204" pitchFamily="34" charset="-120"/>
                          <a:ea typeface="微軟正黑體" panose="020B0604030504040204" pitchFamily="34" charset="-120"/>
                        </a:rPr>
                        <a:t>MI</a:t>
                      </a:r>
                      <a:r>
                        <a:rPr lang="zh-TW" altLang="en-US" sz="2200" dirty="0">
                          <a:latin typeface="微軟正黑體" panose="020B0604030504040204" pitchFamily="34" charset="-120"/>
                          <a:ea typeface="微軟正黑體" panose="020B0604030504040204" pitchFamily="34" charset="-120"/>
                        </a:rPr>
                        <a:t>可以</a:t>
                      </a:r>
                      <a:r>
                        <a:rPr lang="zh-TW" altLang="en-US" sz="2200" dirty="0">
                          <a:solidFill>
                            <a:srgbClr val="FF0000"/>
                          </a:solidFill>
                          <a:latin typeface="微軟正黑體" panose="020B0604030504040204" pitchFamily="34" charset="-120"/>
                          <a:ea typeface="微軟正黑體" panose="020B0604030504040204" pitchFamily="34" charset="-120"/>
                        </a:rPr>
                        <a:t>減少數據的繁冗和維度</a:t>
                      </a:r>
                      <a:r>
                        <a:rPr lang="zh-TW" altLang="en-US" sz="2200" dirty="0">
                          <a:latin typeface="微軟正黑體" panose="020B0604030504040204" pitchFamily="34" charset="-120"/>
                          <a:ea typeface="微軟正黑體" panose="020B0604030504040204" pitchFamily="34" charset="-120"/>
                        </a:rPr>
                        <a:t>，並</a:t>
                      </a:r>
                      <a:r>
                        <a:rPr lang="zh-TW" altLang="en-US" sz="2200" dirty="0">
                          <a:solidFill>
                            <a:srgbClr val="FF0000"/>
                          </a:solidFill>
                          <a:latin typeface="微軟正黑體" panose="020B0604030504040204" pitchFamily="34" charset="-120"/>
                          <a:ea typeface="微軟正黑體" panose="020B0604030504040204" pitchFamily="34" charset="-120"/>
                        </a:rPr>
                        <a:t>提升模型的精準度</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926398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Liu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2020</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just">
                        <a:lnSpc>
                          <a:spcPct val="100000"/>
                        </a:lnSpc>
                      </a:pPr>
                      <a:r>
                        <a:rPr lang="zh-TW" altLang="en-US" sz="2200" dirty="0">
                          <a:latin typeface="微軟正黑體" panose="020B0604030504040204" pitchFamily="34" charset="-120"/>
                          <a:ea typeface="微軟正黑體" panose="020B0604030504040204" pitchFamily="34" charset="-120"/>
                        </a:rPr>
                        <a:t>結合</a:t>
                      </a:r>
                      <a:r>
                        <a:rPr lang="en-US" altLang="zh-TW" sz="2200" dirty="0">
                          <a:latin typeface="微軟正黑體" panose="020B0604030504040204" pitchFamily="34" charset="-120"/>
                          <a:ea typeface="微軟正黑體" panose="020B0604030504040204" pitchFamily="34" charset="-120"/>
                        </a:rPr>
                        <a:t>LSTM</a:t>
                      </a:r>
                      <a:r>
                        <a:rPr lang="zh-TW" altLang="en-US" sz="2200" dirty="0">
                          <a:latin typeface="微軟正黑體" panose="020B0604030504040204" pitchFamily="34" charset="-120"/>
                          <a:ea typeface="微軟正黑體" panose="020B0604030504040204" pitchFamily="34" charset="-120"/>
                        </a:rPr>
                        <a:t>進行風速的預測，指出</a:t>
                      </a:r>
                      <a:r>
                        <a:rPr lang="en-US" altLang="zh-TW" sz="2200" dirty="0">
                          <a:latin typeface="微軟正黑體" panose="020B0604030504040204" pitchFamily="34" charset="-120"/>
                          <a:ea typeface="微軟正黑體" panose="020B0604030504040204" pitchFamily="34" charset="-120"/>
                        </a:rPr>
                        <a:t>MI</a:t>
                      </a:r>
                      <a:r>
                        <a:rPr lang="zh-TW" altLang="en-US" sz="2200" dirty="0">
                          <a:latin typeface="微軟正黑體" panose="020B0604030504040204" pitchFamily="34" charset="-120"/>
                          <a:ea typeface="微軟正黑體" panose="020B0604030504040204" pitchFamily="34" charset="-120"/>
                        </a:rPr>
                        <a:t>已被普遍</a:t>
                      </a:r>
                      <a:r>
                        <a:rPr lang="zh-TW" altLang="en-US" sz="2200" dirty="0">
                          <a:solidFill>
                            <a:srgbClr val="FF0000"/>
                          </a:solidFill>
                          <a:latin typeface="微軟正黑體" panose="020B0604030504040204" pitchFamily="34" charset="-120"/>
                          <a:ea typeface="微軟正黑體" panose="020B0604030504040204" pitchFamily="34" charset="-120"/>
                        </a:rPr>
                        <a:t>應用在氣象時序建模、語音辨識</a:t>
                      </a:r>
                      <a:r>
                        <a:rPr lang="zh-TW" altLang="en-US" sz="2200" dirty="0">
                          <a:latin typeface="微軟正黑體" panose="020B0604030504040204" pitchFamily="34" charset="-120"/>
                          <a:ea typeface="微軟正黑體" panose="020B0604030504040204" pitchFamily="34" charset="-120"/>
                        </a:rPr>
                        <a:t>等領域，能計算變量之間的</a:t>
                      </a:r>
                      <a:r>
                        <a:rPr lang="zh-TW" altLang="en-US" sz="2200" dirty="0">
                          <a:solidFill>
                            <a:srgbClr val="FF0000"/>
                          </a:solidFill>
                          <a:latin typeface="微軟正黑體" panose="020B0604030504040204" pitchFamily="34" charset="-120"/>
                          <a:ea typeface="微軟正黑體" panose="020B0604030504040204" pitchFamily="34" charset="-120"/>
                        </a:rPr>
                        <a:t>統計相關性</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3735070228"/>
                  </a:ext>
                </a:extLst>
              </a:tr>
              <a:tr h="370840">
                <a:tc>
                  <a:txBody>
                    <a:bodyPr/>
                    <a:lstStyle/>
                    <a:p>
                      <a:pPr algn="ctr">
                        <a:lnSpc>
                          <a:spcPct val="100000"/>
                        </a:lnSpc>
                      </a:pPr>
                      <a:r>
                        <a:rPr lang="en-US" altLang="zh-TW" sz="2400" dirty="0" err="1">
                          <a:latin typeface="微軟正黑體" panose="020B0604030504040204" pitchFamily="34" charset="-120"/>
                          <a:ea typeface="微軟正黑體" panose="020B0604030504040204" pitchFamily="34" charset="-120"/>
                        </a:rPr>
                        <a:t>Chelgani</a:t>
                      </a:r>
                      <a:r>
                        <a:rPr lang="en-US" altLang="zh-TW" sz="2400" dirty="0">
                          <a:latin typeface="微軟正黑體" panose="020B0604030504040204" pitchFamily="34" charset="-120"/>
                          <a:ea typeface="微軟正黑體" panose="020B0604030504040204" pitchFamily="34" charset="-120"/>
                        </a:rPr>
                        <a:t>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2018</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just" hangingPunct="0">
                        <a:lnSpc>
                          <a:spcPct val="100000"/>
                        </a:lnSpc>
                      </a:pPr>
                      <a:r>
                        <a:rPr lang="zh-TW" altLang="en-US" sz="2200" dirty="0">
                          <a:latin typeface="微軟正黑體" panose="020B0604030504040204" pitchFamily="34" charset="-120"/>
                          <a:ea typeface="微軟正黑體" panose="020B0604030504040204" pitchFamily="34" charset="-120"/>
                        </a:rPr>
                        <a:t>結合</a:t>
                      </a:r>
                      <a:r>
                        <a:rPr lang="en-US" altLang="zh-TW" sz="2200" dirty="0">
                          <a:latin typeface="微軟正黑體" panose="020B0604030504040204" pitchFamily="34" charset="-120"/>
                          <a:ea typeface="微軟正黑體" panose="020B0604030504040204" pitchFamily="34" charset="-120"/>
                        </a:rPr>
                        <a:t>SVR</a:t>
                      </a:r>
                      <a:r>
                        <a:rPr lang="zh-TW" altLang="en-US" sz="2200" dirty="0">
                          <a:latin typeface="微軟正黑體" panose="020B0604030504040204" pitchFamily="34" charset="-120"/>
                          <a:ea typeface="微軟正黑體" panose="020B0604030504040204" pitchFamily="34" charset="-120"/>
                        </a:rPr>
                        <a:t>對煤浮選進行速率和回收率的預測，結果顯示加入</a:t>
                      </a:r>
                      <a:r>
                        <a:rPr lang="en-US" altLang="zh-TW" sz="2200" dirty="0">
                          <a:latin typeface="微軟正黑體" panose="020B0604030504040204" pitchFamily="34" charset="-120"/>
                          <a:ea typeface="微軟正黑體" panose="020B0604030504040204" pitchFamily="34" charset="-120"/>
                        </a:rPr>
                        <a:t>MI</a:t>
                      </a:r>
                      <a:r>
                        <a:rPr lang="zh-TW" altLang="en-US" sz="2200" dirty="0">
                          <a:latin typeface="微軟正黑體" panose="020B0604030504040204" pitchFamily="34" charset="-120"/>
                          <a:ea typeface="微軟正黑體" panose="020B0604030504040204" pitchFamily="34" charset="-120"/>
                        </a:rPr>
                        <a:t>的</a:t>
                      </a:r>
                      <a:r>
                        <a:rPr lang="en-US" altLang="zh-TW" sz="2200" dirty="0">
                          <a:latin typeface="微軟正黑體" panose="020B0604030504040204" pitchFamily="34" charset="-120"/>
                          <a:ea typeface="微軟正黑體" panose="020B0604030504040204" pitchFamily="34" charset="-120"/>
                        </a:rPr>
                        <a:t>SVR</a:t>
                      </a:r>
                      <a:r>
                        <a:rPr lang="zh-TW" altLang="en-US" sz="2200" dirty="0">
                          <a:latin typeface="微軟正黑體" panose="020B0604030504040204" pitchFamily="34" charset="-120"/>
                          <a:ea typeface="微軟正黑體" panose="020B0604030504040204" pitchFamily="34" charset="-120"/>
                        </a:rPr>
                        <a:t>的判定係數</a:t>
                      </a:r>
                      <a:r>
                        <a:rPr lang="en-US" altLang="zh-TW" sz="2200" dirty="0">
                          <a:latin typeface="微軟正黑體" panose="020B0604030504040204" pitchFamily="34" charset="-120"/>
                          <a:ea typeface="微軟正黑體" panose="020B0604030504040204" pitchFamily="34" charset="-120"/>
                        </a:rPr>
                        <a:t>(R</a:t>
                      </a:r>
                      <a:r>
                        <a:rPr lang="en-US" altLang="zh-TW" sz="2200" baseline="30000" dirty="0">
                          <a:latin typeface="微軟正黑體" panose="020B0604030504040204" pitchFamily="34" charset="-120"/>
                          <a:ea typeface="微軟正黑體" panose="020B0604030504040204" pitchFamily="34" charset="-120"/>
                        </a:rPr>
                        <a:t>2</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從</a:t>
                      </a:r>
                      <a:r>
                        <a:rPr lang="en-US" altLang="zh-TW" sz="2200" dirty="0">
                          <a:latin typeface="微軟正黑體" panose="020B0604030504040204" pitchFamily="34" charset="-120"/>
                          <a:ea typeface="微軟正黑體" panose="020B0604030504040204" pitchFamily="34" charset="-120"/>
                        </a:rPr>
                        <a:t>0.72</a:t>
                      </a:r>
                      <a:r>
                        <a:rPr lang="zh-TW" altLang="en-US" sz="2200" dirty="0">
                          <a:latin typeface="微軟正黑體" panose="020B0604030504040204" pitchFamily="34" charset="-120"/>
                          <a:ea typeface="微軟正黑體" panose="020B0604030504040204" pitchFamily="34" charset="-120"/>
                        </a:rPr>
                        <a:t>提高到</a:t>
                      </a:r>
                      <a:r>
                        <a:rPr lang="en-US" altLang="zh-TW" sz="2200" dirty="0">
                          <a:latin typeface="微軟正黑體" panose="020B0604030504040204" pitchFamily="34" charset="-120"/>
                          <a:ea typeface="微軟正黑體" panose="020B0604030504040204" pitchFamily="34" charset="-120"/>
                        </a:rPr>
                        <a:t>0.93</a:t>
                      </a:r>
                      <a:r>
                        <a:rPr lang="zh-TW" altLang="en-US" sz="2200" dirty="0">
                          <a:latin typeface="微軟正黑體" panose="020B0604030504040204" pitchFamily="34" charset="-120"/>
                          <a:ea typeface="微軟正黑體" panose="020B0604030504040204" pitchFamily="34" charset="-120"/>
                        </a:rPr>
                        <a:t>，提高了模型的可解釋性，也</a:t>
                      </a:r>
                      <a:r>
                        <a:rPr lang="zh-TW" altLang="en-US" sz="2200" dirty="0">
                          <a:solidFill>
                            <a:srgbClr val="FF0000"/>
                          </a:solidFill>
                          <a:latin typeface="微軟正黑體" panose="020B0604030504040204" pitchFamily="34" charset="-120"/>
                          <a:ea typeface="微軟正黑體" panose="020B0604030504040204" pitchFamily="34" charset="-120"/>
                        </a:rPr>
                        <a:t>降低模型過擬合的可能性</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3584044601"/>
                  </a:ext>
                </a:extLst>
              </a:tr>
            </a:tbl>
          </a:graphicData>
        </a:graphic>
      </p:graphicFrame>
      <p:sp>
        <p:nvSpPr>
          <p:cNvPr id="3" name="文本框 8">
            <a:extLst>
              <a:ext uri="{FF2B5EF4-FFF2-40B4-BE49-F238E27FC236}">
                <a16:creationId xmlns:a16="http://schemas.microsoft.com/office/drawing/2014/main" id="{00C89130-7963-4F89-952A-F322D13DCCC1}"/>
              </a:ext>
            </a:extLst>
          </p:cNvPr>
          <p:cNvSpPr txBox="1"/>
          <p:nvPr/>
        </p:nvSpPr>
        <p:spPr>
          <a:xfrm>
            <a:off x="243836" y="1007245"/>
            <a:ext cx="11948164" cy="707886"/>
          </a:xfrm>
          <a:prstGeom prst="rect">
            <a:avLst/>
          </a:prstGeom>
          <a:noFill/>
        </p:spPr>
        <p:txBody>
          <a:bodyPr wrap="squar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風力渦輪機簡介</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風力發電功率預測方法</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en-US" altLang="zh-TW" sz="2000" b="1" spc="600" dirty="0">
                <a:latin typeface="微軟正黑體" panose="020B0604030504040204" pitchFamily="34" charset="-120"/>
                <a:ea typeface="微軟正黑體" panose="020B0604030504040204" pitchFamily="34" charset="-120"/>
              </a:rPr>
              <a:t>MI</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/LSTM/</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相關</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SCADA</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分析</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小結</a:t>
            </a:r>
            <a:endParaRPr lang="en-US" altLang="zh-TW" sz="2000" spc="600" dirty="0">
              <a:solidFill>
                <a:schemeClr val="bg2">
                  <a:lumMod val="75000"/>
                </a:schemeClr>
              </a:solidFill>
              <a:latin typeface="微軟正黑體" panose="020B0604030504040204" pitchFamily="34" charset="-120"/>
              <a:ea typeface="微軟正黑體" panose="020B0604030504040204" pitchFamily="34" charset="-120"/>
            </a:endParaRPr>
          </a:p>
          <a:p>
            <a:endParaRPr lang="zh-CN" altLang="en-US" sz="2000" b="1"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C54770B4-82C7-4F21-8CE5-6AA0145384C7}"/>
              </a:ext>
            </a:extLst>
          </p:cNvPr>
          <p:cNvSpPr>
            <a:spLocks noGrp="1"/>
          </p:cNvSpPr>
          <p:nvPr>
            <p:ph type="sldNum" sz="quarter" idx="12"/>
          </p:nvPr>
        </p:nvSpPr>
        <p:spPr/>
        <p:txBody>
          <a:bodyPr/>
          <a:lstStyle/>
          <a:p>
            <a:fld id="{47183693-D136-4195-B603-6F9F0529F145}" type="slidenum">
              <a:rPr lang="zh-TW" altLang="en-US" smtClean="0"/>
              <a:t>20</a:t>
            </a:fld>
            <a:endParaRPr lang="zh-TW" altLang="en-US"/>
          </a:p>
        </p:txBody>
      </p:sp>
      <p:sp>
        <p:nvSpPr>
          <p:cNvPr id="11" name="矩形 10">
            <a:hlinkClick r:id="" action="ppaction://noaction"/>
            <a:extLst>
              <a:ext uri="{FF2B5EF4-FFF2-40B4-BE49-F238E27FC236}">
                <a16:creationId xmlns:a16="http://schemas.microsoft.com/office/drawing/2014/main" id="{838B94C0-5C91-40AB-8AB5-7E0CA4E54734}"/>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0982AAE-AB9E-4FB4-90B3-8E88B0E66346}"/>
              </a:ext>
            </a:extLst>
          </p:cNvPr>
          <p:cNvSpPr txBox="1"/>
          <p:nvPr/>
        </p:nvSpPr>
        <p:spPr>
          <a:xfrm>
            <a:off x="344400" y="1592429"/>
            <a:ext cx="2318901" cy="461665"/>
          </a:xfrm>
          <a:prstGeom prst="rect">
            <a:avLst/>
          </a:prstGeom>
          <a:noFill/>
          <a:ln w="38100">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特徵選擇的目的</a:t>
            </a:r>
          </a:p>
        </p:txBody>
      </p:sp>
      <p:sp>
        <p:nvSpPr>
          <p:cNvPr id="16" name="箭號: 向右 15">
            <a:extLst>
              <a:ext uri="{FF2B5EF4-FFF2-40B4-BE49-F238E27FC236}">
                <a16:creationId xmlns:a16="http://schemas.microsoft.com/office/drawing/2014/main" id="{182013B2-D3E0-4FDB-9631-D2E27FE5DCD6}"/>
              </a:ext>
            </a:extLst>
          </p:cNvPr>
          <p:cNvSpPr/>
          <p:nvPr/>
        </p:nvSpPr>
        <p:spPr>
          <a:xfrm>
            <a:off x="2683963" y="1676751"/>
            <a:ext cx="777096" cy="28985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56FED8DA-9AB7-4AEA-992A-0C212C808BE2}"/>
              </a:ext>
            </a:extLst>
          </p:cNvPr>
          <p:cNvSpPr txBox="1"/>
          <p:nvPr/>
        </p:nvSpPr>
        <p:spPr>
          <a:xfrm>
            <a:off x="3461059" y="1596286"/>
            <a:ext cx="3735825" cy="461665"/>
          </a:xfrm>
          <a:prstGeom prst="rect">
            <a:avLst/>
          </a:prstGeom>
          <a:noFill/>
          <a:ln w="28575">
            <a:noFill/>
            <a:prstDash val="lgDash"/>
          </a:ln>
        </p:spPr>
        <p:txBody>
          <a:bodyPr wrap="square" rtlCol="0">
            <a:spAutoFit/>
          </a:bodyPr>
          <a:lstStyle/>
          <a:p>
            <a:r>
              <a:rPr lang="zh-TW" altLang="en-US" sz="2400" b="1" dirty="0">
                <a:solidFill>
                  <a:srgbClr val="FF0000"/>
                </a:solidFill>
                <a:latin typeface="微軟正黑體" panose="020B0604030504040204" pitchFamily="34" charset="-120"/>
                <a:ea typeface="微軟正黑體" panose="020B0604030504040204" pitchFamily="34" charset="-120"/>
              </a:rPr>
              <a:t>減少數據中的維度和冗餘</a:t>
            </a:r>
            <a:endParaRPr lang="en-US" altLang="zh-TW" sz="2400" b="1" dirty="0">
              <a:solidFill>
                <a:srgbClr val="FF0000"/>
              </a:solidFill>
              <a:latin typeface="微軟正黑體" panose="020B0604030504040204" pitchFamily="34" charset="-120"/>
              <a:ea typeface="微軟正黑體" panose="020B0604030504040204" pitchFamily="34" charset="-120"/>
            </a:endParaRPr>
          </a:p>
        </p:txBody>
      </p:sp>
      <p:sp>
        <p:nvSpPr>
          <p:cNvPr id="23" name="文本框 8">
            <a:extLst>
              <a:ext uri="{FF2B5EF4-FFF2-40B4-BE49-F238E27FC236}">
                <a16:creationId xmlns:a16="http://schemas.microsoft.com/office/drawing/2014/main" id="{1A64D3C5-28EE-4E4E-8D36-69CCB8CAE409}"/>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4" name="文本框 8">
            <a:extLst>
              <a:ext uri="{FF2B5EF4-FFF2-40B4-BE49-F238E27FC236}">
                <a16:creationId xmlns:a16="http://schemas.microsoft.com/office/drawing/2014/main" id="{53E3E635-ACA3-4EC8-878C-6A17B791BB24}"/>
              </a:ext>
            </a:extLst>
          </p:cNvPr>
          <p:cNvSpPr txBox="1"/>
          <p:nvPr/>
        </p:nvSpPr>
        <p:spPr>
          <a:xfrm>
            <a:off x="1430736" y="230816"/>
            <a:ext cx="219897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文獻探討</a:t>
            </a:r>
            <a:endParaRPr lang="zh-CN" altLang="en-US" dirty="0"/>
          </a:p>
        </p:txBody>
      </p:sp>
      <p:sp>
        <p:nvSpPr>
          <p:cNvPr id="25" name="文本框 8">
            <a:extLst>
              <a:ext uri="{FF2B5EF4-FFF2-40B4-BE49-F238E27FC236}">
                <a16:creationId xmlns:a16="http://schemas.microsoft.com/office/drawing/2014/main" id="{3CE0C34B-FA85-44BE-B2DC-7AC5F1E1EB38}"/>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6" name="文本框 8">
            <a:extLst>
              <a:ext uri="{FF2B5EF4-FFF2-40B4-BE49-F238E27FC236}">
                <a16:creationId xmlns:a16="http://schemas.microsoft.com/office/drawing/2014/main" id="{15C7C590-4C29-4781-B275-CD7C75619022}"/>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27" name="文本框 8">
            <a:extLst>
              <a:ext uri="{FF2B5EF4-FFF2-40B4-BE49-F238E27FC236}">
                <a16:creationId xmlns:a16="http://schemas.microsoft.com/office/drawing/2014/main" id="{8940C1FE-7D1C-4E8D-8BFF-F77AFF88FD18}"/>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413351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2">
            <a:extLst>
              <a:ext uri="{FF2B5EF4-FFF2-40B4-BE49-F238E27FC236}">
                <a16:creationId xmlns:a16="http://schemas.microsoft.com/office/drawing/2014/main" id="{F13A20FC-9408-4D13-8A9C-2AC791B42B37}"/>
              </a:ext>
            </a:extLst>
          </p:cNvPr>
          <p:cNvGraphicFramePr>
            <a:graphicFrameLocks noGrp="1"/>
          </p:cNvGraphicFramePr>
          <p:nvPr>
            <p:extLst>
              <p:ext uri="{D42A27DB-BD31-4B8C-83A1-F6EECF244321}">
                <p14:modId xmlns:p14="http://schemas.microsoft.com/office/powerpoint/2010/main" val="566725611"/>
              </p:ext>
            </p:extLst>
          </p:nvPr>
        </p:nvGraphicFramePr>
        <p:xfrm>
          <a:off x="142371" y="2160629"/>
          <a:ext cx="11936047" cy="4511040"/>
        </p:xfrm>
        <a:graphic>
          <a:graphicData uri="http://schemas.openxmlformats.org/drawingml/2006/table">
            <a:tbl>
              <a:tblPr firstRow="1" bandRow="1">
                <a:tableStyleId>{5C22544A-7EE6-4342-B048-85BDC9FD1C3A}</a:tableStyleId>
              </a:tblPr>
              <a:tblGrid>
                <a:gridCol w="2525371">
                  <a:extLst>
                    <a:ext uri="{9D8B030D-6E8A-4147-A177-3AD203B41FA5}">
                      <a16:colId xmlns:a16="http://schemas.microsoft.com/office/drawing/2014/main" val="4081234629"/>
                    </a:ext>
                  </a:extLst>
                </a:gridCol>
                <a:gridCol w="971490">
                  <a:extLst>
                    <a:ext uri="{9D8B030D-6E8A-4147-A177-3AD203B41FA5}">
                      <a16:colId xmlns:a16="http://schemas.microsoft.com/office/drawing/2014/main" val="891278492"/>
                    </a:ext>
                  </a:extLst>
                </a:gridCol>
                <a:gridCol w="8439186">
                  <a:extLst>
                    <a:ext uri="{9D8B030D-6E8A-4147-A177-3AD203B41FA5}">
                      <a16:colId xmlns:a16="http://schemas.microsoft.com/office/drawing/2014/main" val="3061210090"/>
                    </a:ext>
                  </a:extLst>
                </a:gridCol>
              </a:tblGrid>
              <a:tr h="370840">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作者</a:t>
                      </a:r>
                    </a:p>
                  </a:txBody>
                  <a:tcPr anchor="ctr"/>
                </a:tc>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年份</a:t>
                      </a:r>
                    </a:p>
                  </a:txBody>
                  <a:tcPr anchor="ctr"/>
                </a:tc>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發現</a:t>
                      </a:r>
                    </a:p>
                  </a:txBody>
                  <a:tcPr anchor="ctr"/>
                </a:tc>
                <a:extLst>
                  <a:ext uri="{0D108BD9-81ED-4DB2-BD59-A6C34878D82A}">
                    <a16:rowId xmlns:a16="http://schemas.microsoft.com/office/drawing/2014/main" val="630734964"/>
                  </a:ext>
                </a:extLst>
              </a:tr>
              <a:tr h="370840">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Zhang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2019</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TW" altLang="en-US" sz="2200" dirty="0">
                          <a:latin typeface="微軟正黑體" panose="020B0604030504040204" pitchFamily="34" charset="-120"/>
                          <a:ea typeface="微軟正黑體" panose="020B0604030504040204" pitchFamily="34" charset="-120"/>
                        </a:rPr>
                        <a:t>應用</a:t>
                      </a:r>
                      <a:r>
                        <a:rPr lang="en-US" altLang="zh-TW" sz="2200" dirty="0">
                          <a:latin typeface="微軟正黑體" panose="020B0604030504040204" pitchFamily="34" charset="-120"/>
                          <a:ea typeface="微軟正黑體" panose="020B0604030504040204" pitchFamily="34" charset="-120"/>
                        </a:rPr>
                        <a:t>LSTM</a:t>
                      </a:r>
                      <a:r>
                        <a:rPr lang="zh-TW" altLang="en-US" sz="2200" dirty="0">
                          <a:latin typeface="微軟正黑體" panose="020B0604030504040204" pitchFamily="34" charset="-120"/>
                          <a:ea typeface="微軟正黑體" panose="020B0604030504040204" pitchFamily="34" charset="-120"/>
                        </a:rPr>
                        <a:t>進行風電功率短期的預測，並與</a:t>
                      </a:r>
                      <a:r>
                        <a:rPr lang="en-US" altLang="zh-TW" sz="2200" dirty="0">
                          <a:latin typeface="微軟正黑體" panose="020B0604030504040204" pitchFamily="34" charset="-120"/>
                          <a:ea typeface="微軟正黑體" panose="020B0604030504040204" pitchFamily="34" charset="-120"/>
                        </a:rPr>
                        <a:t>RBF</a:t>
                      </a:r>
                      <a:r>
                        <a:rPr lang="zh-TW" altLang="en-US" sz="2200" dirty="0">
                          <a:latin typeface="微軟正黑體" panose="020B0604030504040204" pitchFamily="34" charset="-120"/>
                          <a:ea typeface="微軟正黑體" panose="020B0604030504040204" pitchFamily="34" charset="-120"/>
                        </a:rPr>
                        <a:t>、</a:t>
                      </a:r>
                      <a:r>
                        <a:rPr lang="en-US" altLang="zh-TW" sz="2200" dirty="0">
                          <a:latin typeface="微軟正黑體" panose="020B0604030504040204" pitchFamily="34" charset="-120"/>
                          <a:ea typeface="微軟正黑體" panose="020B0604030504040204" pitchFamily="34" charset="-120"/>
                        </a:rPr>
                        <a:t>DBN</a:t>
                      </a:r>
                      <a:r>
                        <a:rPr lang="zh-TW" altLang="en-US" sz="2200" dirty="0">
                          <a:latin typeface="微軟正黑體" panose="020B0604030504040204" pitchFamily="34" charset="-120"/>
                          <a:ea typeface="微軟正黑體" panose="020B0604030504040204" pitchFamily="34" charset="-120"/>
                        </a:rPr>
                        <a:t>、</a:t>
                      </a:r>
                      <a:r>
                        <a:rPr lang="en-US" altLang="zh-TW" sz="2200" dirty="0">
                          <a:latin typeface="微軟正黑體" panose="020B0604030504040204" pitchFamily="34" charset="-120"/>
                          <a:ea typeface="微軟正黑體" panose="020B0604030504040204" pitchFamily="34" charset="-120"/>
                        </a:rPr>
                        <a:t>BPNN</a:t>
                      </a:r>
                      <a:r>
                        <a:rPr lang="zh-TW" altLang="en-US" sz="2200" dirty="0">
                          <a:latin typeface="微軟正黑體" panose="020B0604030504040204" pitchFamily="34" charset="-120"/>
                          <a:ea typeface="微軟正黑體" panose="020B0604030504040204" pitchFamily="34" charset="-120"/>
                        </a:rPr>
                        <a:t>、小波、</a:t>
                      </a:r>
                      <a:r>
                        <a:rPr lang="en-US" altLang="zh-TW" sz="2200" dirty="0">
                          <a:latin typeface="微軟正黑體" panose="020B0604030504040204" pitchFamily="34" charset="-120"/>
                          <a:ea typeface="微軟正黑體" panose="020B0604030504040204" pitchFamily="34" charset="-120"/>
                        </a:rPr>
                        <a:t>ELMAN</a:t>
                      </a:r>
                      <a:r>
                        <a:rPr lang="zh-TW" altLang="en-US" sz="2200" dirty="0">
                          <a:latin typeface="微軟正黑體" panose="020B0604030504040204" pitchFamily="34" charset="-120"/>
                          <a:ea typeface="微軟正黑體" panose="020B0604030504040204" pitchFamily="34" charset="-120"/>
                        </a:rPr>
                        <a:t>等六個網路比較，結果顯示</a:t>
                      </a:r>
                      <a:r>
                        <a:rPr lang="en-US" altLang="zh-TW" sz="2200" dirty="0">
                          <a:solidFill>
                            <a:srgbClr val="FF0000"/>
                          </a:solidFill>
                          <a:latin typeface="微軟正黑體" panose="020B0604030504040204" pitchFamily="34" charset="-120"/>
                          <a:ea typeface="微軟正黑體" panose="020B0604030504040204" pitchFamily="34" charset="-120"/>
                        </a:rPr>
                        <a:t>LSTM</a:t>
                      </a:r>
                      <a:r>
                        <a:rPr lang="zh-TW" altLang="en-US" sz="2200" dirty="0">
                          <a:solidFill>
                            <a:srgbClr val="FF0000"/>
                          </a:solidFill>
                          <a:latin typeface="微軟正黑體" panose="020B0604030504040204" pitchFamily="34" charset="-120"/>
                          <a:ea typeface="微軟正黑體" panose="020B0604030504040204" pitchFamily="34" charset="-120"/>
                        </a:rPr>
                        <a:t>的預測準確度最佳</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3193752126"/>
                  </a:ext>
                </a:extLst>
              </a:tr>
              <a:tr h="370840">
                <a:tc>
                  <a:txBody>
                    <a:bodyPr/>
                    <a:lstStyle/>
                    <a:p>
                      <a:pPr algn="ctr">
                        <a:lnSpc>
                          <a:spcPct val="100000"/>
                        </a:lnSpc>
                      </a:pPr>
                      <a:r>
                        <a:rPr lang="en-US" altLang="zh-TW" sz="2400" dirty="0" err="1">
                          <a:latin typeface="微軟正黑體" panose="020B0604030504040204" pitchFamily="34" charset="-120"/>
                          <a:ea typeface="微軟正黑體" panose="020B0604030504040204" pitchFamily="34" charset="-120"/>
                        </a:rPr>
                        <a:t>Xiong</a:t>
                      </a:r>
                      <a:r>
                        <a:rPr lang="en-US" altLang="zh-TW" sz="2400" dirty="0">
                          <a:latin typeface="微軟正黑體" panose="020B0604030504040204" pitchFamily="34" charset="-120"/>
                          <a:ea typeface="微軟正黑體" panose="020B0604030504040204" pitchFamily="34" charset="-120"/>
                        </a:rPr>
                        <a:t>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2021</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just" hangingPunct="0">
                        <a:lnSpc>
                          <a:spcPct val="100000"/>
                        </a:lnSpc>
                      </a:pPr>
                      <a:r>
                        <a:rPr lang="zh-TW" altLang="en-US" sz="2200" dirty="0">
                          <a:latin typeface="微軟正黑體" panose="020B0604030504040204" pitchFamily="34" charset="-120"/>
                          <a:ea typeface="微軟正黑體" panose="020B0604030504040204" pitchFamily="34" charset="-120"/>
                        </a:rPr>
                        <a:t>提出了以</a:t>
                      </a:r>
                      <a:r>
                        <a:rPr lang="en-US" altLang="zh-TW" sz="2200" dirty="0">
                          <a:latin typeface="微軟正黑體" panose="020B0604030504040204" pitchFamily="34" charset="-120"/>
                          <a:ea typeface="微軟正黑體" panose="020B0604030504040204" pitchFamily="34" charset="-120"/>
                        </a:rPr>
                        <a:t>LSTM</a:t>
                      </a:r>
                      <a:r>
                        <a:rPr lang="zh-TW" altLang="en-US" sz="2200" dirty="0">
                          <a:latin typeface="微軟正黑體" panose="020B0604030504040204" pitchFamily="34" charset="-120"/>
                          <a:ea typeface="微軟正黑體" panose="020B0604030504040204" pitchFamily="34" charset="-120"/>
                        </a:rPr>
                        <a:t>與</a:t>
                      </a:r>
                      <a:r>
                        <a:rPr lang="en-US" altLang="zh-TW" sz="2200" dirty="0">
                          <a:latin typeface="微軟正黑體" panose="020B0604030504040204" pitchFamily="34" charset="-120"/>
                          <a:ea typeface="微軟正黑體" panose="020B0604030504040204" pitchFamily="34" charset="-120"/>
                        </a:rPr>
                        <a:t>GRU</a:t>
                      </a:r>
                      <a:r>
                        <a:rPr lang="zh-TW" altLang="en-US" sz="2200" dirty="0">
                          <a:latin typeface="微軟正黑體" panose="020B0604030504040204" pitchFamily="34" charset="-120"/>
                          <a:ea typeface="微軟正黑體" panose="020B0604030504040204" pitchFamily="34" charset="-120"/>
                        </a:rPr>
                        <a:t>兩個不同模型為基礎結合深度神經網路</a:t>
                      </a:r>
                      <a:r>
                        <a:rPr lang="en-US" altLang="zh-TW" sz="2200" dirty="0">
                          <a:latin typeface="微軟正黑體" panose="020B0604030504040204" pitchFamily="34" charset="-120"/>
                          <a:ea typeface="微軟正黑體" panose="020B0604030504040204" pitchFamily="34" charset="-120"/>
                        </a:rPr>
                        <a:t>(DNN)</a:t>
                      </a:r>
                      <a:r>
                        <a:rPr lang="zh-TW" altLang="en-US" sz="2200" dirty="0">
                          <a:latin typeface="微軟正黑體" panose="020B0604030504040204" pitchFamily="34" charset="-120"/>
                          <a:ea typeface="微軟正黑體" panose="020B0604030504040204" pitchFamily="34" charset="-120"/>
                        </a:rPr>
                        <a:t>進行</a:t>
                      </a:r>
                      <a:r>
                        <a:rPr lang="zh-TW" altLang="en-US" sz="2200" dirty="0">
                          <a:solidFill>
                            <a:schemeClr val="tx1"/>
                          </a:solidFill>
                          <a:latin typeface="微軟正黑體" panose="020B0604030504040204" pitchFamily="34" charset="-120"/>
                          <a:ea typeface="微軟正黑體" panose="020B0604030504040204" pitchFamily="34" charset="-120"/>
                        </a:rPr>
                        <a:t>短期風力發電功率的預測</a:t>
                      </a:r>
                      <a:r>
                        <a:rPr lang="zh-TW" altLang="en-US" sz="2200" dirty="0">
                          <a:latin typeface="微軟正黑體" panose="020B0604030504040204" pitchFamily="34" charset="-120"/>
                          <a:ea typeface="微軟正黑體" panose="020B0604030504040204" pitchFamily="34" charset="-120"/>
                        </a:rPr>
                        <a:t>，</a:t>
                      </a:r>
                      <a:r>
                        <a:rPr lang="en-US" altLang="zh-TW" sz="2200" dirty="0">
                          <a:latin typeface="微軟正黑體" panose="020B0604030504040204" pitchFamily="34" charset="-120"/>
                          <a:ea typeface="微軟正黑體" panose="020B0604030504040204" pitchFamily="34" charset="-120"/>
                        </a:rPr>
                        <a:t>DNN</a:t>
                      </a:r>
                      <a:r>
                        <a:rPr lang="zh-TW" altLang="en-US" sz="2200" dirty="0">
                          <a:latin typeface="微軟正黑體" panose="020B0604030504040204" pitchFamily="34" charset="-120"/>
                          <a:ea typeface="微軟正黑體" panose="020B0604030504040204" pitchFamily="34" charset="-120"/>
                        </a:rPr>
                        <a:t>用於特徵的提取，研究指出</a:t>
                      </a:r>
                      <a:r>
                        <a:rPr lang="en-US" altLang="zh-TW" sz="2200" dirty="0">
                          <a:solidFill>
                            <a:srgbClr val="FF0000"/>
                          </a:solidFill>
                          <a:latin typeface="微軟正黑體" panose="020B0604030504040204" pitchFamily="34" charset="-120"/>
                          <a:ea typeface="微軟正黑體" panose="020B0604030504040204" pitchFamily="34" charset="-120"/>
                        </a:rPr>
                        <a:t>DNN-LSTM</a:t>
                      </a:r>
                      <a:r>
                        <a:rPr lang="zh-TW" altLang="en-US" sz="2200" dirty="0">
                          <a:latin typeface="微軟正黑體" panose="020B0604030504040204" pitchFamily="34" charset="-120"/>
                          <a:ea typeface="微軟正黑體" panose="020B0604030504040204" pitchFamily="34" charset="-120"/>
                        </a:rPr>
                        <a:t>比</a:t>
                      </a:r>
                      <a:r>
                        <a:rPr lang="en-US" altLang="zh-TW" sz="2200" dirty="0">
                          <a:latin typeface="微軟正黑體" panose="020B0604030504040204" pitchFamily="34" charset="-120"/>
                          <a:ea typeface="微軟正黑體" panose="020B0604030504040204" pitchFamily="34" charset="-120"/>
                        </a:rPr>
                        <a:t>DNN-GRU</a:t>
                      </a:r>
                      <a:r>
                        <a:rPr lang="zh-TW" altLang="en-US" sz="2200" dirty="0">
                          <a:latin typeface="微軟正黑體" panose="020B0604030504040204" pitchFamily="34" charset="-120"/>
                          <a:ea typeface="微軟正黑體" panose="020B0604030504040204" pitchFamily="34" charset="-120"/>
                        </a:rPr>
                        <a:t>有</a:t>
                      </a:r>
                      <a:r>
                        <a:rPr lang="zh-TW" altLang="en-US" sz="2200" dirty="0">
                          <a:solidFill>
                            <a:srgbClr val="FF0000"/>
                          </a:solidFill>
                          <a:latin typeface="微軟正黑體" panose="020B0604030504040204" pitchFamily="34" charset="-120"/>
                          <a:ea typeface="微軟正黑體" panose="020B0604030504040204" pitchFamily="34" charset="-120"/>
                        </a:rPr>
                        <a:t>更佳的預測能力與穩健性</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926398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latin typeface="微軟正黑體" panose="020B0604030504040204" pitchFamily="34" charset="-120"/>
                          <a:ea typeface="微軟正黑體" panose="020B0604030504040204" pitchFamily="34" charset="-120"/>
                        </a:rPr>
                        <a:t>Jaseena</a:t>
                      </a:r>
                      <a:r>
                        <a:rPr lang="en-US" altLang="zh-TW" sz="2400" dirty="0">
                          <a:latin typeface="微軟正黑體" panose="020B0604030504040204" pitchFamily="34" charset="-120"/>
                          <a:ea typeface="微軟正黑體" panose="020B0604030504040204" pitchFamily="34" charset="-120"/>
                        </a:rPr>
                        <a:t>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2019</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just">
                        <a:lnSpc>
                          <a:spcPct val="100000"/>
                        </a:lnSpc>
                      </a:pPr>
                      <a:r>
                        <a:rPr lang="zh-TW" altLang="en-US" sz="2200" dirty="0">
                          <a:latin typeface="微軟正黑體" panose="020B0604030504040204" pitchFamily="34" charset="-120"/>
                          <a:ea typeface="微軟正黑體" panose="020B0604030504040204" pitchFamily="34" charset="-120"/>
                        </a:rPr>
                        <a:t>在</a:t>
                      </a:r>
                      <a:r>
                        <a:rPr lang="zh-TW" altLang="en-US" sz="2200" dirty="0">
                          <a:solidFill>
                            <a:schemeClr val="tx1"/>
                          </a:solidFill>
                          <a:latin typeface="微軟正黑體" panose="020B0604030504040204" pitchFamily="34" charset="-120"/>
                          <a:ea typeface="微軟正黑體" panose="020B0604030504040204" pitchFamily="34" charset="-120"/>
                        </a:rPr>
                        <a:t>風速預測</a:t>
                      </a:r>
                      <a:r>
                        <a:rPr lang="zh-TW" altLang="en-US" sz="2200" dirty="0">
                          <a:latin typeface="微軟正黑體" panose="020B0604030504040204" pitchFamily="34" charset="-120"/>
                          <a:ea typeface="微軟正黑體" panose="020B0604030504040204" pitchFamily="34" charset="-120"/>
                        </a:rPr>
                        <a:t>上比較了</a:t>
                      </a:r>
                      <a:r>
                        <a:rPr lang="en-US" altLang="zh-TW" sz="2200" dirty="0">
                          <a:latin typeface="微軟正黑體" panose="020B0604030504040204" pitchFamily="34" charset="-120"/>
                          <a:ea typeface="微軟正黑體" panose="020B0604030504040204" pitchFamily="34" charset="-120"/>
                        </a:rPr>
                        <a:t>LSTM</a:t>
                      </a:r>
                      <a:r>
                        <a:rPr lang="zh-TW" altLang="en-US" sz="2200" dirty="0">
                          <a:latin typeface="微軟正黑體" panose="020B0604030504040204" pitchFamily="34" charset="-120"/>
                          <a:ea typeface="微軟正黑體" panose="020B0604030504040204" pitchFamily="34" charset="-120"/>
                        </a:rPr>
                        <a:t>和自回歸綜合移動平均模型 </a:t>
                      </a:r>
                      <a:r>
                        <a:rPr lang="en-US" altLang="zh-TW" sz="2200" dirty="0">
                          <a:latin typeface="微軟正黑體" panose="020B0604030504040204" pitchFamily="34" charset="-120"/>
                          <a:ea typeface="微軟正黑體" panose="020B0604030504040204" pitchFamily="34" charset="-120"/>
                        </a:rPr>
                        <a:t>(ARIMA)</a:t>
                      </a:r>
                      <a:r>
                        <a:rPr lang="zh-TW" altLang="en-US" sz="2200" dirty="0">
                          <a:latin typeface="微軟正黑體" panose="020B0604030504040204" pitchFamily="34" charset="-120"/>
                          <a:ea typeface="微軟正黑體" panose="020B0604030504040204" pitchFamily="34" charset="-120"/>
                        </a:rPr>
                        <a:t>，結果顯示</a:t>
                      </a:r>
                      <a:r>
                        <a:rPr lang="en-US" altLang="zh-TW" sz="2200" dirty="0">
                          <a:latin typeface="微軟正黑體" panose="020B0604030504040204" pitchFamily="34" charset="-120"/>
                          <a:ea typeface="微軟正黑體" panose="020B0604030504040204" pitchFamily="34" charset="-120"/>
                        </a:rPr>
                        <a:t>LSTM</a:t>
                      </a:r>
                      <a:r>
                        <a:rPr lang="zh-TW" altLang="en-US" sz="2200" dirty="0">
                          <a:latin typeface="微軟正黑體" panose="020B0604030504040204" pitchFamily="34" charset="-120"/>
                          <a:ea typeface="微軟正黑體" panose="020B0604030504040204" pitchFamily="34" charset="-120"/>
                        </a:rPr>
                        <a:t>的預測能力優於</a:t>
                      </a:r>
                      <a:r>
                        <a:rPr lang="en-US" altLang="zh-TW" sz="2200" dirty="0">
                          <a:latin typeface="微軟正黑體" panose="020B0604030504040204" pitchFamily="34" charset="-120"/>
                          <a:ea typeface="微軟正黑體" panose="020B0604030504040204" pitchFamily="34" charset="-120"/>
                        </a:rPr>
                        <a:t>ARIMA</a:t>
                      </a:r>
                      <a:r>
                        <a:rPr lang="zh-TW" altLang="en-US" sz="2200" dirty="0">
                          <a:latin typeface="微軟正黑體" panose="020B0604030504040204" pitchFamily="34" charset="-120"/>
                          <a:ea typeface="微軟正黑體" panose="020B0604030504040204" pitchFamily="34" charset="-120"/>
                        </a:rPr>
                        <a:t>，並指出</a:t>
                      </a:r>
                      <a:r>
                        <a:rPr lang="en-US" altLang="zh-TW" sz="2200" dirty="0">
                          <a:solidFill>
                            <a:srgbClr val="FF0000"/>
                          </a:solidFill>
                          <a:latin typeface="微軟正黑體" panose="020B0604030504040204" pitchFamily="34" charset="-120"/>
                          <a:ea typeface="微軟正黑體" panose="020B0604030504040204" pitchFamily="34" charset="-120"/>
                        </a:rPr>
                        <a:t>LSTM</a:t>
                      </a:r>
                      <a:r>
                        <a:rPr lang="zh-TW" altLang="en-US" sz="2200" dirty="0">
                          <a:latin typeface="微軟正黑體" panose="020B0604030504040204" pitchFamily="34" charset="-120"/>
                          <a:ea typeface="微軟正黑體" panose="020B0604030504040204" pitchFamily="34" charset="-120"/>
                        </a:rPr>
                        <a:t>比</a:t>
                      </a:r>
                      <a:r>
                        <a:rPr lang="en-US" altLang="zh-TW" sz="2200" dirty="0">
                          <a:latin typeface="微軟正黑體" panose="020B0604030504040204" pitchFamily="34" charset="-120"/>
                          <a:ea typeface="微軟正黑體" panose="020B0604030504040204" pitchFamily="34" charset="-120"/>
                        </a:rPr>
                        <a:t>ARIMA</a:t>
                      </a:r>
                      <a:r>
                        <a:rPr lang="zh-TW" altLang="en-US" sz="2200" dirty="0">
                          <a:latin typeface="微軟正黑體" panose="020B0604030504040204" pitchFamily="34" charset="-120"/>
                          <a:ea typeface="微軟正黑體" panose="020B0604030504040204" pitchFamily="34" charset="-120"/>
                        </a:rPr>
                        <a:t>能</a:t>
                      </a:r>
                      <a:r>
                        <a:rPr lang="zh-TW" altLang="en-US" sz="2200" dirty="0">
                          <a:solidFill>
                            <a:srgbClr val="FF0000"/>
                          </a:solidFill>
                          <a:latin typeface="微軟正黑體" panose="020B0604030504040204" pitchFamily="34" charset="-120"/>
                          <a:ea typeface="微軟正黑體" panose="020B0604030504040204" pitchFamily="34" charset="-120"/>
                        </a:rPr>
                        <a:t>更好地處理非線性的數據</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3735070228"/>
                  </a:ext>
                </a:extLst>
              </a:tr>
              <a:tr h="370840">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Hossain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2020</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just" hangingPunct="0">
                        <a:lnSpc>
                          <a:spcPct val="100000"/>
                        </a:lnSpc>
                      </a:pPr>
                      <a:r>
                        <a:rPr lang="zh-TW" altLang="en-US" sz="2200" dirty="0">
                          <a:latin typeface="微軟正黑體" panose="020B0604030504040204" pitchFamily="34" charset="-120"/>
                          <a:ea typeface="微軟正黑體" panose="020B0604030504040204" pitchFamily="34" charset="-120"/>
                        </a:rPr>
                        <a:t>應用</a:t>
                      </a:r>
                      <a:r>
                        <a:rPr lang="en-US" altLang="zh-TW" sz="2200" dirty="0">
                          <a:solidFill>
                            <a:srgbClr val="FF0000"/>
                          </a:solidFill>
                          <a:latin typeface="微軟正黑體" panose="020B0604030504040204" pitchFamily="34" charset="-120"/>
                          <a:ea typeface="微軟正黑體" panose="020B0604030504040204" pitchFamily="34" charset="-120"/>
                        </a:rPr>
                        <a:t>LSTM</a:t>
                      </a:r>
                      <a:r>
                        <a:rPr lang="zh-TW" altLang="en-US" sz="2200" dirty="0">
                          <a:solidFill>
                            <a:srgbClr val="FF0000"/>
                          </a:solidFill>
                          <a:latin typeface="微軟正黑體" panose="020B0604030504040204" pitchFamily="34" charset="-120"/>
                          <a:ea typeface="微軟正黑體" panose="020B0604030504040204" pitchFamily="34" charset="-120"/>
                        </a:rPr>
                        <a:t>對短期光伏發電的預測</a:t>
                      </a:r>
                      <a:r>
                        <a:rPr lang="zh-TW" altLang="en-US" sz="2200" dirty="0">
                          <a:latin typeface="微軟正黑體" panose="020B0604030504040204" pitchFamily="34" charset="-120"/>
                          <a:ea typeface="微軟正黑體" panose="020B0604030504040204" pitchFamily="34" charset="-120"/>
                        </a:rPr>
                        <a:t>，預測的時段可分為冬季、春季、夏季與秋季，並與</a:t>
                      </a:r>
                      <a:r>
                        <a:rPr lang="en-US" altLang="zh-TW" sz="2200" dirty="0">
                          <a:latin typeface="微軟正黑體" panose="020B0604030504040204" pitchFamily="34" charset="-120"/>
                          <a:ea typeface="微軟正黑體" panose="020B0604030504040204" pitchFamily="34" charset="-120"/>
                        </a:rPr>
                        <a:t>GRNN</a:t>
                      </a:r>
                      <a:r>
                        <a:rPr lang="zh-TW" altLang="en-US" sz="2200" dirty="0">
                          <a:latin typeface="微軟正黑體" panose="020B0604030504040204" pitchFamily="34" charset="-120"/>
                          <a:ea typeface="微軟正黑體" panose="020B0604030504040204" pitchFamily="34" charset="-120"/>
                        </a:rPr>
                        <a:t>與</a:t>
                      </a:r>
                      <a:r>
                        <a:rPr lang="en-US" altLang="zh-TW" sz="2200" dirty="0">
                          <a:latin typeface="微軟正黑體" panose="020B0604030504040204" pitchFamily="34" charset="-120"/>
                          <a:ea typeface="微軟正黑體" panose="020B0604030504040204" pitchFamily="34" charset="-120"/>
                        </a:rPr>
                        <a:t>NARX</a:t>
                      </a:r>
                      <a:r>
                        <a:rPr lang="zh-TW" altLang="en-US" sz="2200" dirty="0">
                          <a:latin typeface="微軟正黑體" panose="020B0604030504040204" pitchFamily="34" charset="-120"/>
                          <a:ea typeface="微軟正黑體" panose="020B0604030504040204" pitchFamily="34" charset="-120"/>
                        </a:rPr>
                        <a:t>兩種方法進行比較，結果顯示不同季節的時段下</a:t>
                      </a:r>
                      <a:r>
                        <a:rPr lang="en-US" altLang="zh-TW" sz="2200" dirty="0">
                          <a:solidFill>
                            <a:srgbClr val="FF0000"/>
                          </a:solidFill>
                          <a:latin typeface="微軟正黑體" panose="020B0604030504040204" pitchFamily="34" charset="-120"/>
                          <a:ea typeface="微軟正黑體" panose="020B0604030504040204" pitchFamily="34" charset="-120"/>
                        </a:rPr>
                        <a:t>LSTM</a:t>
                      </a:r>
                      <a:r>
                        <a:rPr lang="zh-TW" altLang="en-US" sz="2200" dirty="0">
                          <a:solidFill>
                            <a:srgbClr val="FF0000"/>
                          </a:solidFill>
                          <a:latin typeface="微軟正黑體" panose="020B0604030504040204" pitchFamily="34" charset="-120"/>
                          <a:ea typeface="微軟正黑體" panose="020B0604030504040204" pitchFamily="34" charset="-120"/>
                        </a:rPr>
                        <a:t>的整理性能表現都最優</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3584044601"/>
                  </a:ext>
                </a:extLst>
              </a:tr>
            </a:tbl>
          </a:graphicData>
        </a:graphic>
      </p:graphicFrame>
      <p:sp>
        <p:nvSpPr>
          <p:cNvPr id="3" name="文本框 8">
            <a:extLst>
              <a:ext uri="{FF2B5EF4-FFF2-40B4-BE49-F238E27FC236}">
                <a16:creationId xmlns:a16="http://schemas.microsoft.com/office/drawing/2014/main" id="{00C89130-7963-4F89-952A-F322D13DCCC1}"/>
              </a:ext>
            </a:extLst>
          </p:cNvPr>
          <p:cNvSpPr txBox="1"/>
          <p:nvPr/>
        </p:nvSpPr>
        <p:spPr>
          <a:xfrm>
            <a:off x="243836" y="1007245"/>
            <a:ext cx="11948164" cy="707886"/>
          </a:xfrm>
          <a:prstGeom prst="rect">
            <a:avLst/>
          </a:prstGeom>
          <a:noFill/>
        </p:spPr>
        <p:txBody>
          <a:bodyPr wrap="squar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風力渦輪機簡介</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風力發電功率預測方法</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/MI/</a:t>
            </a:r>
            <a:r>
              <a:rPr lang="en-US" altLang="zh-TW" sz="2000" b="1" spc="600" dirty="0">
                <a:latin typeface="微軟正黑體" panose="020B0604030504040204" pitchFamily="34" charset="-120"/>
                <a:ea typeface="微軟正黑體" panose="020B0604030504040204" pitchFamily="34" charset="-120"/>
              </a:rPr>
              <a:t>LSTM</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相關</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SCADA</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分析</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小結</a:t>
            </a:r>
            <a:endParaRPr lang="en-US" altLang="zh-TW" sz="2000" spc="600" dirty="0">
              <a:solidFill>
                <a:schemeClr val="bg2">
                  <a:lumMod val="75000"/>
                </a:schemeClr>
              </a:solidFill>
              <a:latin typeface="微軟正黑體" panose="020B0604030504040204" pitchFamily="34" charset="-120"/>
              <a:ea typeface="微軟正黑體" panose="020B0604030504040204" pitchFamily="34" charset="-120"/>
            </a:endParaRPr>
          </a:p>
          <a:p>
            <a:endParaRPr lang="zh-CN" altLang="en-US" sz="2000" b="1"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C54770B4-82C7-4F21-8CE5-6AA0145384C7}"/>
              </a:ext>
            </a:extLst>
          </p:cNvPr>
          <p:cNvSpPr>
            <a:spLocks noGrp="1"/>
          </p:cNvSpPr>
          <p:nvPr>
            <p:ph type="sldNum" sz="quarter" idx="12"/>
          </p:nvPr>
        </p:nvSpPr>
        <p:spPr/>
        <p:txBody>
          <a:bodyPr/>
          <a:lstStyle/>
          <a:p>
            <a:fld id="{47183693-D136-4195-B603-6F9F0529F145}" type="slidenum">
              <a:rPr lang="zh-TW" altLang="en-US" smtClean="0"/>
              <a:t>21</a:t>
            </a:fld>
            <a:endParaRPr lang="zh-TW" altLang="en-US"/>
          </a:p>
        </p:txBody>
      </p:sp>
      <p:sp>
        <p:nvSpPr>
          <p:cNvPr id="11" name="矩形 10">
            <a:hlinkClick r:id="" action="ppaction://noaction"/>
            <a:extLst>
              <a:ext uri="{FF2B5EF4-FFF2-40B4-BE49-F238E27FC236}">
                <a16:creationId xmlns:a16="http://schemas.microsoft.com/office/drawing/2014/main" id="{838B94C0-5C91-40AB-8AB5-7E0CA4E54734}"/>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93F42C4C-AE37-4DF1-AD72-2EC5B6B1121E}"/>
              </a:ext>
            </a:extLst>
          </p:cNvPr>
          <p:cNvSpPr txBox="1"/>
          <p:nvPr/>
        </p:nvSpPr>
        <p:spPr>
          <a:xfrm>
            <a:off x="439200" y="1621063"/>
            <a:ext cx="3520241" cy="461665"/>
          </a:xfrm>
          <a:prstGeom prst="rect">
            <a:avLst/>
          </a:prstGeom>
          <a:noFill/>
          <a:ln w="38100">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選擇</a:t>
            </a:r>
            <a:r>
              <a:rPr lang="en-US" altLang="zh-TW" sz="2400" dirty="0">
                <a:latin typeface="微軟正黑體" panose="020B0604030504040204" pitchFamily="34" charset="-120"/>
                <a:ea typeface="微軟正黑體" panose="020B0604030504040204" pitchFamily="34" charset="-120"/>
              </a:rPr>
              <a:t>LSTM</a:t>
            </a:r>
            <a:r>
              <a:rPr lang="zh-TW" altLang="en-US" sz="2400" dirty="0">
                <a:latin typeface="微軟正黑體" panose="020B0604030504040204" pitchFamily="34" charset="-120"/>
                <a:ea typeface="微軟正黑體" panose="020B0604030504040204" pitchFamily="34" charset="-120"/>
              </a:rPr>
              <a:t>建立時序模型</a:t>
            </a:r>
          </a:p>
        </p:txBody>
      </p:sp>
      <p:sp>
        <p:nvSpPr>
          <p:cNvPr id="17" name="箭號: 向右 16">
            <a:extLst>
              <a:ext uri="{FF2B5EF4-FFF2-40B4-BE49-F238E27FC236}">
                <a16:creationId xmlns:a16="http://schemas.microsoft.com/office/drawing/2014/main" id="{9A92A48E-9E75-42B2-A99D-56F39F8F630B}"/>
              </a:ext>
            </a:extLst>
          </p:cNvPr>
          <p:cNvSpPr/>
          <p:nvPr/>
        </p:nvSpPr>
        <p:spPr>
          <a:xfrm>
            <a:off x="3959441" y="1707136"/>
            <a:ext cx="777096" cy="28985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E478A561-5819-48CD-9A4D-3A89DB91E088}"/>
              </a:ext>
            </a:extLst>
          </p:cNvPr>
          <p:cNvSpPr txBox="1"/>
          <p:nvPr/>
        </p:nvSpPr>
        <p:spPr>
          <a:xfrm>
            <a:off x="4736537" y="1626140"/>
            <a:ext cx="4981609" cy="461665"/>
          </a:xfrm>
          <a:prstGeom prst="rect">
            <a:avLst/>
          </a:prstGeom>
          <a:noFill/>
          <a:ln w="28575">
            <a:noFill/>
            <a:prstDash val="lgDash"/>
          </a:ln>
        </p:spPr>
        <p:txBody>
          <a:bodyPr wrap="square" rtlCol="0">
            <a:spAutoFit/>
          </a:bodyPr>
          <a:lstStyle/>
          <a:p>
            <a:r>
              <a:rPr lang="zh-TW" altLang="en-US" sz="2400" b="1" dirty="0">
                <a:solidFill>
                  <a:srgbClr val="FF0000"/>
                </a:solidFill>
                <a:latin typeface="微軟正黑體" panose="020B0604030504040204" pitchFamily="34" charset="-120"/>
                <a:ea typeface="微軟正黑體" panose="020B0604030504040204" pitchFamily="34" charset="-120"/>
              </a:rPr>
              <a:t>減少梯度爆炸或梯度消失的可能性</a:t>
            </a:r>
            <a:endParaRPr lang="en-US" altLang="zh-TW" sz="2400" b="1" dirty="0">
              <a:solidFill>
                <a:srgbClr val="FF0000"/>
              </a:solidFill>
              <a:latin typeface="微軟正黑體" panose="020B0604030504040204" pitchFamily="34" charset="-120"/>
              <a:ea typeface="微軟正黑體" panose="020B0604030504040204" pitchFamily="34" charset="-120"/>
            </a:endParaRPr>
          </a:p>
        </p:txBody>
      </p:sp>
      <p:sp>
        <p:nvSpPr>
          <p:cNvPr id="23" name="文本框 8">
            <a:extLst>
              <a:ext uri="{FF2B5EF4-FFF2-40B4-BE49-F238E27FC236}">
                <a16:creationId xmlns:a16="http://schemas.microsoft.com/office/drawing/2014/main" id="{5C84A152-8B88-4F2B-9B48-17A20FF641BF}"/>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4" name="文本框 8">
            <a:extLst>
              <a:ext uri="{FF2B5EF4-FFF2-40B4-BE49-F238E27FC236}">
                <a16:creationId xmlns:a16="http://schemas.microsoft.com/office/drawing/2014/main" id="{DC682AA1-26A5-4D23-9F13-EE83A367FF72}"/>
              </a:ext>
            </a:extLst>
          </p:cNvPr>
          <p:cNvSpPr txBox="1"/>
          <p:nvPr/>
        </p:nvSpPr>
        <p:spPr>
          <a:xfrm>
            <a:off x="1430736" y="230816"/>
            <a:ext cx="219897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文獻探討</a:t>
            </a:r>
            <a:endParaRPr lang="zh-CN" altLang="en-US" dirty="0"/>
          </a:p>
        </p:txBody>
      </p:sp>
      <p:sp>
        <p:nvSpPr>
          <p:cNvPr id="25" name="文本框 8">
            <a:extLst>
              <a:ext uri="{FF2B5EF4-FFF2-40B4-BE49-F238E27FC236}">
                <a16:creationId xmlns:a16="http://schemas.microsoft.com/office/drawing/2014/main" id="{CE11ECF4-560F-4CFD-A952-A0ECC41AC072}"/>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6" name="文本框 8">
            <a:extLst>
              <a:ext uri="{FF2B5EF4-FFF2-40B4-BE49-F238E27FC236}">
                <a16:creationId xmlns:a16="http://schemas.microsoft.com/office/drawing/2014/main" id="{976B5FD7-01A9-4847-A0D1-2C9F528A5A04}"/>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27" name="文本框 8">
            <a:extLst>
              <a:ext uri="{FF2B5EF4-FFF2-40B4-BE49-F238E27FC236}">
                <a16:creationId xmlns:a16="http://schemas.microsoft.com/office/drawing/2014/main" id="{B1E588D8-E575-411B-B906-33AC4A7B656C}"/>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162808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2">
            <a:extLst>
              <a:ext uri="{FF2B5EF4-FFF2-40B4-BE49-F238E27FC236}">
                <a16:creationId xmlns:a16="http://schemas.microsoft.com/office/drawing/2014/main" id="{E99DFDC2-73B5-4432-910A-3599A7A1866C}"/>
              </a:ext>
            </a:extLst>
          </p:cNvPr>
          <p:cNvGraphicFramePr>
            <a:graphicFrameLocks noGrp="1"/>
          </p:cNvGraphicFramePr>
          <p:nvPr>
            <p:extLst>
              <p:ext uri="{D42A27DB-BD31-4B8C-83A1-F6EECF244321}">
                <p14:modId xmlns:p14="http://schemas.microsoft.com/office/powerpoint/2010/main" val="1092959359"/>
              </p:ext>
            </p:extLst>
          </p:nvPr>
        </p:nvGraphicFramePr>
        <p:xfrm>
          <a:off x="142372" y="2071159"/>
          <a:ext cx="11936047" cy="4754880"/>
        </p:xfrm>
        <a:graphic>
          <a:graphicData uri="http://schemas.openxmlformats.org/drawingml/2006/table">
            <a:tbl>
              <a:tblPr firstRow="1" bandRow="1">
                <a:tableStyleId>{5C22544A-7EE6-4342-B048-85BDC9FD1C3A}</a:tableStyleId>
              </a:tblPr>
              <a:tblGrid>
                <a:gridCol w="2525371">
                  <a:extLst>
                    <a:ext uri="{9D8B030D-6E8A-4147-A177-3AD203B41FA5}">
                      <a16:colId xmlns:a16="http://schemas.microsoft.com/office/drawing/2014/main" val="4081234629"/>
                    </a:ext>
                  </a:extLst>
                </a:gridCol>
                <a:gridCol w="971490">
                  <a:extLst>
                    <a:ext uri="{9D8B030D-6E8A-4147-A177-3AD203B41FA5}">
                      <a16:colId xmlns:a16="http://schemas.microsoft.com/office/drawing/2014/main" val="891278492"/>
                    </a:ext>
                  </a:extLst>
                </a:gridCol>
                <a:gridCol w="8439186">
                  <a:extLst>
                    <a:ext uri="{9D8B030D-6E8A-4147-A177-3AD203B41FA5}">
                      <a16:colId xmlns:a16="http://schemas.microsoft.com/office/drawing/2014/main" val="3061210090"/>
                    </a:ext>
                  </a:extLst>
                </a:gridCol>
              </a:tblGrid>
              <a:tr h="370840">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作者</a:t>
                      </a:r>
                    </a:p>
                  </a:txBody>
                  <a:tcPr anchor="ctr"/>
                </a:tc>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年份</a:t>
                      </a:r>
                    </a:p>
                  </a:txBody>
                  <a:tcPr anchor="ctr"/>
                </a:tc>
                <a:tc>
                  <a:txBody>
                    <a:bodyPr/>
                    <a:lstStyle/>
                    <a:p>
                      <a:pPr algn="ctr">
                        <a:lnSpc>
                          <a:spcPct val="100000"/>
                        </a:lnSpc>
                      </a:pPr>
                      <a:r>
                        <a:rPr lang="zh-TW" altLang="en-US" sz="2400" dirty="0">
                          <a:latin typeface="微軟正黑體" panose="020B0604030504040204" pitchFamily="34" charset="-120"/>
                          <a:ea typeface="微軟正黑體" panose="020B0604030504040204" pitchFamily="34" charset="-120"/>
                        </a:rPr>
                        <a:t>發現</a:t>
                      </a:r>
                    </a:p>
                  </a:txBody>
                  <a:tcPr anchor="ctr"/>
                </a:tc>
                <a:extLst>
                  <a:ext uri="{0D108BD9-81ED-4DB2-BD59-A6C34878D82A}">
                    <a16:rowId xmlns:a16="http://schemas.microsoft.com/office/drawing/2014/main" val="630734964"/>
                  </a:ext>
                </a:extLst>
              </a:tr>
              <a:tr h="370840">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Xiang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2021</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TW" altLang="en-US" sz="2200" dirty="0">
                          <a:latin typeface="微軟正黑體" panose="020B0604030504040204" pitchFamily="34" charset="-120"/>
                          <a:ea typeface="微軟正黑體" panose="020B0604030504040204" pitchFamily="34" charset="-120"/>
                        </a:rPr>
                        <a:t>結合</a:t>
                      </a:r>
                      <a:r>
                        <a:rPr lang="en-US" altLang="zh-TW" sz="2200" dirty="0">
                          <a:latin typeface="微軟正黑體" panose="020B0604030504040204" pitchFamily="34" charset="-120"/>
                          <a:ea typeface="微軟正黑體" panose="020B0604030504040204" pitchFamily="34" charset="-120"/>
                        </a:rPr>
                        <a:t>CNN</a:t>
                      </a:r>
                      <a:r>
                        <a:rPr lang="zh-TW" altLang="en-US" sz="2200" dirty="0">
                          <a:latin typeface="微軟正黑體" panose="020B0604030504040204" pitchFamily="34" charset="-120"/>
                          <a:ea typeface="微軟正黑體" panose="020B0604030504040204" pitchFamily="34" charset="-120"/>
                        </a:rPr>
                        <a:t>、</a:t>
                      </a:r>
                      <a:r>
                        <a:rPr lang="en-US" altLang="zh-TW" sz="2200" dirty="0">
                          <a:latin typeface="微軟正黑體" panose="020B0604030504040204" pitchFamily="34" charset="-120"/>
                          <a:ea typeface="微軟正黑體" panose="020B0604030504040204" pitchFamily="34" charset="-120"/>
                        </a:rPr>
                        <a:t>LSTM</a:t>
                      </a:r>
                      <a:r>
                        <a:rPr lang="zh-TW" altLang="en-US" sz="2200" dirty="0">
                          <a:latin typeface="微軟正黑體" panose="020B0604030504040204" pitchFamily="34" charset="-120"/>
                          <a:ea typeface="微軟正黑體" panose="020B0604030504040204" pitchFamily="34" charset="-120"/>
                        </a:rPr>
                        <a:t>與注意力機制</a:t>
                      </a:r>
                      <a:r>
                        <a:rPr lang="en-US" altLang="zh-TW" sz="2200" dirty="0">
                          <a:latin typeface="微軟正黑體" panose="020B0604030504040204" pitchFamily="34" charset="-120"/>
                          <a:ea typeface="微軟正黑體" panose="020B0604030504040204" pitchFamily="34" charset="-120"/>
                        </a:rPr>
                        <a:t>(AM)</a:t>
                      </a:r>
                      <a:r>
                        <a:rPr lang="zh-TW" altLang="en-US" sz="2200" dirty="0">
                          <a:latin typeface="微軟正黑體" panose="020B0604030504040204" pitchFamily="34" charset="-120"/>
                          <a:ea typeface="微軟正黑體" panose="020B0604030504040204" pitchFamily="34" charset="-120"/>
                        </a:rPr>
                        <a:t>，對風機的</a:t>
                      </a:r>
                      <a:r>
                        <a:rPr lang="en-US" altLang="zh-TW" sz="2200" dirty="0">
                          <a:solidFill>
                            <a:srgbClr val="FF0000"/>
                          </a:solidFill>
                          <a:latin typeface="微軟正黑體" panose="020B0604030504040204" pitchFamily="34" charset="-120"/>
                          <a:ea typeface="微軟正黑體" panose="020B0604030504040204" pitchFamily="34" charset="-120"/>
                        </a:rPr>
                        <a:t>SCADA</a:t>
                      </a:r>
                      <a:r>
                        <a:rPr lang="zh-TW" altLang="en-US" sz="2200" dirty="0">
                          <a:solidFill>
                            <a:srgbClr val="FF0000"/>
                          </a:solidFill>
                          <a:latin typeface="微軟正黑體" panose="020B0604030504040204" pitchFamily="34" charset="-120"/>
                          <a:ea typeface="微軟正黑體" panose="020B0604030504040204" pitchFamily="34" charset="-120"/>
                        </a:rPr>
                        <a:t>監控系統採集到的數據進行發電機故障預測</a:t>
                      </a:r>
                      <a:r>
                        <a:rPr lang="zh-TW" altLang="en-US" sz="2200" dirty="0">
                          <a:latin typeface="微軟正黑體" panose="020B0604030504040204" pitchFamily="34" charset="-120"/>
                          <a:ea typeface="微軟正黑體" panose="020B0604030504040204" pitchFamily="34" charset="-120"/>
                        </a:rPr>
                        <a:t>，數據包含環境溫度、功率、軸承溫度、電流、發電機轉速等輸入特徵，研究中提到過多的輸入變量導致模型精準度大幅地降低，結果顯示透過</a:t>
                      </a:r>
                      <a:r>
                        <a:rPr lang="en-US" altLang="zh-TW" sz="2200" dirty="0">
                          <a:solidFill>
                            <a:srgbClr val="FF0000"/>
                          </a:solidFill>
                          <a:latin typeface="微軟正黑體" panose="020B0604030504040204" pitchFamily="34" charset="-120"/>
                          <a:ea typeface="微軟正黑體" panose="020B0604030504040204" pitchFamily="34" charset="-120"/>
                        </a:rPr>
                        <a:t>SCADA</a:t>
                      </a:r>
                      <a:r>
                        <a:rPr lang="zh-TW" altLang="en-US" sz="2200" dirty="0">
                          <a:solidFill>
                            <a:srgbClr val="FF0000"/>
                          </a:solidFill>
                          <a:latin typeface="微軟正黑體" panose="020B0604030504040204" pitchFamily="34" charset="-120"/>
                          <a:ea typeface="微軟正黑體" panose="020B0604030504040204" pitchFamily="34" charset="-120"/>
                        </a:rPr>
                        <a:t>數據</a:t>
                      </a:r>
                      <a:r>
                        <a:rPr lang="zh-TW" altLang="en-US" sz="2200" dirty="0">
                          <a:latin typeface="微軟正黑體" panose="020B0604030504040204" pitchFamily="34" charset="-120"/>
                          <a:ea typeface="微軟正黑體" panose="020B0604030504040204" pitchFamily="34" charset="-120"/>
                        </a:rPr>
                        <a:t>能夠</a:t>
                      </a:r>
                      <a:r>
                        <a:rPr lang="zh-TW" altLang="en-US" sz="2200" dirty="0">
                          <a:solidFill>
                            <a:srgbClr val="FF0000"/>
                          </a:solidFill>
                          <a:latin typeface="微軟正黑體" panose="020B0604030504040204" pitchFamily="34" charset="-120"/>
                          <a:ea typeface="微軟正黑體" panose="020B0604030504040204" pitchFamily="34" charset="-120"/>
                        </a:rPr>
                        <a:t>有效地預測風力渦輪機的故障與異常</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3193752126"/>
                  </a:ext>
                </a:extLst>
              </a:tr>
              <a:tr h="370840">
                <a:tc>
                  <a:txBody>
                    <a:bodyPr/>
                    <a:lstStyle/>
                    <a:p>
                      <a:pPr algn="ctr">
                        <a:lnSpc>
                          <a:spcPct val="100000"/>
                        </a:lnSpc>
                      </a:pPr>
                      <a:r>
                        <a:rPr lang="en-US" altLang="zh-TW" sz="2400" dirty="0" err="1">
                          <a:latin typeface="微軟正黑體" panose="020B0604030504040204" pitchFamily="34" charset="-120"/>
                          <a:ea typeface="微軟正黑體" panose="020B0604030504040204" pitchFamily="34" charset="-120"/>
                        </a:rPr>
                        <a:t>Su</a:t>
                      </a:r>
                      <a:r>
                        <a:rPr lang="en-US" altLang="zh-TW" sz="2400" dirty="0">
                          <a:latin typeface="微軟正黑體" panose="020B0604030504040204" pitchFamily="34" charset="-120"/>
                          <a:ea typeface="微軟正黑體" panose="020B0604030504040204" pitchFamily="34" charset="-120"/>
                        </a:rPr>
                        <a:t>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2019</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just" hangingPunct="0">
                        <a:lnSpc>
                          <a:spcPct val="100000"/>
                        </a:lnSpc>
                      </a:pPr>
                      <a:r>
                        <a:rPr lang="zh-TW" altLang="en-US" sz="2200" dirty="0">
                          <a:latin typeface="微軟正黑體" panose="020B0604030504040204" pitchFamily="34" charset="-120"/>
                          <a:ea typeface="微軟正黑體" panose="020B0604030504040204" pitchFamily="34" charset="-120"/>
                        </a:rPr>
                        <a:t>使用</a:t>
                      </a:r>
                      <a:r>
                        <a:rPr lang="en-US" altLang="zh-TW" sz="2200" dirty="0">
                          <a:latin typeface="微軟正黑體" panose="020B0604030504040204" pitchFamily="34" charset="-120"/>
                          <a:ea typeface="微軟正黑體" panose="020B0604030504040204" pitchFamily="34" charset="-120"/>
                        </a:rPr>
                        <a:t>LSTM</a:t>
                      </a:r>
                      <a:r>
                        <a:rPr lang="zh-TW" altLang="en-US" sz="2200" dirty="0">
                          <a:latin typeface="微軟正黑體" panose="020B0604030504040204" pitchFamily="34" charset="-120"/>
                          <a:ea typeface="微軟正黑體" panose="020B0604030504040204" pitchFamily="34" charset="-120"/>
                        </a:rPr>
                        <a:t>進行超短期風力發電功率的預測，以風速作為主輸入，並增加偏航誤差和轉子速度兩種</a:t>
                      </a:r>
                      <a:r>
                        <a:rPr lang="en-US" altLang="zh-TW" sz="2200" dirty="0">
                          <a:latin typeface="微軟正黑體" panose="020B0604030504040204" pitchFamily="34" charset="-120"/>
                          <a:ea typeface="微軟正黑體" panose="020B0604030504040204" pitchFamily="34" charset="-120"/>
                        </a:rPr>
                        <a:t>SCADA</a:t>
                      </a:r>
                      <a:r>
                        <a:rPr lang="zh-TW" altLang="en-US" sz="2200" dirty="0">
                          <a:latin typeface="微軟正黑體" panose="020B0604030504040204" pitchFamily="34" charset="-120"/>
                          <a:ea typeface="微軟正黑體" panose="020B0604030504040204" pitchFamily="34" charset="-120"/>
                        </a:rPr>
                        <a:t>數據特徵，結果顯示</a:t>
                      </a:r>
                      <a:r>
                        <a:rPr lang="zh-TW" altLang="en-US" sz="2200" dirty="0">
                          <a:solidFill>
                            <a:srgbClr val="FF0000"/>
                          </a:solidFill>
                          <a:latin typeface="微軟正黑體" panose="020B0604030504040204" pitchFamily="34" charset="-120"/>
                          <a:ea typeface="微軟正黑體" panose="020B0604030504040204" pitchFamily="34" charset="-120"/>
                        </a:rPr>
                        <a:t>新增了風機狀態的特徵</a:t>
                      </a:r>
                      <a:r>
                        <a:rPr lang="zh-TW" altLang="en-US" sz="2200" dirty="0">
                          <a:latin typeface="微軟正黑體" panose="020B0604030504040204" pitchFamily="34" charset="-120"/>
                          <a:ea typeface="微軟正黑體" panose="020B0604030504040204" pitchFamily="34" charset="-120"/>
                        </a:rPr>
                        <a:t>能夠使預測結果更</a:t>
                      </a:r>
                      <a:r>
                        <a:rPr lang="zh-TW" altLang="en-US" sz="2200" dirty="0">
                          <a:solidFill>
                            <a:srgbClr val="FF0000"/>
                          </a:solidFill>
                          <a:latin typeface="微軟正黑體" panose="020B0604030504040204" pitchFamily="34" charset="-120"/>
                          <a:ea typeface="微軟正黑體" panose="020B0604030504040204" pitchFamily="34" charset="-120"/>
                        </a:rPr>
                        <a:t>符合真實情況</a:t>
                      </a:r>
                      <a:r>
                        <a:rPr lang="zh-TW" altLang="en-US" sz="2200" dirty="0">
                          <a:latin typeface="微軟正黑體" panose="020B0604030504040204" pitchFamily="34" charset="-120"/>
                          <a:ea typeface="微軟正黑體" panose="020B0604030504040204" pitchFamily="34" charset="-120"/>
                        </a:rPr>
                        <a:t>，對於模型的</a:t>
                      </a:r>
                      <a:r>
                        <a:rPr lang="zh-TW" altLang="en-US" sz="2200" dirty="0">
                          <a:solidFill>
                            <a:srgbClr val="FF0000"/>
                          </a:solidFill>
                          <a:latin typeface="微軟正黑體" panose="020B0604030504040204" pitchFamily="34" charset="-120"/>
                          <a:ea typeface="微軟正黑體" panose="020B0604030504040204" pitchFamily="34" charset="-120"/>
                        </a:rPr>
                        <a:t>預測準確度</a:t>
                      </a:r>
                      <a:r>
                        <a:rPr lang="zh-TW" altLang="en-US" sz="2200" dirty="0">
                          <a:latin typeface="微軟正黑體" panose="020B0604030504040204" pitchFamily="34" charset="-120"/>
                          <a:ea typeface="微軟正黑體" panose="020B0604030504040204" pitchFamily="34" charset="-120"/>
                        </a:rPr>
                        <a:t>也能夠大幅地</a:t>
                      </a:r>
                      <a:r>
                        <a:rPr lang="zh-TW" altLang="en-US" sz="2200" dirty="0">
                          <a:solidFill>
                            <a:srgbClr val="FF0000"/>
                          </a:solidFill>
                          <a:latin typeface="微軟正黑體" panose="020B0604030504040204" pitchFamily="34" charset="-120"/>
                          <a:ea typeface="微軟正黑體" panose="020B0604030504040204" pitchFamily="34" charset="-120"/>
                        </a:rPr>
                        <a:t>提高</a:t>
                      </a:r>
                      <a:r>
                        <a:rPr lang="zh-TW" altLang="en-US" sz="2200" dirty="0">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926398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latin typeface="微軟正黑體" panose="020B0604030504040204" pitchFamily="34" charset="-120"/>
                          <a:ea typeface="微軟正黑體" panose="020B0604030504040204" pitchFamily="34" charset="-120"/>
                        </a:rPr>
                        <a:t>Eseye</a:t>
                      </a:r>
                      <a:r>
                        <a:rPr lang="en-US" altLang="zh-TW" sz="2400" dirty="0">
                          <a:latin typeface="微軟正黑體" panose="020B0604030504040204" pitchFamily="34" charset="-120"/>
                          <a:ea typeface="微軟正黑體" panose="020B0604030504040204" pitchFamily="34" charset="-120"/>
                        </a:rPr>
                        <a:t> et al.</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lnSpc>
                          <a:spcPct val="100000"/>
                        </a:lnSpc>
                      </a:pPr>
                      <a:r>
                        <a:rPr lang="en-US" altLang="zh-TW" sz="2400" dirty="0">
                          <a:latin typeface="微軟正黑體" panose="020B0604030504040204" pitchFamily="34" charset="-120"/>
                          <a:ea typeface="微軟正黑體" panose="020B0604030504040204" pitchFamily="34" charset="-120"/>
                        </a:rPr>
                        <a:t>2018</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just">
                        <a:lnSpc>
                          <a:spcPct val="100000"/>
                        </a:lnSpc>
                      </a:pPr>
                      <a:r>
                        <a:rPr lang="zh-TW" altLang="en-US" sz="2200" dirty="0">
                          <a:latin typeface="微軟正黑體" panose="020B0604030504040204" pitchFamily="34" charset="-120"/>
                          <a:ea typeface="微軟正黑體" panose="020B0604030504040204" pitchFamily="34" charset="-120"/>
                        </a:rPr>
                        <a:t>使用</a:t>
                      </a:r>
                      <a:r>
                        <a:rPr lang="en-US" altLang="zh-TW" sz="2200" dirty="0">
                          <a:solidFill>
                            <a:srgbClr val="FF0000"/>
                          </a:solidFill>
                          <a:latin typeface="微軟正黑體" panose="020B0604030504040204" pitchFamily="34" charset="-120"/>
                          <a:ea typeface="微軟正黑體" panose="020B0604030504040204" pitchFamily="34" charset="-120"/>
                        </a:rPr>
                        <a:t>SCADA</a:t>
                      </a:r>
                      <a:r>
                        <a:rPr lang="zh-TW" altLang="en-US" sz="2200" dirty="0">
                          <a:solidFill>
                            <a:srgbClr val="FF0000"/>
                          </a:solidFill>
                          <a:latin typeface="微軟正黑體" panose="020B0604030504040204" pitchFamily="34" charset="-120"/>
                          <a:ea typeface="微軟正黑體" panose="020B0604030504040204" pitchFamily="34" charset="-120"/>
                        </a:rPr>
                        <a:t>發電功率數據</a:t>
                      </a:r>
                      <a:r>
                        <a:rPr lang="zh-TW" altLang="en-US" sz="2200" dirty="0">
                          <a:latin typeface="微軟正黑體" panose="020B0604030504040204" pitchFamily="34" charset="-120"/>
                          <a:ea typeface="微軟正黑體" panose="020B0604030504040204" pitchFamily="34" charset="-120"/>
                        </a:rPr>
                        <a:t>與數值天氣數據</a:t>
                      </a:r>
                      <a:r>
                        <a:rPr lang="en-US" altLang="zh-TW" sz="2200" dirty="0">
                          <a:latin typeface="微軟正黑體" panose="020B0604030504040204" pitchFamily="34" charset="-120"/>
                          <a:ea typeface="微軟正黑體" panose="020B0604030504040204" pitchFamily="34" charset="-120"/>
                        </a:rPr>
                        <a:t>(NWP)</a:t>
                      </a:r>
                      <a:r>
                        <a:rPr lang="zh-TW" altLang="en-US" sz="2200" dirty="0">
                          <a:latin typeface="微軟正黑體" panose="020B0604030504040204" pitchFamily="34" charset="-120"/>
                          <a:ea typeface="微軟正黑體" panose="020B0604030504040204" pitchFamily="34" charset="-120"/>
                        </a:rPr>
                        <a:t>作為輸入變量，進行短期光伏發電的預測，結果顯示此分析方法對於短期光伏發電的</a:t>
                      </a:r>
                      <a:r>
                        <a:rPr lang="zh-TW" altLang="en-US" sz="2200" dirty="0">
                          <a:solidFill>
                            <a:srgbClr val="FF0000"/>
                          </a:solidFill>
                          <a:latin typeface="微軟正黑體" panose="020B0604030504040204" pitchFamily="34" charset="-120"/>
                          <a:ea typeface="微軟正黑體" panose="020B0604030504040204" pitchFamily="34" charset="-120"/>
                        </a:rPr>
                        <a:t>預測是有效的</a:t>
                      </a:r>
                    </a:p>
                  </a:txBody>
                  <a:tcPr anchor="ctr"/>
                </a:tc>
                <a:extLst>
                  <a:ext uri="{0D108BD9-81ED-4DB2-BD59-A6C34878D82A}">
                    <a16:rowId xmlns:a16="http://schemas.microsoft.com/office/drawing/2014/main" val="3735070228"/>
                  </a:ext>
                </a:extLst>
              </a:tr>
            </a:tbl>
          </a:graphicData>
        </a:graphic>
      </p:graphicFrame>
      <p:sp>
        <p:nvSpPr>
          <p:cNvPr id="3" name="文本框 8">
            <a:extLst>
              <a:ext uri="{FF2B5EF4-FFF2-40B4-BE49-F238E27FC236}">
                <a16:creationId xmlns:a16="http://schemas.microsoft.com/office/drawing/2014/main" id="{00C89130-7963-4F89-952A-F322D13DCCC1}"/>
              </a:ext>
            </a:extLst>
          </p:cNvPr>
          <p:cNvSpPr txBox="1"/>
          <p:nvPr/>
        </p:nvSpPr>
        <p:spPr>
          <a:xfrm>
            <a:off x="243836" y="1007245"/>
            <a:ext cx="11948164" cy="707886"/>
          </a:xfrm>
          <a:prstGeom prst="rect">
            <a:avLst/>
          </a:prstGeom>
          <a:noFill/>
        </p:spPr>
        <p:txBody>
          <a:bodyPr wrap="squar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風力渦輪機簡介</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風力發電功率預測方法</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/MI/LSTM/</a:t>
            </a:r>
            <a:r>
              <a:rPr lang="zh-TW" altLang="en-US" sz="2000" b="1" spc="600" dirty="0">
                <a:latin typeface="微軟正黑體" panose="020B0604030504040204" pitchFamily="34" charset="-120"/>
                <a:ea typeface="微軟正黑體" panose="020B0604030504040204" pitchFamily="34" charset="-120"/>
              </a:rPr>
              <a:t>相關</a:t>
            </a:r>
            <a:r>
              <a:rPr lang="en-US" altLang="zh-TW" sz="2000" b="1" spc="600" dirty="0">
                <a:latin typeface="微軟正黑體" panose="020B0604030504040204" pitchFamily="34" charset="-120"/>
                <a:ea typeface="微軟正黑體" panose="020B0604030504040204" pitchFamily="34" charset="-120"/>
              </a:rPr>
              <a:t>SCADA</a:t>
            </a:r>
            <a:r>
              <a:rPr lang="zh-TW" altLang="en-US" sz="2000" b="1" spc="600" dirty="0">
                <a:latin typeface="微軟正黑體" panose="020B0604030504040204" pitchFamily="34" charset="-120"/>
                <a:ea typeface="微軟正黑體" panose="020B0604030504040204" pitchFamily="34" charset="-120"/>
              </a:rPr>
              <a:t>分析</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小結</a:t>
            </a:r>
            <a:endParaRPr lang="en-US" altLang="zh-TW" sz="2000" spc="600" dirty="0">
              <a:solidFill>
                <a:schemeClr val="bg2">
                  <a:lumMod val="75000"/>
                </a:schemeClr>
              </a:solidFill>
              <a:latin typeface="微軟正黑體" panose="020B0604030504040204" pitchFamily="34" charset="-120"/>
              <a:ea typeface="微軟正黑體" panose="020B0604030504040204" pitchFamily="34" charset="-120"/>
            </a:endParaRPr>
          </a:p>
          <a:p>
            <a:endParaRPr lang="zh-CN" altLang="en-US" sz="2000" b="1"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C54770B4-82C7-4F21-8CE5-6AA0145384C7}"/>
              </a:ext>
            </a:extLst>
          </p:cNvPr>
          <p:cNvSpPr>
            <a:spLocks noGrp="1"/>
          </p:cNvSpPr>
          <p:nvPr>
            <p:ph type="sldNum" sz="quarter" idx="12"/>
          </p:nvPr>
        </p:nvSpPr>
        <p:spPr>
          <a:xfrm>
            <a:off x="9335219" y="6418495"/>
            <a:ext cx="2743200" cy="365125"/>
          </a:xfrm>
        </p:spPr>
        <p:txBody>
          <a:bodyPr/>
          <a:lstStyle/>
          <a:p>
            <a:fld id="{47183693-D136-4195-B603-6F9F0529F145}" type="slidenum">
              <a:rPr lang="zh-TW" altLang="en-US" smtClean="0"/>
              <a:t>22</a:t>
            </a:fld>
            <a:endParaRPr lang="zh-TW" altLang="en-US" dirty="0"/>
          </a:p>
        </p:txBody>
      </p:sp>
      <p:sp>
        <p:nvSpPr>
          <p:cNvPr id="13" name="文字方塊 12">
            <a:extLst>
              <a:ext uri="{FF2B5EF4-FFF2-40B4-BE49-F238E27FC236}">
                <a16:creationId xmlns:a16="http://schemas.microsoft.com/office/drawing/2014/main" id="{52916BDC-41BD-4814-AAA9-6ACA5487C17E}"/>
              </a:ext>
            </a:extLst>
          </p:cNvPr>
          <p:cNvSpPr txBox="1"/>
          <p:nvPr/>
        </p:nvSpPr>
        <p:spPr>
          <a:xfrm>
            <a:off x="243836" y="1568425"/>
            <a:ext cx="2463798" cy="461665"/>
          </a:xfrm>
          <a:prstGeom prst="rect">
            <a:avLst/>
          </a:prstGeom>
          <a:noFill/>
          <a:ln w="38100">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SCADA</a:t>
            </a:r>
            <a:r>
              <a:rPr lang="zh-TW" altLang="en-US" sz="2400" dirty="0">
                <a:latin typeface="微軟正黑體" panose="020B0604030504040204" pitchFamily="34" charset="-120"/>
                <a:ea typeface="微軟正黑體" panose="020B0604030504040204" pitchFamily="34" charset="-120"/>
              </a:rPr>
              <a:t>數據分析</a:t>
            </a:r>
          </a:p>
        </p:txBody>
      </p:sp>
      <p:sp>
        <p:nvSpPr>
          <p:cNvPr id="14" name="箭號: 向右 13">
            <a:extLst>
              <a:ext uri="{FF2B5EF4-FFF2-40B4-BE49-F238E27FC236}">
                <a16:creationId xmlns:a16="http://schemas.microsoft.com/office/drawing/2014/main" id="{C4D7968B-791C-43CB-9506-786534128668}"/>
              </a:ext>
            </a:extLst>
          </p:cNvPr>
          <p:cNvSpPr/>
          <p:nvPr/>
        </p:nvSpPr>
        <p:spPr>
          <a:xfrm>
            <a:off x="2707634" y="1649421"/>
            <a:ext cx="777096" cy="28985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A46F54B5-8253-4FE3-96F0-70A6C2C8A6F7}"/>
              </a:ext>
            </a:extLst>
          </p:cNvPr>
          <p:cNvSpPr txBox="1"/>
          <p:nvPr/>
        </p:nvSpPr>
        <p:spPr>
          <a:xfrm>
            <a:off x="3484730" y="1568425"/>
            <a:ext cx="4981609" cy="461665"/>
          </a:xfrm>
          <a:prstGeom prst="rect">
            <a:avLst/>
          </a:prstGeom>
          <a:noFill/>
          <a:ln w="28575">
            <a:noFill/>
            <a:prstDash val="lgDash"/>
          </a:ln>
        </p:spPr>
        <p:txBody>
          <a:bodyPr wrap="square" rtlCol="0">
            <a:spAutoFit/>
          </a:bodyPr>
          <a:lstStyle/>
          <a:p>
            <a:r>
              <a:rPr lang="zh-TW" altLang="en-US" sz="2400" b="1" dirty="0">
                <a:solidFill>
                  <a:srgbClr val="FF0000"/>
                </a:solidFill>
                <a:latin typeface="微軟正黑體" panose="020B0604030504040204" pitchFamily="34" charset="-120"/>
                <a:ea typeface="微軟正黑體" panose="020B0604030504040204" pitchFamily="34" charset="-120"/>
              </a:rPr>
              <a:t>探討</a:t>
            </a:r>
            <a:r>
              <a:rPr lang="en-US" altLang="zh-TW" sz="2400" b="1" dirty="0">
                <a:solidFill>
                  <a:srgbClr val="FF0000"/>
                </a:solidFill>
                <a:latin typeface="微軟正黑體" panose="020B0604030504040204" pitchFamily="34" charset="-120"/>
                <a:ea typeface="微軟正黑體" panose="020B0604030504040204" pitchFamily="34" charset="-120"/>
              </a:rPr>
              <a:t>SCADA</a:t>
            </a:r>
            <a:r>
              <a:rPr lang="zh-TW" altLang="en-US" sz="2400" b="1" dirty="0">
                <a:solidFill>
                  <a:srgbClr val="FF0000"/>
                </a:solidFill>
                <a:latin typeface="微軟正黑體" panose="020B0604030504040204" pitchFamily="34" charset="-120"/>
                <a:ea typeface="微軟正黑體" panose="020B0604030504040204" pitchFamily="34" charset="-120"/>
              </a:rPr>
              <a:t>數據的應用</a:t>
            </a:r>
            <a:endParaRPr lang="en-US" altLang="zh-TW" sz="2400" b="1" dirty="0">
              <a:solidFill>
                <a:srgbClr val="FF0000"/>
              </a:solidFill>
              <a:latin typeface="微軟正黑體" panose="020B0604030504040204" pitchFamily="34" charset="-120"/>
              <a:ea typeface="微軟正黑體" panose="020B0604030504040204" pitchFamily="34" charset="-120"/>
            </a:endParaRPr>
          </a:p>
        </p:txBody>
      </p:sp>
      <p:sp>
        <p:nvSpPr>
          <p:cNvPr id="21" name="文本框 8">
            <a:extLst>
              <a:ext uri="{FF2B5EF4-FFF2-40B4-BE49-F238E27FC236}">
                <a16:creationId xmlns:a16="http://schemas.microsoft.com/office/drawing/2014/main" id="{A3099D05-11BA-481B-8CF4-A5F76D08F710}"/>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2" name="文本框 8">
            <a:extLst>
              <a:ext uri="{FF2B5EF4-FFF2-40B4-BE49-F238E27FC236}">
                <a16:creationId xmlns:a16="http://schemas.microsoft.com/office/drawing/2014/main" id="{8281E725-1777-42C6-9392-769DD208F538}"/>
              </a:ext>
            </a:extLst>
          </p:cNvPr>
          <p:cNvSpPr txBox="1"/>
          <p:nvPr/>
        </p:nvSpPr>
        <p:spPr>
          <a:xfrm>
            <a:off x="1430736" y="230816"/>
            <a:ext cx="219897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文獻探討</a:t>
            </a:r>
            <a:endParaRPr lang="zh-CN" altLang="en-US" dirty="0"/>
          </a:p>
        </p:txBody>
      </p:sp>
      <p:sp>
        <p:nvSpPr>
          <p:cNvPr id="23" name="文本框 8">
            <a:extLst>
              <a:ext uri="{FF2B5EF4-FFF2-40B4-BE49-F238E27FC236}">
                <a16:creationId xmlns:a16="http://schemas.microsoft.com/office/drawing/2014/main" id="{1A8864B9-7477-41E4-8C09-64A0D891A675}"/>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4" name="文本框 8">
            <a:extLst>
              <a:ext uri="{FF2B5EF4-FFF2-40B4-BE49-F238E27FC236}">
                <a16:creationId xmlns:a16="http://schemas.microsoft.com/office/drawing/2014/main" id="{617EA1D2-6EC6-4FA6-B3EB-18682BB22D0A}"/>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25" name="文本框 8">
            <a:extLst>
              <a:ext uri="{FF2B5EF4-FFF2-40B4-BE49-F238E27FC236}">
                <a16:creationId xmlns:a16="http://schemas.microsoft.com/office/drawing/2014/main" id="{8A217D35-A060-4B77-8E72-1D6CD500049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521585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6" y="1007245"/>
            <a:ext cx="11948164" cy="707886"/>
          </a:xfrm>
          <a:prstGeom prst="rect">
            <a:avLst/>
          </a:prstGeom>
          <a:noFill/>
        </p:spPr>
        <p:txBody>
          <a:bodyPr wrap="square" rtlCol="0">
            <a:spAutoFit/>
          </a:bodyPr>
          <a:lstStyle/>
          <a:p>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風力渦輪機簡介</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風力發電功率預測方法</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/MI/LSTM/</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相關</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SCADA</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分析</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600" dirty="0">
                <a:latin typeface="微軟正黑體" panose="020B0604030504040204" pitchFamily="34" charset="-120"/>
                <a:ea typeface="微軟正黑體" panose="020B0604030504040204" pitchFamily="34" charset="-120"/>
              </a:rPr>
              <a:t>小結</a:t>
            </a:r>
            <a:endParaRPr lang="en-US" altLang="zh-TW" sz="2000" b="1" spc="600" dirty="0">
              <a:latin typeface="微軟正黑體" panose="020B0604030504040204" pitchFamily="34" charset="-120"/>
              <a:ea typeface="微軟正黑體" panose="020B0604030504040204" pitchFamily="34" charset="-120"/>
            </a:endParaRPr>
          </a:p>
          <a:p>
            <a:endParaRPr lang="zh-CN" altLang="en-US" sz="2000" b="1"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C54770B4-82C7-4F21-8CE5-6AA0145384C7}"/>
              </a:ext>
            </a:extLst>
          </p:cNvPr>
          <p:cNvSpPr>
            <a:spLocks noGrp="1"/>
          </p:cNvSpPr>
          <p:nvPr>
            <p:ph type="sldNum" sz="quarter" idx="12"/>
          </p:nvPr>
        </p:nvSpPr>
        <p:spPr/>
        <p:txBody>
          <a:bodyPr/>
          <a:lstStyle/>
          <a:p>
            <a:fld id="{47183693-D136-4195-B603-6F9F0529F145}" type="slidenum">
              <a:rPr lang="zh-TW" altLang="en-US" smtClean="0"/>
              <a:t>23</a:t>
            </a:fld>
            <a:endParaRPr lang="zh-TW" altLang="en-US"/>
          </a:p>
        </p:txBody>
      </p:sp>
      <p:sp>
        <p:nvSpPr>
          <p:cNvPr id="11" name="矩形 10">
            <a:hlinkClick r:id="" action="ppaction://noaction"/>
            <a:extLst>
              <a:ext uri="{FF2B5EF4-FFF2-40B4-BE49-F238E27FC236}">
                <a16:creationId xmlns:a16="http://schemas.microsoft.com/office/drawing/2014/main" id="{838B94C0-5C91-40AB-8AB5-7E0CA4E54734}"/>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F6B5CA50-374D-4989-A3C2-63FCB7471B6A}"/>
              </a:ext>
            </a:extLst>
          </p:cNvPr>
          <p:cNvSpPr txBox="1"/>
          <p:nvPr/>
        </p:nvSpPr>
        <p:spPr>
          <a:xfrm>
            <a:off x="662350" y="1842272"/>
            <a:ext cx="11268048" cy="4339650"/>
          </a:xfrm>
          <a:prstGeom prst="rect">
            <a:avLst/>
          </a:prstGeom>
          <a:noFill/>
        </p:spPr>
        <p:txBody>
          <a:bodyPr wrap="square" rtlCol="0">
            <a:spAutoFit/>
          </a:bodyPr>
          <a:lstStyle/>
          <a:p>
            <a:pPr marL="457200" indent="-457200">
              <a:lnSpc>
                <a:spcPct val="200000"/>
              </a:lnSpc>
              <a:buFont typeface="+mj-lt"/>
              <a:buAutoNum type="arabicPeriod"/>
            </a:pPr>
            <a:r>
              <a:rPr lang="zh-TW" altLang="en-US" sz="2300" spc="300" dirty="0">
                <a:latin typeface="微軟正黑體" panose="020B0604030504040204" pitchFamily="34" charset="-120"/>
                <a:ea typeface="微軟正黑體" panose="020B0604030504040204" pitchFamily="34" charset="-120"/>
              </a:rPr>
              <a:t>主要以</a:t>
            </a:r>
            <a:r>
              <a:rPr lang="zh-TW" altLang="en-US" sz="2300" b="1" spc="300" dirty="0">
                <a:latin typeface="微軟正黑體" panose="020B0604030504040204" pitchFamily="34" charset="-120"/>
                <a:ea typeface="微軟正黑體" panose="020B0604030504040204" pitchFamily="34" charset="-120"/>
              </a:rPr>
              <a:t>極短期</a:t>
            </a:r>
            <a:r>
              <a:rPr lang="zh-TW" altLang="en-US" sz="2300" spc="300" dirty="0">
                <a:latin typeface="微軟正黑體" panose="020B0604030504040204" pitchFamily="34" charset="-120"/>
                <a:ea typeface="微軟正黑體" panose="020B0604030504040204" pitchFamily="34" charset="-120"/>
              </a:rPr>
              <a:t>與</a:t>
            </a:r>
            <a:r>
              <a:rPr lang="zh-TW" altLang="en-US" sz="2300" b="1" spc="300" dirty="0">
                <a:latin typeface="微軟正黑體" panose="020B0604030504040204" pitchFamily="34" charset="-120"/>
                <a:ea typeface="微軟正黑體" panose="020B0604030504040204" pitchFamily="34" charset="-120"/>
              </a:rPr>
              <a:t>短期</a:t>
            </a:r>
            <a:r>
              <a:rPr lang="zh-TW" altLang="en-US" sz="2300" spc="300" dirty="0">
                <a:latin typeface="微軟正黑體" panose="020B0604030504040204" pitchFamily="34" charset="-120"/>
                <a:ea typeface="微軟正黑體" panose="020B0604030504040204" pitchFamily="34" charset="-120"/>
              </a:rPr>
              <a:t>的時間段為主要目標。</a:t>
            </a:r>
            <a:endParaRPr lang="en-US" altLang="zh-TW" sz="2300" spc="300" dirty="0">
              <a:latin typeface="微軟正黑體" panose="020B0604030504040204" pitchFamily="34" charset="-120"/>
              <a:ea typeface="微軟正黑體" panose="020B0604030504040204" pitchFamily="34" charset="-120"/>
            </a:endParaRPr>
          </a:p>
          <a:p>
            <a:pPr marL="457200" indent="-457200">
              <a:lnSpc>
                <a:spcPct val="200000"/>
              </a:lnSpc>
              <a:buFont typeface="+mj-lt"/>
              <a:buAutoNum type="arabicPeriod"/>
            </a:pPr>
            <a:r>
              <a:rPr lang="zh-TW" altLang="en-US" sz="2300" spc="300" dirty="0">
                <a:latin typeface="微軟正黑體" panose="020B0604030504040204" pitchFamily="34" charset="-120"/>
                <a:ea typeface="微軟正黑體" panose="020B0604030504040204" pitchFamily="34" charset="-120"/>
              </a:rPr>
              <a:t>相互資訊</a:t>
            </a:r>
            <a:r>
              <a:rPr lang="en-US" altLang="zh-TW" sz="2300" spc="300" dirty="0">
                <a:latin typeface="微軟正黑體" panose="020B0604030504040204" pitchFamily="34" charset="-120"/>
                <a:ea typeface="微軟正黑體" panose="020B0604030504040204" pitchFamily="34" charset="-120"/>
              </a:rPr>
              <a:t>(MI)</a:t>
            </a:r>
            <a:r>
              <a:rPr lang="zh-TW" altLang="en-US" sz="2300" spc="300" dirty="0">
                <a:latin typeface="微軟正黑體" panose="020B0604030504040204" pitchFamily="34" charset="-120"/>
                <a:ea typeface="微軟正黑體" panose="020B0604030504040204" pitchFamily="34" charset="-120"/>
              </a:rPr>
              <a:t>能夠有效</a:t>
            </a:r>
            <a:r>
              <a:rPr lang="zh-TW" altLang="en-US" sz="2300" b="1" spc="300" dirty="0">
                <a:latin typeface="微軟正黑體" panose="020B0604030504040204" pitchFamily="34" charset="-120"/>
                <a:ea typeface="微軟正黑體" panose="020B0604030504040204" pitchFamily="34" charset="-120"/>
              </a:rPr>
              <a:t>減少數據的冗餘</a:t>
            </a:r>
            <a:r>
              <a:rPr lang="zh-TW" altLang="en-US" sz="2300" spc="300" dirty="0">
                <a:latin typeface="微軟正黑體" panose="020B0604030504040204" pitchFamily="34" charset="-120"/>
                <a:ea typeface="微軟正黑體" panose="020B0604030504040204" pitchFamily="34" charset="-120"/>
              </a:rPr>
              <a:t>，並降低模型訓練的時間與過擬合的可能性，</a:t>
            </a:r>
            <a:r>
              <a:rPr lang="zh-TW" altLang="en-US" sz="2300" b="1" spc="300" dirty="0">
                <a:latin typeface="微軟正黑體" panose="020B0604030504040204" pitchFamily="34" charset="-120"/>
                <a:ea typeface="微軟正黑體" panose="020B0604030504040204" pitchFamily="34" charset="-120"/>
              </a:rPr>
              <a:t>提高模型的準確度</a:t>
            </a:r>
            <a:r>
              <a:rPr lang="zh-TW" altLang="en-US" sz="2300" spc="300" dirty="0">
                <a:latin typeface="微軟正黑體" panose="020B0604030504040204" pitchFamily="34" charset="-120"/>
                <a:ea typeface="微軟正黑體" panose="020B0604030504040204" pitchFamily="34" charset="-120"/>
              </a:rPr>
              <a:t>。</a:t>
            </a:r>
            <a:endParaRPr lang="en-US" altLang="zh-TW" sz="2300" spc="300" dirty="0">
              <a:latin typeface="微軟正黑體" panose="020B0604030504040204" pitchFamily="34" charset="-120"/>
              <a:ea typeface="微軟正黑體" panose="020B0604030504040204" pitchFamily="34" charset="-120"/>
            </a:endParaRPr>
          </a:p>
          <a:p>
            <a:pPr marL="457200" indent="-457200">
              <a:lnSpc>
                <a:spcPct val="200000"/>
              </a:lnSpc>
              <a:buFont typeface="+mj-lt"/>
              <a:buAutoNum type="arabicPeriod"/>
            </a:pPr>
            <a:r>
              <a:rPr lang="zh-TW" altLang="en-US" sz="2300" spc="300" dirty="0">
                <a:latin typeface="微軟正黑體" panose="020B0604030504040204" pitchFamily="34" charset="-120"/>
                <a:ea typeface="微軟正黑體" panose="020B0604030504040204" pitchFamily="34" charset="-120"/>
              </a:rPr>
              <a:t>長短期記憶網路</a:t>
            </a:r>
            <a:r>
              <a:rPr lang="en-US" altLang="zh-TW" sz="2300" spc="300" dirty="0">
                <a:latin typeface="微軟正黑體" panose="020B0604030504040204" pitchFamily="34" charset="-120"/>
                <a:ea typeface="微軟正黑體" panose="020B0604030504040204" pitchFamily="34" charset="-120"/>
              </a:rPr>
              <a:t>(LSTM)</a:t>
            </a:r>
            <a:r>
              <a:rPr lang="zh-TW" altLang="en-US" sz="2300" spc="300" dirty="0">
                <a:latin typeface="微軟正黑體" panose="020B0604030504040204" pitchFamily="34" charset="-120"/>
                <a:ea typeface="微軟正黑體" panose="020B0604030504040204" pitchFamily="34" charset="-120"/>
              </a:rPr>
              <a:t>優於傳統統計模型，能更好地處理非線性的問題，且可以</a:t>
            </a:r>
            <a:r>
              <a:rPr lang="zh-TW" altLang="en-US" sz="2300" b="1" spc="300" dirty="0">
                <a:latin typeface="微軟正黑體" panose="020B0604030504040204" pitchFamily="34" charset="-120"/>
                <a:ea typeface="微軟正黑體" panose="020B0604030504040204" pitchFamily="34" charset="-120"/>
              </a:rPr>
              <a:t>避免資料</a:t>
            </a:r>
            <a:r>
              <a:rPr lang="zh-TW" altLang="en-US" sz="2300" spc="300" dirty="0">
                <a:latin typeface="微軟正黑體" panose="020B0604030504040204" pitchFamily="34" charset="-120"/>
                <a:ea typeface="微軟正黑體" panose="020B0604030504040204" pitchFamily="34" charset="-120"/>
              </a:rPr>
              <a:t>因長時間的積累，所引發的</a:t>
            </a:r>
            <a:r>
              <a:rPr lang="zh-TW" altLang="en-US" sz="2300" b="1" spc="300" dirty="0">
                <a:latin typeface="微軟正黑體" panose="020B0604030504040204" pitchFamily="34" charset="-120"/>
                <a:ea typeface="微軟正黑體" panose="020B0604030504040204" pitchFamily="34" charset="-120"/>
              </a:rPr>
              <a:t>梯度爆炸</a:t>
            </a:r>
            <a:r>
              <a:rPr lang="zh-TW" altLang="en-US" sz="2300" spc="300" dirty="0">
                <a:latin typeface="微軟正黑體" panose="020B0604030504040204" pitchFamily="34" charset="-120"/>
                <a:ea typeface="微軟正黑體" panose="020B0604030504040204" pitchFamily="34" charset="-120"/>
              </a:rPr>
              <a:t>或</a:t>
            </a:r>
            <a:r>
              <a:rPr lang="zh-TW" altLang="en-US" sz="2300" b="1" spc="300" dirty="0">
                <a:latin typeface="微軟正黑體" panose="020B0604030504040204" pitchFamily="34" charset="-120"/>
                <a:ea typeface="微軟正黑體" panose="020B0604030504040204" pitchFamily="34" charset="-120"/>
              </a:rPr>
              <a:t>梯度消失</a:t>
            </a:r>
            <a:r>
              <a:rPr lang="zh-TW" altLang="en-US" sz="2300" spc="300" dirty="0">
                <a:latin typeface="微軟正黑體" panose="020B0604030504040204" pitchFamily="34" charset="-120"/>
                <a:ea typeface="微軟正黑體" panose="020B0604030504040204" pitchFamily="34" charset="-120"/>
              </a:rPr>
              <a:t>。</a:t>
            </a:r>
            <a:endParaRPr lang="en-US" altLang="zh-TW" sz="2300" spc="300" dirty="0">
              <a:latin typeface="微軟正黑體" panose="020B0604030504040204" pitchFamily="34" charset="-120"/>
              <a:ea typeface="微軟正黑體" panose="020B0604030504040204" pitchFamily="34" charset="-120"/>
            </a:endParaRPr>
          </a:p>
          <a:p>
            <a:pPr marL="457200" indent="-457200">
              <a:lnSpc>
                <a:spcPct val="200000"/>
              </a:lnSpc>
              <a:buFont typeface="+mj-lt"/>
              <a:buAutoNum type="arabicPeriod"/>
            </a:pPr>
            <a:r>
              <a:rPr lang="en-US" altLang="zh-TW" sz="2300" spc="300" dirty="0">
                <a:latin typeface="微軟正黑體" panose="020B0604030504040204" pitchFamily="34" charset="-120"/>
                <a:ea typeface="微軟正黑體" panose="020B0604030504040204" pitchFamily="34" charset="-120"/>
              </a:rPr>
              <a:t>SCADA</a:t>
            </a:r>
            <a:r>
              <a:rPr lang="zh-TW" altLang="en-US" sz="2300" spc="300" dirty="0">
                <a:latin typeface="微軟正黑體" panose="020B0604030504040204" pitchFamily="34" charset="-120"/>
                <a:ea typeface="微軟正黑體" panose="020B0604030504040204" pitchFamily="34" charset="-120"/>
              </a:rPr>
              <a:t>數據的分析也具有一定的</a:t>
            </a:r>
            <a:r>
              <a:rPr lang="zh-TW" altLang="en-US" sz="2300" b="1" spc="300" dirty="0">
                <a:latin typeface="微軟正黑體" panose="020B0604030504040204" pitchFamily="34" charset="-120"/>
                <a:ea typeface="微軟正黑體" panose="020B0604030504040204" pitchFamily="34" charset="-120"/>
              </a:rPr>
              <a:t>可行性</a:t>
            </a:r>
            <a:r>
              <a:rPr lang="zh-TW" altLang="en-US" sz="2300" spc="300" dirty="0">
                <a:latin typeface="微軟正黑體" panose="020B0604030504040204" pitchFamily="34" charset="-120"/>
                <a:ea typeface="微軟正黑體" panose="020B0604030504040204" pitchFamily="34" charset="-120"/>
              </a:rPr>
              <a:t>。</a:t>
            </a:r>
          </a:p>
        </p:txBody>
      </p:sp>
      <p:sp>
        <p:nvSpPr>
          <p:cNvPr id="18" name="文本框 8">
            <a:extLst>
              <a:ext uri="{FF2B5EF4-FFF2-40B4-BE49-F238E27FC236}">
                <a16:creationId xmlns:a16="http://schemas.microsoft.com/office/drawing/2014/main" id="{390D067C-F6AA-4507-BF5A-7477604A9E44}"/>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19" name="文本框 8">
            <a:extLst>
              <a:ext uri="{FF2B5EF4-FFF2-40B4-BE49-F238E27FC236}">
                <a16:creationId xmlns:a16="http://schemas.microsoft.com/office/drawing/2014/main" id="{691B07A7-2E39-4A57-959D-ADD63F8F918D}"/>
              </a:ext>
            </a:extLst>
          </p:cNvPr>
          <p:cNvSpPr txBox="1"/>
          <p:nvPr/>
        </p:nvSpPr>
        <p:spPr>
          <a:xfrm>
            <a:off x="1430736" y="230816"/>
            <a:ext cx="219897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文獻探討</a:t>
            </a:r>
            <a:endParaRPr lang="zh-CN" altLang="en-US" dirty="0"/>
          </a:p>
        </p:txBody>
      </p:sp>
      <p:sp>
        <p:nvSpPr>
          <p:cNvPr id="20" name="文本框 8">
            <a:extLst>
              <a:ext uri="{FF2B5EF4-FFF2-40B4-BE49-F238E27FC236}">
                <a16:creationId xmlns:a16="http://schemas.microsoft.com/office/drawing/2014/main" id="{90B03201-3DC2-4757-BF47-C2214CC410D3}"/>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1" name="文本框 8">
            <a:extLst>
              <a:ext uri="{FF2B5EF4-FFF2-40B4-BE49-F238E27FC236}">
                <a16:creationId xmlns:a16="http://schemas.microsoft.com/office/drawing/2014/main" id="{C4A1FDDC-8BBC-40A8-8D81-F210D37517A8}"/>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22" name="文本框 8">
            <a:extLst>
              <a:ext uri="{FF2B5EF4-FFF2-40B4-BE49-F238E27FC236}">
                <a16:creationId xmlns:a16="http://schemas.microsoft.com/office/drawing/2014/main" id="{852842C8-52BA-4A2D-9559-641A6C5B744B}"/>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084684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0">
            <a:extLst>
              <a:ext uri="{FF2B5EF4-FFF2-40B4-BE49-F238E27FC236}">
                <a16:creationId xmlns:a16="http://schemas.microsoft.com/office/drawing/2014/main" id="{5F34C331-740F-4F2B-A831-DCA701168BA5}"/>
              </a:ext>
            </a:extLst>
          </p:cNvPr>
          <p:cNvSpPr txBox="1">
            <a:spLocks noChangeArrowheads="1"/>
          </p:cNvSpPr>
          <p:nvPr/>
        </p:nvSpPr>
        <p:spPr bwMode="auto">
          <a:xfrm>
            <a:off x="1538705" y="1174537"/>
            <a:ext cx="4563108" cy="4508927"/>
          </a:xfrm>
          <a:prstGeom prst="rect">
            <a:avLst/>
          </a:prstGeom>
          <a:noFill/>
          <a:ln w="9525">
            <a:noFill/>
            <a:miter lim="800000"/>
            <a:headEnd/>
            <a:tailEnd/>
          </a:ln>
        </p:spPr>
        <p:txBody>
          <a:bodyPr wrap="square">
            <a:spAutoFit/>
          </a:bodyPr>
          <a:lstStyle/>
          <a:p>
            <a:pPr algn="ctr"/>
            <a:r>
              <a:rPr lang="en-US" altLang="zh-CN"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rPr>
              <a:t>0</a:t>
            </a:r>
            <a:r>
              <a:rPr lang="en-US" altLang="zh-TW"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rPr>
              <a:t>3</a:t>
            </a:r>
            <a:endParaRPr lang="zh-CN" altLang="en-US"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endParaRPr>
          </a:p>
        </p:txBody>
      </p:sp>
      <p:grpSp>
        <p:nvGrpSpPr>
          <p:cNvPr id="4" name="群組 3">
            <a:extLst>
              <a:ext uri="{FF2B5EF4-FFF2-40B4-BE49-F238E27FC236}">
                <a16:creationId xmlns:a16="http://schemas.microsoft.com/office/drawing/2014/main" id="{37EA9A99-A027-4791-BF39-5E9B337FF514}"/>
              </a:ext>
            </a:extLst>
          </p:cNvPr>
          <p:cNvGrpSpPr/>
          <p:nvPr/>
        </p:nvGrpSpPr>
        <p:grpSpPr>
          <a:xfrm>
            <a:off x="6218653" y="1339261"/>
            <a:ext cx="5081729" cy="3625480"/>
            <a:chOff x="5836689" y="1843706"/>
            <a:chExt cx="5081729" cy="3625480"/>
          </a:xfrm>
        </p:grpSpPr>
        <p:sp>
          <p:nvSpPr>
            <p:cNvPr id="2" name="文本框 35">
              <a:extLst>
                <a:ext uri="{FF2B5EF4-FFF2-40B4-BE49-F238E27FC236}">
                  <a16:creationId xmlns:a16="http://schemas.microsoft.com/office/drawing/2014/main" id="{31EA56C5-91C2-4D18-9B3E-B7075E3E5078}"/>
                </a:ext>
              </a:extLst>
            </p:cNvPr>
            <p:cNvSpPr txBox="1"/>
            <p:nvPr/>
          </p:nvSpPr>
          <p:spPr>
            <a:xfrm>
              <a:off x="5836689" y="1843706"/>
              <a:ext cx="5081729" cy="830997"/>
            </a:xfrm>
            <a:prstGeom prst="rect">
              <a:avLst/>
            </a:prstGeom>
            <a:noFill/>
          </p:spPr>
          <p:txBody>
            <a:bodyPr wrap="square">
              <a:spAutoFit/>
            </a:bodyPr>
            <a:lstStyle/>
            <a:p>
              <a:r>
                <a:rPr lang="zh-TW" altLang="en-US" sz="4800" b="1" spc="-300" dirty="0">
                  <a:latin typeface="微軟正黑體" panose="020B0604030504040204" pitchFamily="34" charset="-120"/>
                  <a:ea typeface="微軟正黑體" panose="020B0604030504040204" pitchFamily="34" charset="-120"/>
                  <a:cs typeface="IrisUPC" pitchFamily="34" charset="-34"/>
                </a:rPr>
                <a:t>研究方法</a:t>
              </a:r>
              <a:endParaRPr lang="en-US" altLang="zh-CN" sz="4800" b="1" spc="-300" dirty="0">
                <a:latin typeface="微軟正黑體" panose="020B0604030504040204" pitchFamily="34" charset="-120"/>
                <a:ea typeface="微軟正黑體" panose="020B0604030504040204" pitchFamily="34" charset="-120"/>
                <a:cs typeface="IrisUPC" pitchFamily="34" charset="-34"/>
              </a:endParaRPr>
            </a:p>
          </p:txBody>
        </p:sp>
        <p:sp>
          <p:nvSpPr>
            <p:cNvPr id="3" name="文本框 36">
              <a:extLst>
                <a:ext uri="{FF2B5EF4-FFF2-40B4-BE49-F238E27FC236}">
                  <a16:creationId xmlns:a16="http://schemas.microsoft.com/office/drawing/2014/main" id="{FB6EBC9F-D36D-4387-9868-43E596847DF2}"/>
                </a:ext>
              </a:extLst>
            </p:cNvPr>
            <p:cNvSpPr txBox="1">
              <a:spLocks noChangeArrowheads="1"/>
            </p:cNvSpPr>
            <p:nvPr/>
          </p:nvSpPr>
          <p:spPr bwMode="auto">
            <a:xfrm>
              <a:off x="6070369" y="2674703"/>
              <a:ext cx="4563108" cy="2794483"/>
            </a:xfrm>
            <a:prstGeom prst="rect">
              <a:avLst/>
            </a:prstGeom>
            <a:noFill/>
            <a:ln w="9525">
              <a:noFill/>
              <a:miter lim="800000"/>
              <a:headEnd/>
              <a:tailEnd/>
            </a:ln>
          </p:spPr>
          <p:txBody>
            <a:bodyPr wrap="square">
              <a:spAutoFit/>
            </a:bodyPr>
            <a:lstStyle/>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分析流程</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資料集介紹</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資料前處理</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模型建立</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驗證與績效評估</a:t>
              </a:r>
              <a:endParaRPr lang="en-US" altLang="zh-TW" sz="2400" spc="600" dirty="0">
                <a:latin typeface="微軟正黑體" panose="020B0604030504040204" pitchFamily="34" charset="-120"/>
                <a:ea typeface="微軟正黑體" panose="020B0604030504040204" pitchFamily="34" charset="-120"/>
              </a:endParaRPr>
            </a:p>
          </p:txBody>
        </p:sp>
        <p:cxnSp>
          <p:nvCxnSpPr>
            <p:cNvPr id="10" name="直線接點 9">
              <a:extLst>
                <a:ext uri="{FF2B5EF4-FFF2-40B4-BE49-F238E27FC236}">
                  <a16:creationId xmlns:a16="http://schemas.microsoft.com/office/drawing/2014/main" id="{628BD457-0132-47A1-8964-CA7712270834}"/>
                </a:ext>
              </a:extLst>
            </p:cNvPr>
            <p:cNvCxnSpPr/>
            <p:nvPr/>
          </p:nvCxnSpPr>
          <p:spPr>
            <a:xfrm>
              <a:off x="5836689" y="2674703"/>
              <a:ext cx="5081729"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 name="投影片編號版面配置區 4">
            <a:extLst>
              <a:ext uri="{FF2B5EF4-FFF2-40B4-BE49-F238E27FC236}">
                <a16:creationId xmlns:a16="http://schemas.microsoft.com/office/drawing/2014/main" id="{F2D8985B-58C5-4BAC-B81B-DB8AA319955B}"/>
              </a:ext>
            </a:extLst>
          </p:cNvPr>
          <p:cNvSpPr>
            <a:spLocks noGrp="1"/>
          </p:cNvSpPr>
          <p:nvPr>
            <p:ph type="sldNum" sz="quarter" idx="12"/>
          </p:nvPr>
        </p:nvSpPr>
        <p:spPr/>
        <p:txBody>
          <a:bodyPr/>
          <a:lstStyle/>
          <a:p>
            <a:fld id="{47183693-D136-4195-B603-6F9F0529F145}" type="slidenum">
              <a:rPr lang="zh-TW" altLang="en-US" smtClean="0"/>
              <a:t>24</a:t>
            </a:fld>
            <a:endParaRPr lang="zh-TW" altLang="en-US"/>
          </a:p>
        </p:txBody>
      </p:sp>
      <p:sp>
        <p:nvSpPr>
          <p:cNvPr id="8" name="矩形 7">
            <a:hlinkClick r:id="" action="ppaction://noaction"/>
            <a:extLst>
              <a:ext uri="{FF2B5EF4-FFF2-40B4-BE49-F238E27FC236}">
                <a16:creationId xmlns:a16="http://schemas.microsoft.com/office/drawing/2014/main" id="{36BDD231-1C3B-4262-8298-6931658913EE}"/>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96887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25</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11902016-C9C6-44DA-BC9F-5FB13FA7C90E}"/>
              </a:ext>
            </a:extLst>
          </p:cNvPr>
          <p:cNvSpPr/>
          <p:nvPr/>
        </p:nvSpPr>
        <p:spPr>
          <a:xfrm>
            <a:off x="4519280" y="1944509"/>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資料觀察、清洗</a:t>
            </a:r>
          </a:p>
        </p:txBody>
      </p:sp>
      <p:sp>
        <p:nvSpPr>
          <p:cNvPr id="68" name="矩形: 圓角 67">
            <a:extLst>
              <a:ext uri="{FF2B5EF4-FFF2-40B4-BE49-F238E27FC236}">
                <a16:creationId xmlns:a16="http://schemas.microsoft.com/office/drawing/2014/main" id="{0E774F5F-8944-4CD4-8F49-DAA3A6AA5E56}"/>
              </a:ext>
            </a:extLst>
          </p:cNvPr>
          <p:cNvSpPr/>
          <p:nvPr/>
        </p:nvSpPr>
        <p:spPr>
          <a:xfrm>
            <a:off x="4519280" y="2502245"/>
            <a:ext cx="1779841" cy="385726"/>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平穩性檢測轉換</a:t>
            </a:r>
          </a:p>
        </p:txBody>
      </p:sp>
      <p:sp>
        <p:nvSpPr>
          <p:cNvPr id="70" name="矩形: 圓角 69">
            <a:extLst>
              <a:ext uri="{FF2B5EF4-FFF2-40B4-BE49-F238E27FC236}">
                <a16:creationId xmlns:a16="http://schemas.microsoft.com/office/drawing/2014/main" id="{3F281A1B-911A-4465-B3C9-16F28E351AFB}"/>
              </a:ext>
            </a:extLst>
          </p:cNvPr>
          <p:cNvSpPr/>
          <p:nvPr/>
        </p:nvSpPr>
        <p:spPr>
          <a:xfrm>
            <a:off x="4519279" y="3621328"/>
            <a:ext cx="1779841" cy="3857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特徵選擇</a:t>
            </a:r>
          </a:p>
        </p:txBody>
      </p:sp>
      <p:sp>
        <p:nvSpPr>
          <p:cNvPr id="72" name="矩形: 圓角 71">
            <a:extLst>
              <a:ext uri="{FF2B5EF4-FFF2-40B4-BE49-F238E27FC236}">
                <a16:creationId xmlns:a16="http://schemas.microsoft.com/office/drawing/2014/main" id="{503022C3-4474-4675-B6B0-E927C0751808}"/>
              </a:ext>
            </a:extLst>
          </p:cNvPr>
          <p:cNvSpPr/>
          <p:nvPr/>
        </p:nvSpPr>
        <p:spPr>
          <a:xfrm>
            <a:off x="4519279" y="3060401"/>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數值縮放</a:t>
            </a:r>
          </a:p>
        </p:txBody>
      </p:sp>
      <p:sp>
        <p:nvSpPr>
          <p:cNvPr id="74" name="矩形: 圓角 73">
            <a:extLst>
              <a:ext uri="{FF2B5EF4-FFF2-40B4-BE49-F238E27FC236}">
                <a16:creationId xmlns:a16="http://schemas.microsoft.com/office/drawing/2014/main" id="{65D31CDF-5CB4-44B1-99D8-4546B3E0A56F}"/>
              </a:ext>
            </a:extLst>
          </p:cNvPr>
          <p:cNvSpPr/>
          <p:nvPr/>
        </p:nvSpPr>
        <p:spPr>
          <a:xfrm>
            <a:off x="4519278" y="4174278"/>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模型建立</a:t>
            </a:r>
          </a:p>
        </p:txBody>
      </p:sp>
      <p:sp>
        <p:nvSpPr>
          <p:cNvPr id="76" name="矩形: 圓角 75">
            <a:extLst>
              <a:ext uri="{FF2B5EF4-FFF2-40B4-BE49-F238E27FC236}">
                <a16:creationId xmlns:a16="http://schemas.microsoft.com/office/drawing/2014/main" id="{F9DFC860-C284-4235-BA78-2E4B3AF468E5}"/>
              </a:ext>
            </a:extLst>
          </p:cNvPr>
          <p:cNvSpPr/>
          <p:nvPr/>
        </p:nvSpPr>
        <p:spPr>
          <a:xfrm>
            <a:off x="4519277" y="4712782"/>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參數調整設置</a:t>
            </a:r>
          </a:p>
        </p:txBody>
      </p:sp>
      <p:sp>
        <p:nvSpPr>
          <p:cNvPr id="78" name="矩形: 圓角 77">
            <a:extLst>
              <a:ext uri="{FF2B5EF4-FFF2-40B4-BE49-F238E27FC236}">
                <a16:creationId xmlns:a16="http://schemas.microsoft.com/office/drawing/2014/main" id="{9B2C2DCF-60FB-4376-A145-7D5F86B79949}"/>
              </a:ext>
            </a:extLst>
          </p:cNvPr>
          <p:cNvSpPr/>
          <p:nvPr/>
        </p:nvSpPr>
        <p:spPr>
          <a:xfrm>
            <a:off x="4519277" y="5271437"/>
            <a:ext cx="1779841" cy="38572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模型驗證</a:t>
            </a:r>
          </a:p>
        </p:txBody>
      </p:sp>
      <p:sp>
        <p:nvSpPr>
          <p:cNvPr id="80" name="矩形: 圓角 79">
            <a:extLst>
              <a:ext uri="{FF2B5EF4-FFF2-40B4-BE49-F238E27FC236}">
                <a16:creationId xmlns:a16="http://schemas.microsoft.com/office/drawing/2014/main" id="{6A0A58EB-C210-408A-AE10-42AE1F4FC63B}"/>
              </a:ext>
            </a:extLst>
          </p:cNvPr>
          <p:cNvSpPr/>
          <p:nvPr/>
        </p:nvSpPr>
        <p:spPr>
          <a:xfrm>
            <a:off x="4519277" y="5809941"/>
            <a:ext cx="1779841" cy="38572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績效評估</a:t>
            </a:r>
          </a:p>
        </p:txBody>
      </p:sp>
      <p:sp>
        <p:nvSpPr>
          <p:cNvPr id="120" name="箭號: ＞形 119">
            <a:extLst>
              <a:ext uri="{FF2B5EF4-FFF2-40B4-BE49-F238E27FC236}">
                <a16:creationId xmlns:a16="http://schemas.microsoft.com/office/drawing/2014/main" id="{9078A8D7-A6E3-4D00-BDAD-DEC463E25C30}"/>
              </a:ext>
            </a:extLst>
          </p:cNvPr>
          <p:cNvSpPr/>
          <p:nvPr/>
        </p:nvSpPr>
        <p:spPr>
          <a:xfrm flipH="1">
            <a:off x="6797286" y="194450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2" name="矩形 121">
            <a:extLst>
              <a:ext uri="{FF2B5EF4-FFF2-40B4-BE49-F238E27FC236}">
                <a16:creationId xmlns:a16="http://schemas.microsoft.com/office/drawing/2014/main" id="{2F41A585-B8BD-4540-9809-1C29021C3F22}"/>
              </a:ext>
            </a:extLst>
          </p:cNvPr>
          <p:cNvSpPr/>
          <p:nvPr/>
        </p:nvSpPr>
        <p:spPr>
          <a:xfrm>
            <a:off x="7104682" y="185858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盒鬚圖異常值檢測</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線性插值</a:t>
            </a:r>
          </a:p>
        </p:txBody>
      </p:sp>
      <p:sp>
        <p:nvSpPr>
          <p:cNvPr id="124" name="矩形 123">
            <a:extLst>
              <a:ext uri="{FF2B5EF4-FFF2-40B4-BE49-F238E27FC236}">
                <a16:creationId xmlns:a16="http://schemas.microsoft.com/office/drawing/2014/main" id="{E9B29E57-CAEC-47FF-B783-A595FF145E39}"/>
              </a:ext>
            </a:extLst>
          </p:cNvPr>
          <p:cNvSpPr/>
          <p:nvPr/>
        </p:nvSpPr>
        <p:spPr>
          <a:xfrm>
            <a:off x="7104682" y="243372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1.ADF</a:t>
            </a:r>
            <a:r>
              <a:rPr lang="zh-TW" altLang="en-US" sz="1500" dirty="0">
                <a:latin typeface="微軟正黑體" panose="020B0604030504040204" pitchFamily="34" charset="-120"/>
                <a:ea typeface="微軟正黑體" panose="020B0604030504040204" pitchFamily="34" charset="-120"/>
              </a:rPr>
              <a:t>檢驗 </a:t>
            </a:r>
            <a:r>
              <a:rPr lang="en-US" altLang="zh-TW" sz="1500" dirty="0">
                <a:latin typeface="微軟正黑體" panose="020B0604030504040204" pitchFamily="34" charset="-120"/>
                <a:ea typeface="微軟正黑體" panose="020B0604030504040204" pitchFamily="34" charset="-120"/>
              </a:rPr>
              <a:t>/ KPSS</a:t>
            </a:r>
            <a:r>
              <a:rPr lang="zh-TW" altLang="en-US" sz="1500" dirty="0">
                <a:latin typeface="微軟正黑體" panose="020B0604030504040204" pitchFamily="34" charset="-120"/>
                <a:ea typeface="微軟正黑體" panose="020B0604030504040204" pitchFamily="34" charset="-120"/>
              </a:rPr>
              <a:t>檢驗</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簡單差分法</a:t>
            </a:r>
            <a:r>
              <a:rPr lang="en-US" altLang="zh-TW" sz="1500" dirty="0">
                <a:latin typeface="微軟正黑體" panose="020B0604030504040204" pitchFamily="34" charset="-120"/>
                <a:ea typeface="微軟正黑體" panose="020B0604030504040204" pitchFamily="34" charset="-120"/>
              </a:rPr>
              <a:t> / </a:t>
            </a:r>
            <a:r>
              <a:rPr lang="zh-TW" altLang="en-US" sz="1500" dirty="0">
                <a:latin typeface="微軟正黑體" panose="020B0604030504040204" pitchFamily="34" charset="-120"/>
                <a:ea typeface="微軟正黑體" panose="020B0604030504040204" pitchFamily="34" charset="-120"/>
              </a:rPr>
              <a:t>季節差分法</a:t>
            </a:r>
          </a:p>
        </p:txBody>
      </p:sp>
      <p:sp>
        <p:nvSpPr>
          <p:cNvPr id="126" name="矩形 125">
            <a:extLst>
              <a:ext uri="{FF2B5EF4-FFF2-40B4-BE49-F238E27FC236}">
                <a16:creationId xmlns:a16="http://schemas.microsoft.com/office/drawing/2014/main" id="{B24CE88F-F9F3-45E5-820D-1053BF661633}"/>
              </a:ext>
            </a:extLst>
          </p:cNvPr>
          <p:cNvSpPr/>
          <p:nvPr/>
        </p:nvSpPr>
        <p:spPr>
          <a:xfrm>
            <a:off x="7104682" y="35436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相互資訊</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(Mutual Information)</a:t>
            </a:r>
            <a:endParaRPr lang="zh-TW" altLang="en-US" sz="1500" dirty="0">
              <a:latin typeface="微軟正黑體" panose="020B0604030504040204" pitchFamily="34" charset="-120"/>
              <a:ea typeface="微軟正黑體" panose="020B0604030504040204" pitchFamily="34" charset="-120"/>
            </a:endParaRPr>
          </a:p>
        </p:txBody>
      </p:sp>
      <p:sp>
        <p:nvSpPr>
          <p:cNvPr id="128" name="矩形 127">
            <a:extLst>
              <a:ext uri="{FF2B5EF4-FFF2-40B4-BE49-F238E27FC236}">
                <a16:creationId xmlns:a16="http://schemas.microsoft.com/office/drawing/2014/main" id="{ADB90786-A924-4C27-96C7-96B324717BCB}"/>
              </a:ext>
            </a:extLst>
          </p:cNvPr>
          <p:cNvSpPr/>
          <p:nvPr/>
        </p:nvSpPr>
        <p:spPr>
          <a:xfrm>
            <a:off x="7104682" y="29778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最小值與最大值正規化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(Min-Max Normalization)</a:t>
            </a:r>
            <a:endParaRPr lang="zh-TW" altLang="en-US" sz="1500" dirty="0">
              <a:latin typeface="微軟正黑體" panose="020B0604030504040204" pitchFamily="34" charset="-120"/>
              <a:ea typeface="微軟正黑體" panose="020B0604030504040204" pitchFamily="34" charset="-120"/>
            </a:endParaRPr>
          </a:p>
        </p:txBody>
      </p:sp>
      <p:sp>
        <p:nvSpPr>
          <p:cNvPr id="130" name="矩形 129">
            <a:extLst>
              <a:ext uri="{FF2B5EF4-FFF2-40B4-BE49-F238E27FC236}">
                <a16:creationId xmlns:a16="http://schemas.microsoft.com/office/drawing/2014/main" id="{2BAF4C62-F8F2-4443-85BB-F9659C5B994B}"/>
              </a:ext>
            </a:extLst>
          </p:cNvPr>
          <p:cNvSpPr/>
          <p:nvPr/>
        </p:nvSpPr>
        <p:spPr>
          <a:xfrm>
            <a:off x="7104682" y="4212695"/>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長短期記憶模型</a:t>
            </a:r>
            <a:r>
              <a:rPr lang="en-US" altLang="zh-TW" sz="1500" dirty="0">
                <a:latin typeface="微軟正黑體" panose="020B0604030504040204" pitchFamily="34" charset="-120"/>
                <a:ea typeface="微軟正黑體" panose="020B0604030504040204" pitchFamily="34" charset="-120"/>
              </a:rPr>
              <a:t>(LSTM)</a:t>
            </a:r>
            <a:endParaRPr lang="zh-TW" altLang="en-US" sz="1500" dirty="0">
              <a:latin typeface="微軟正黑體" panose="020B0604030504040204" pitchFamily="34" charset="-120"/>
              <a:ea typeface="微軟正黑體" panose="020B0604030504040204" pitchFamily="34" charset="-120"/>
            </a:endParaRPr>
          </a:p>
        </p:txBody>
      </p:sp>
      <p:sp>
        <p:nvSpPr>
          <p:cNvPr id="132" name="矩形 131">
            <a:extLst>
              <a:ext uri="{FF2B5EF4-FFF2-40B4-BE49-F238E27FC236}">
                <a16:creationId xmlns:a16="http://schemas.microsoft.com/office/drawing/2014/main" id="{C1775DE7-BC19-44D8-8B38-B95A675B2A79}"/>
              </a:ext>
            </a:extLst>
          </p:cNvPr>
          <p:cNvSpPr/>
          <p:nvPr/>
        </p:nvSpPr>
        <p:spPr>
          <a:xfrm>
            <a:off x="7104682" y="46699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貝葉斯優化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(Bayesian Optimization)</a:t>
            </a:r>
            <a:endParaRPr lang="zh-TW" altLang="en-US" sz="1500" dirty="0">
              <a:latin typeface="微軟正黑體" panose="020B0604030504040204" pitchFamily="34" charset="-120"/>
              <a:ea typeface="微軟正黑體" panose="020B0604030504040204" pitchFamily="34" charset="-120"/>
            </a:endParaRPr>
          </a:p>
        </p:txBody>
      </p:sp>
      <p:sp>
        <p:nvSpPr>
          <p:cNvPr id="134" name="矩形 133">
            <a:extLst>
              <a:ext uri="{FF2B5EF4-FFF2-40B4-BE49-F238E27FC236}">
                <a16:creationId xmlns:a16="http://schemas.microsoft.com/office/drawing/2014/main" id="{39A19278-CC57-4121-BB32-A91C2108C9D2}"/>
              </a:ext>
            </a:extLst>
          </p:cNvPr>
          <p:cNvSpPr/>
          <p:nvPr/>
        </p:nvSpPr>
        <p:spPr>
          <a:xfrm>
            <a:off x="7104682" y="57411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1.R</a:t>
            </a:r>
            <a:r>
              <a:rPr lang="en-US" altLang="zh-TW" sz="1500" baseline="30000" dirty="0">
                <a:latin typeface="微軟正黑體" panose="020B0604030504040204" pitchFamily="34" charset="-120"/>
                <a:ea typeface="微軟正黑體" panose="020B0604030504040204" pitchFamily="34" charset="-120"/>
              </a:rPr>
              <a:t>2                               </a:t>
            </a:r>
            <a:r>
              <a:rPr lang="en-US" altLang="zh-TW" sz="1500" dirty="0">
                <a:latin typeface="微軟正黑體" panose="020B0604030504040204" pitchFamily="34" charset="-120"/>
                <a:ea typeface="微軟正黑體" panose="020B0604030504040204" pitchFamily="34" charset="-120"/>
              </a:rPr>
              <a:t>3.MAE</a:t>
            </a:r>
          </a:p>
          <a:p>
            <a:r>
              <a:rPr lang="en-US" altLang="zh-TW" sz="1500" dirty="0">
                <a:latin typeface="微軟正黑體" panose="020B0604030504040204" pitchFamily="34" charset="-120"/>
                <a:ea typeface="微軟正黑體" panose="020B0604030504040204" pitchFamily="34" charset="-120"/>
              </a:rPr>
              <a:t>2.RMSE              4.MSE</a:t>
            </a:r>
            <a:endParaRPr lang="zh-TW" altLang="en-US" sz="1500" dirty="0">
              <a:latin typeface="微軟正黑體" panose="020B0604030504040204" pitchFamily="34" charset="-120"/>
              <a:ea typeface="微軟正黑體" panose="020B0604030504040204" pitchFamily="34" charset="-120"/>
            </a:endParaRPr>
          </a:p>
        </p:txBody>
      </p:sp>
      <p:sp>
        <p:nvSpPr>
          <p:cNvPr id="62" name="文本框 8">
            <a:extLst>
              <a:ext uri="{FF2B5EF4-FFF2-40B4-BE49-F238E27FC236}">
                <a16:creationId xmlns:a16="http://schemas.microsoft.com/office/drawing/2014/main" id="{E580D363-6EBE-4DCA-BFF5-D40317823756}"/>
              </a:ext>
            </a:extLst>
          </p:cNvPr>
          <p:cNvSpPr txBox="1"/>
          <p:nvPr/>
        </p:nvSpPr>
        <p:spPr>
          <a:xfrm>
            <a:off x="212688" y="991629"/>
            <a:ext cx="11865731" cy="400110"/>
          </a:xfrm>
          <a:prstGeom prst="rect">
            <a:avLst/>
          </a:prstGeom>
          <a:noFill/>
        </p:spPr>
        <p:txBody>
          <a:bodyPr wrap="square" rtlCol="0">
            <a:spAutoFit/>
          </a:bodyPr>
          <a:lstStyle/>
          <a:p>
            <a:r>
              <a:rPr lang="zh-TW" altLang="en-US" sz="2000" b="1" spc="300" dirty="0">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AE1BF42D-548C-4163-8596-EA5B81E58D84}"/>
              </a:ext>
            </a:extLst>
          </p:cNvPr>
          <p:cNvCxnSpPr>
            <a:stCxn id="12" idx="2"/>
            <a:endCxn id="68" idx="0"/>
          </p:cNvCxnSpPr>
          <p:nvPr/>
        </p:nvCxnSpPr>
        <p:spPr>
          <a:xfrm>
            <a:off x="5409201" y="2335371"/>
            <a:ext cx="0" cy="166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線單箭頭接點 70">
            <a:extLst>
              <a:ext uri="{FF2B5EF4-FFF2-40B4-BE49-F238E27FC236}">
                <a16:creationId xmlns:a16="http://schemas.microsoft.com/office/drawing/2014/main" id="{E31F1DD0-91F4-4F36-BB46-3B441347D240}"/>
              </a:ext>
            </a:extLst>
          </p:cNvPr>
          <p:cNvCxnSpPr>
            <a:cxnSpLocks/>
            <a:stCxn id="68" idx="2"/>
            <a:endCxn id="72" idx="0"/>
          </p:cNvCxnSpPr>
          <p:nvPr/>
        </p:nvCxnSpPr>
        <p:spPr>
          <a:xfrm flipH="1">
            <a:off x="5409200" y="2887971"/>
            <a:ext cx="1" cy="172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線單箭頭接點 72">
            <a:extLst>
              <a:ext uri="{FF2B5EF4-FFF2-40B4-BE49-F238E27FC236}">
                <a16:creationId xmlns:a16="http://schemas.microsoft.com/office/drawing/2014/main" id="{4794C895-E5A6-4732-92E7-9F23FC7687D7}"/>
              </a:ext>
            </a:extLst>
          </p:cNvPr>
          <p:cNvCxnSpPr>
            <a:cxnSpLocks/>
            <a:stCxn id="72" idx="2"/>
            <a:endCxn id="70" idx="0"/>
          </p:cNvCxnSpPr>
          <p:nvPr/>
        </p:nvCxnSpPr>
        <p:spPr>
          <a:xfrm>
            <a:off x="5409200" y="3451263"/>
            <a:ext cx="0" cy="170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線單箭頭接點 76">
            <a:extLst>
              <a:ext uri="{FF2B5EF4-FFF2-40B4-BE49-F238E27FC236}">
                <a16:creationId xmlns:a16="http://schemas.microsoft.com/office/drawing/2014/main" id="{8F4A14CB-B531-4E68-9E71-A305D48B92F4}"/>
              </a:ext>
            </a:extLst>
          </p:cNvPr>
          <p:cNvCxnSpPr>
            <a:cxnSpLocks/>
            <a:stCxn id="74" idx="2"/>
            <a:endCxn id="76" idx="0"/>
          </p:cNvCxnSpPr>
          <p:nvPr/>
        </p:nvCxnSpPr>
        <p:spPr>
          <a:xfrm flipH="1">
            <a:off x="5409198" y="4560004"/>
            <a:ext cx="1"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線單箭頭接點 86">
            <a:extLst>
              <a:ext uri="{FF2B5EF4-FFF2-40B4-BE49-F238E27FC236}">
                <a16:creationId xmlns:a16="http://schemas.microsoft.com/office/drawing/2014/main" id="{C58DB4E3-837A-43E1-9F82-D75FD0B2FA47}"/>
              </a:ext>
            </a:extLst>
          </p:cNvPr>
          <p:cNvCxnSpPr>
            <a:cxnSpLocks/>
            <a:stCxn id="70" idx="2"/>
            <a:endCxn id="74" idx="0"/>
          </p:cNvCxnSpPr>
          <p:nvPr/>
        </p:nvCxnSpPr>
        <p:spPr>
          <a:xfrm flipH="1">
            <a:off x="5409199" y="4007054"/>
            <a:ext cx="1" cy="16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線單箭頭接點 87">
            <a:extLst>
              <a:ext uri="{FF2B5EF4-FFF2-40B4-BE49-F238E27FC236}">
                <a16:creationId xmlns:a16="http://schemas.microsoft.com/office/drawing/2014/main" id="{539E485A-4A3F-4146-8529-12068B759786}"/>
              </a:ext>
            </a:extLst>
          </p:cNvPr>
          <p:cNvCxnSpPr>
            <a:cxnSpLocks/>
            <a:stCxn id="76" idx="2"/>
            <a:endCxn id="78" idx="0"/>
          </p:cNvCxnSpPr>
          <p:nvPr/>
        </p:nvCxnSpPr>
        <p:spPr>
          <a:xfrm>
            <a:off x="5409198" y="5098508"/>
            <a:ext cx="0" cy="172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直線單箭頭接點 88">
            <a:extLst>
              <a:ext uri="{FF2B5EF4-FFF2-40B4-BE49-F238E27FC236}">
                <a16:creationId xmlns:a16="http://schemas.microsoft.com/office/drawing/2014/main" id="{E5029ECD-B850-4028-94C2-653DE80541AA}"/>
              </a:ext>
            </a:extLst>
          </p:cNvPr>
          <p:cNvCxnSpPr>
            <a:cxnSpLocks/>
            <a:stCxn id="78" idx="2"/>
            <a:endCxn id="80" idx="0"/>
          </p:cNvCxnSpPr>
          <p:nvPr/>
        </p:nvCxnSpPr>
        <p:spPr>
          <a:xfrm>
            <a:off x="5409198" y="5657163"/>
            <a:ext cx="0"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文字方塊 40">
            <a:extLst>
              <a:ext uri="{FF2B5EF4-FFF2-40B4-BE49-F238E27FC236}">
                <a16:creationId xmlns:a16="http://schemas.microsoft.com/office/drawing/2014/main" id="{3DD03D8E-A75A-4935-8210-F2422EBA575B}"/>
              </a:ext>
            </a:extLst>
          </p:cNvPr>
          <p:cNvSpPr txBox="1"/>
          <p:nvPr/>
        </p:nvSpPr>
        <p:spPr>
          <a:xfrm>
            <a:off x="3034201" y="2256671"/>
            <a:ext cx="967304" cy="877163"/>
          </a:xfrm>
          <a:prstGeom prst="rect">
            <a:avLst/>
          </a:prstGeom>
          <a:noFill/>
        </p:spPr>
        <p:txBody>
          <a:bodyPr wrap="square" rtlCol="0">
            <a:spAutoFit/>
          </a:bodyPr>
          <a:lstStyle/>
          <a:p>
            <a:pPr algn="ctr"/>
            <a:r>
              <a:rPr lang="zh-TW" altLang="en-US" sz="1700" b="1" dirty="0">
                <a:solidFill>
                  <a:schemeClr val="accent2"/>
                </a:solidFill>
                <a:latin typeface="微軟正黑體" panose="020B0604030504040204" pitchFamily="34" charset="-120"/>
                <a:ea typeface="微軟正黑體" panose="020B0604030504040204" pitchFamily="34" charset="-120"/>
              </a:rPr>
              <a:t>階段一</a:t>
            </a:r>
            <a:r>
              <a:rPr lang="en-US" altLang="zh-TW" sz="1700" b="1" dirty="0">
                <a:solidFill>
                  <a:schemeClr val="accent2"/>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2"/>
                </a:solidFill>
                <a:latin typeface="微軟正黑體" panose="020B0604030504040204" pitchFamily="34" charset="-120"/>
                <a:ea typeface="微軟正黑體" panose="020B0604030504040204" pitchFamily="34" charset="-120"/>
              </a:rPr>
              <a:t>資料前處理</a:t>
            </a:r>
          </a:p>
        </p:txBody>
      </p:sp>
      <p:sp>
        <p:nvSpPr>
          <p:cNvPr id="136" name="文字方塊 135">
            <a:extLst>
              <a:ext uri="{FF2B5EF4-FFF2-40B4-BE49-F238E27FC236}">
                <a16:creationId xmlns:a16="http://schemas.microsoft.com/office/drawing/2014/main" id="{60624C7E-9AF5-4D8C-8A10-CC013F885941}"/>
              </a:ext>
            </a:extLst>
          </p:cNvPr>
          <p:cNvSpPr txBox="1"/>
          <p:nvPr/>
        </p:nvSpPr>
        <p:spPr>
          <a:xfrm>
            <a:off x="2950992" y="3512916"/>
            <a:ext cx="1133722" cy="615553"/>
          </a:xfrm>
          <a:prstGeom prst="rect">
            <a:avLst/>
          </a:prstGeom>
          <a:noFill/>
        </p:spPr>
        <p:txBody>
          <a:bodyPr wrap="square" rtlCol="0">
            <a:spAutoFit/>
          </a:bodyPr>
          <a:lstStyle/>
          <a:p>
            <a:pPr algn="ctr"/>
            <a:r>
              <a:rPr lang="zh-TW" altLang="en-US" sz="1700" b="1" dirty="0">
                <a:solidFill>
                  <a:schemeClr val="accent6"/>
                </a:solidFill>
                <a:latin typeface="微軟正黑體" panose="020B0604030504040204" pitchFamily="34" charset="-120"/>
                <a:ea typeface="微軟正黑體" panose="020B0604030504040204" pitchFamily="34" charset="-120"/>
              </a:rPr>
              <a:t>階段二</a:t>
            </a:r>
            <a:r>
              <a:rPr lang="en-US" altLang="zh-TW" sz="1700" b="1" dirty="0">
                <a:solidFill>
                  <a:schemeClr val="accent6"/>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6"/>
                </a:solidFill>
                <a:latin typeface="微軟正黑體" panose="020B0604030504040204" pitchFamily="34" charset="-120"/>
                <a:ea typeface="微軟正黑體" panose="020B0604030504040204" pitchFamily="34" charset="-120"/>
              </a:rPr>
              <a:t>特徵選擇</a:t>
            </a:r>
          </a:p>
        </p:txBody>
      </p:sp>
      <p:sp>
        <p:nvSpPr>
          <p:cNvPr id="137" name="文字方塊 136">
            <a:extLst>
              <a:ext uri="{FF2B5EF4-FFF2-40B4-BE49-F238E27FC236}">
                <a16:creationId xmlns:a16="http://schemas.microsoft.com/office/drawing/2014/main" id="{B795FC63-4004-446B-B386-701247126B6B}"/>
              </a:ext>
            </a:extLst>
          </p:cNvPr>
          <p:cNvSpPr txBox="1"/>
          <p:nvPr/>
        </p:nvSpPr>
        <p:spPr>
          <a:xfrm>
            <a:off x="2901391" y="4331420"/>
            <a:ext cx="1232924" cy="615553"/>
          </a:xfrm>
          <a:prstGeom prst="rect">
            <a:avLst/>
          </a:prstGeom>
          <a:noFill/>
        </p:spPr>
        <p:txBody>
          <a:bodyPr wrap="square" rtlCol="0">
            <a:spAutoFit/>
          </a:bodyPr>
          <a:lstStyle/>
          <a:p>
            <a:pPr algn="ctr"/>
            <a:r>
              <a:rPr lang="zh-TW" altLang="en-US" sz="1700" b="1" dirty="0">
                <a:solidFill>
                  <a:srgbClr val="EAB200"/>
                </a:solidFill>
                <a:latin typeface="微軟正黑體" panose="020B0604030504040204" pitchFamily="34" charset="-120"/>
                <a:ea typeface="微軟正黑體" panose="020B0604030504040204" pitchFamily="34" charset="-120"/>
              </a:rPr>
              <a:t>階段三</a:t>
            </a:r>
            <a:r>
              <a:rPr lang="en-US" altLang="zh-TW" sz="1700" b="1" dirty="0">
                <a:solidFill>
                  <a:srgbClr val="EAB200"/>
                </a:solidFill>
                <a:latin typeface="微軟正黑體" panose="020B0604030504040204" pitchFamily="34" charset="-120"/>
                <a:ea typeface="微軟正黑體" panose="020B0604030504040204" pitchFamily="34" charset="-120"/>
              </a:rPr>
              <a:t>:</a:t>
            </a:r>
          </a:p>
          <a:p>
            <a:pPr algn="ctr"/>
            <a:r>
              <a:rPr lang="zh-TW" altLang="en-US" sz="1700" b="1" dirty="0">
                <a:solidFill>
                  <a:srgbClr val="EAB200"/>
                </a:solidFill>
                <a:latin typeface="微軟正黑體" panose="020B0604030504040204" pitchFamily="34" charset="-120"/>
                <a:ea typeface="微軟正黑體" panose="020B0604030504040204" pitchFamily="34" charset="-120"/>
              </a:rPr>
              <a:t>模型建立</a:t>
            </a:r>
          </a:p>
        </p:txBody>
      </p:sp>
      <p:sp>
        <p:nvSpPr>
          <p:cNvPr id="138" name="文字方塊 137">
            <a:extLst>
              <a:ext uri="{FF2B5EF4-FFF2-40B4-BE49-F238E27FC236}">
                <a16:creationId xmlns:a16="http://schemas.microsoft.com/office/drawing/2014/main" id="{7376D35C-33BE-4BE3-8272-5F21AE60889A}"/>
              </a:ext>
            </a:extLst>
          </p:cNvPr>
          <p:cNvSpPr txBox="1"/>
          <p:nvPr/>
        </p:nvSpPr>
        <p:spPr>
          <a:xfrm>
            <a:off x="2954177" y="5213115"/>
            <a:ext cx="1130537" cy="877163"/>
          </a:xfrm>
          <a:prstGeom prst="rect">
            <a:avLst/>
          </a:prstGeom>
          <a:noFill/>
        </p:spPr>
        <p:txBody>
          <a:bodyPr wrap="square" rtlCol="0">
            <a:spAutoFit/>
          </a:bodyPr>
          <a:lstStyle/>
          <a:p>
            <a:pPr algn="ctr"/>
            <a:r>
              <a:rPr lang="zh-TW" altLang="en-US" sz="1700" b="1" dirty="0">
                <a:solidFill>
                  <a:srgbClr val="0070C0"/>
                </a:solidFill>
                <a:latin typeface="微軟正黑體" panose="020B0604030504040204" pitchFamily="34" charset="-120"/>
                <a:ea typeface="微軟正黑體" panose="020B0604030504040204" pitchFamily="34" charset="-120"/>
              </a:rPr>
              <a:t>階段四</a:t>
            </a:r>
            <a:r>
              <a:rPr lang="en-US" altLang="zh-TW" sz="1700" b="1" dirty="0">
                <a:solidFill>
                  <a:srgbClr val="0070C0"/>
                </a:solidFill>
                <a:latin typeface="微軟正黑體" panose="020B0604030504040204" pitchFamily="34" charset="-120"/>
                <a:ea typeface="微軟正黑體" panose="020B0604030504040204" pitchFamily="34" charset="-120"/>
              </a:rPr>
              <a:t>:</a:t>
            </a:r>
          </a:p>
          <a:p>
            <a:pPr algn="ctr"/>
            <a:r>
              <a:rPr lang="zh-TW" altLang="en-US" sz="1700" b="1" dirty="0">
                <a:solidFill>
                  <a:srgbClr val="0070C0"/>
                </a:solidFill>
                <a:latin typeface="微軟正黑體" panose="020B0604030504040204" pitchFamily="34" charset="-120"/>
                <a:ea typeface="微軟正黑體" panose="020B0604030504040204" pitchFamily="34" charset="-120"/>
              </a:rPr>
              <a:t>驗證與</a:t>
            </a:r>
            <a:endParaRPr lang="en-US" altLang="zh-TW" sz="1700" b="1" dirty="0">
              <a:solidFill>
                <a:srgbClr val="0070C0"/>
              </a:solidFill>
              <a:latin typeface="微軟正黑體" panose="020B0604030504040204" pitchFamily="34" charset="-120"/>
              <a:ea typeface="微軟正黑體" panose="020B0604030504040204" pitchFamily="34" charset="-120"/>
            </a:endParaRPr>
          </a:p>
          <a:p>
            <a:pPr algn="ctr"/>
            <a:r>
              <a:rPr lang="zh-TW" altLang="en-US" sz="1700" b="1" dirty="0">
                <a:solidFill>
                  <a:srgbClr val="0070C0"/>
                </a:solidFill>
                <a:latin typeface="微軟正黑體" panose="020B0604030504040204" pitchFamily="34" charset="-120"/>
                <a:ea typeface="微軟正黑體" panose="020B0604030504040204" pitchFamily="34" charset="-120"/>
              </a:rPr>
              <a:t>績效評估</a:t>
            </a:r>
          </a:p>
        </p:txBody>
      </p:sp>
      <p:sp>
        <p:nvSpPr>
          <p:cNvPr id="140" name="箭號: ＞形 139">
            <a:extLst>
              <a:ext uri="{FF2B5EF4-FFF2-40B4-BE49-F238E27FC236}">
                <a16:creationId xmlns:a16="http://schemas.microsoft.com/office/drawing/2014/main" id="{21C32375-C248-4AC1-ADC9-A82EE901CC8A}"/>
              </a:ext>
            </a:extLst>
          </p:cNvPr>
          <p:cNvSpPr/>
          <p:nvPr/>
        </p:nvSpPr>
        <p:spPr>
          <a:xfrm flipH="1">
            <a:off x="6798477" y="2514453"/>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1" name="箭號: ＞形 140">
            <a:extLst>
              <a:ext uri="{FF2B5EF4-FFF2-40B4-BE49-F238E27FC236}">
                <a16:creationId xmlns:a16="http://schemas.microsoft.com/office/drawing/2014/main" id="{5BC98DF6-CC41-4217-9F9F-4937EE3D20AA}"/>
              </a:ext>
            </a:extLst>
          </p:cNvPr>
          <p:cNvSpPr/>
          <p:nvPr/>
        </p:nvSpPr>
        <p:spPr>
          <a:xfrm flipH="1">
            <a:off x="6793881" y="306904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2" name="箭號: ＞形 141">
            <a:extLst>
              <a:ext uri="{FF2B5EF4-FFF2-40B4-BE49-F238E27FC236}">
                <a16:creationId xmlns:a16="http://schemas.microsoft.com/office/drawing/2014/main" id="{588FE420-3C6E-487B-85B9-E3CF8E9A4D32}"/>
              </a:ext>
            </a:extLst>
          </p:cNvPr>
          <p:cNvSpPr/>
          <p:nvPr/>
        </p:nvSpPr>
        <p:spPr>
          <a:xfrm flipH="1">
            <a:off x="6793881" y="3633327"/>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3" name="箭號: ＞形 142">
            <a:extLst>
              <a:ext uri="{FF2B5EF4-FFF2-40B4-BE49-F238E27FC236}">
                <a16:creationId xmlns:a16="http://schemas.microsoft.com/office/drawing/2014/main" id="{24E868CA-7732-4D36-8FC1-53A363B13603}"/>
              </a:ext>
            </a:extLst>
          </p:cNvPr>
          <p:cNvSpPr/>
          <p:nvPr/>
        </p:nvSpPr>
        <p:spPr>
          <a:xfrm flipH="1">
            <a:off x="6793880" y="418021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4" name="箭號: ＞形 143">
            <a:extLst>
              <a:ext uri="{FF2B5EF4-FFF2-40B4-BE49-F238E27FC236}">
                <a16:creationId xmlns:a16="http://schemas.microsoft.com/office/drawing/2014/main" id="{69D9CA24-9FEB-4ABC-8C86-0A5D3B6DADD5}"/>
              </a:ext>
            </a:extLst>
          </p:cNvPr>
          <p:cNvSpPr/>
          <p:nvPr/>
        </p:nvSpPr>
        <p:spPr>
          <a:xfrm flipH="1">
            <a:off x="6793880" y="470938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5" name="箭號: ＞形 144">
            <a:extLst>
              <a:ext uri="{FF2B5EF4-FFF2-40B4-BE49-F238E27FC236}">
                <a16:creationId xmlns:a16="http://schemas.microsoft.com/office/drawing/2014/main" id="{BA60F94E-16BC-4B26-B6CE-5C9060A8B026}"/>
              </a:ext>
            </a:extLst>
          </p:cNvPr>
          <p:cNvSpPr/>
          <p:nvPr/>
        </p:nvSpPr>
        <p:spPr>
          <a:xfrm flipH="1">
            <a:off x="6793880" y="527894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6" name="箭號: ＞形 145">
            <a:extLst>
              <a:ext uri="{FF2B5EF4-FFF2-40B4-BE49-F238E27FC236}">
                <a16:creationId xmlns:a16="http://schemas.microsoft.com/office/drawing/2014/main" id="{CFE2416A-F050-4C75-894C-DF146A1ABEEA}"/>
              </a:ext>
            </a:extLst>
          </p:cNvPr>
          <p:cNvSpPr/>
          <p:nvPr/>
        </p:nvSpPr>
        <p:spPr>
          <a:xfrm flipH="1">
            <a:off x="6793880" y="5813282"/>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8" name="矩形 147">
            <a:extLst>
              <a:ext uri="{FF2B5EF4-FFF2-40B4-BE49-F238E27FC236}">
                <a16:creationId xmlns:a16="http://schemas.microsoft.com/office/drawing/2014/main" id="{AD514D02-D70D-4618-87E2-A63090658AC9}"/>
              </a:ext>
            </a:extLst>
          </p:cNvPr>
          <p:cNvSpPr/>
          <p:nvPr/>
        </p:nvSpPr>
        <p:spPr>
          <a:xfrm>
            <a:off x="7104682" y="5316948"/>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1.K</a:t>
            </a:r>
            <a:r>
              <a:rPr lang="zh-TW" altLang="en-US" sz="1500" dirty="0">
                <a:latin typeface="微軟正黑體" panose="020B0604030504040204" pitchFamily="34" charset="-120"/>
                <a:ea typeface="微軟正黑體" panose="020B0604030504040204" pitchFamily="34" charset="-120"/>
              </a:rPr>
              <a:t>折交叉驗證</a:t>
            </a:r>
          </a:p>
        </p:txBody>
      </p:sp>
      <p:sp>
        <p:nvSpPr>
          <p:cNvPr id="54" name="文本框 8">
            <a:extLst>
              <a:ext uri="{FF2B5EF4-FFF2-40B4-BE49-F238E27FC236}">
                <a16:creationId xmlns:a16="http://schemas.microsoft.com/office/drawing/2014/main" id="{A07CCCF3-A6F0-4571-8903-E78C597115C2}"/>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55" name="文本框 8">
            <a:extLst>
              <a:ext uri="{FF2B5EF4-FFF2-40B4-BE49-F238E27FC236}">
                <a16:creationId xmlns:a16="http://schemas.microsoft.com/office/drawing/2014/main" id="{1FCD2462-0E4B-4216-8044-FF87B5D45230}"/>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56" name="文本框 8">
            <a:extLst>
              <a:ext uri="{FF2B5EF4-FFF2-40B4-BE49-F238E27FC236}">
                <a16:creationId xmlns:a16="http://schemas.microsoft.com/office/drawing/2014/main" id="{FBE2FF62-B4C6-4A54-940E-3443B62F61AD}"/>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57" name="文本框 8">
            <a:extLst>
              <a:ext uri="{FF2B5EF4-FFF2-40B4-BE49-F238E27FC236}">
                <a16:creationId xmlns:a16="http://schemas.microsoft.com/office/drawing/2014/main" id="{FC1F8F37-4375-4AB6-BA15-4857FF282389}"/>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58" name="文本框 8">
            <a:extLst>
              <a:ext uri="{FF2B5EF4-FFF2-40B4-BE49-F238E27FC236}">
                <a16:creationId xmlns:a16="http://schemas.microsoft.com/office/drawing/2014/main" id="{4D1B561A-FF7B-4EB4-AF26-32D55091AF19}"/>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592282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圓角 32">
            <a:extLst>
              <a:ext uri="{FF2B5EF4-FFF2-40B4-BE49-F238E27FC236}">
                <a16:creationId xmlns:a16="http://schemas.microsoft.com/office/drawing/2014/main" id="{FB555982-3A0A-47C7-8094-BE5F66520066}"/>
              </a:ext>
            </a:extLst>
          </p:cNvPr>
          <p:cNvSpPr/>
          <p:nvPr/>
        </p:nvSpPr>
        <p:spPr>
          <a:xfrm>
            <a:off x="754254" y="4859382"/>
            <a:ext cx="1662953" cy="525417"/>
          </a:xfrm>
          <a:prstGeom prst="roundRect">
            <a:avLst/>
          </a:prstGeom>
          <a:solidFill>
            <a:schemeClr val="accent4">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1</a:t>
            </a:r>
            <a:r>
              <a:rPr lang="zh-TW" altLang="en-US" b="1" dirty="0">
                <a:solidFill>
                  <a:schemeClr val="tx1"/>
                </a:solidFill>
                <a:latin typeface="微軟正黑體" panose="020B0604030504040204" pitchFamily="34" charset="-120"/>
                <a:ea typeface="微軟正黑體" panose="020B0604030504040204" pitchFamily="34" charset="-120"/>
              </a:rPr>
              <a:t>個目標值</a:t>
            </a: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26</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本框 8">
            <a:extLst>
              <a:ext uri="{FF2B5EF4-FFF2-40B4-BE49-F238E27FC236}">
                <a16:creationId xmlns:a16="http://schemas.microsoft.com/office/drawing/2014/main" id="{778811A3-6B2B-44F2-B4DD-315F402BD045}"/>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44EAF825-B205-4BD2-B355-C6D4EB568106}"/>
              </a:ext>
            </a:extLst>
          </p:cNvPr>
          <p:cNvSpPr txBox="1"/>
          <p:nvPr/>
        </p:nvSpPr>
        <p:spPr>
          <a:xfrm>
            <a:off x="526869" y="1683416"/>
            <a:ext cx="6100354" cy="400110"/>
          </a:xfrm>
          <a:prstGeom prst="rect">
            <a:avLst/>
          </a:prstGeom>
          <a:noFill/>
        </p:spPr>
        <p:txBody>
          <a:bodyPr wrap="square" rtlCol="0">
            <a:spAutoFit/>
          </a:bodyPr>
          <a:lstStyle/>
          <a:p>
            <a:pPr marL="342900" indent="-342900">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Kaggle</a:t>
            </a:r>
            <a:r>
              <a:rPr lang="zh-TW" altLang="zh-TW" sz="2000" dirty="0">
                <a:latin typeface="微軟正黑體" panose="020B0604030504040204" pitchFamily="34" charset="-120"/>
                <a:ea typeface="微軟正黑體" panose="020B0604030504040204" pitchFamily="34" charset="-120"/>
              </a:rPr>
              <a:t>資料科學平台提供的風力渦輪機狀態數據</a:t>
            </a:r>
            <a:endParaRPr lang="zh-TW" altLang="en-US" sz="2000" dirty="0">
              <a:latin typeface="微軟正黑體" panose="020B0604030504040204" pitchFamily="34" charset="-120"/>
              <a:ea typeface="微軟正黑體" panose="020B0604030504040204" pitchFamily="34" charset="-120"/>
            </a:endParaRPr>
          </a:p>
        </p:txBody>
      </p:sp>
      <p:grpSp>
        <p:nvGrpSpPr>
          <p:cNvPr id="15" name="群組 14">
            <a:extLst>
              <a:ext uri="{FF2B5EF4-FFF2-40B4-BE49-F238E27FC236}">
                <a16:creationId xmlns:a16="http://schemas.microsoft.com/office/drawing/2014/main" id="{55427672-D163-4257-8E20-B8C029AD2F01}"/>
              </a:ext>
            </a:extLst>
          </p:cNvPr>
          <p:cNvGrpSpPr/>
          <p:nvPr/>
        </p:nvGrpSpPr>
        <p:grpSpPr>
          <a:xfrm>
            <a:off x="5091944" y="2425592"/>
            <a:ext cx="1471325" cy="1789404"/>
            <a:chOff x="3745783" y="1967389"/>
            <a:chExt cx="1552883" cy="1927431"/>
          </a:xfrm>
        </p:grpSpPr>
        <p:pic>
          <p:nvPicPr>
            <p:cNvPr id="16" name="Picture 6" descr="https://cdn-icons-png.flaticon.com/512/6315/6315483.png">
              <a:extLst>
                <a:ext uri="{FF2B5EF4-FFF2-40B4-BE49-F238E27FC236}">
                  <a16:creationId xmlns:a16="http://schemas.microsoft.com/office/drawing/2014/main" id="{C4793C1C-0ECE-4602-83E8-7F4C54CB4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212" y="1967389"/>
              <a:ext cx="1535454" cy="1535454"/>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A98166EF-7FA7-462F-B1F0-822CC8B75DC3}"/>
                </a:ext>
              </a:extLst>
            </p:cNvPr>
            <p:cNvSpPr txBox="1"/>
            <p:nvPr/>
          </p:nvSpPr>
          <p:spPr>
            <a:xfrm>
              <a:off x="3745783" y="3494710"/>
              <a:ext cx="1552883"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風力渦輪機</a:t>
              </a:r>
            </a:p>
          </p:txBody>
        </p:sp>
      </p:grpSp>
      <p:grpSp>
        <p:nvGrpSpPr>
          <p:cNvPr id="14" name="群組 13">
            <a:extLst>
              <a:ext uri="{FF2B5EF4-FFF2-40B4-BE49-F238E27FC236}">
                <a16:creationId xmlns:a16="http://schemas.microsoft.com/office/drawing/2014/main" id="{BB3306EA-25C9-491A-A058-44042CD1C577}"/>
              </a:ext>
            </a:extLst>
          </p:cNvPr>
          <p:cNvGrpSpPr/>
          <p:nvPr/>
        </p:nvGrpSpPr>
        <p:grpSpPr>
          <a:xfrm>
            <a:off x="1311821" y="2697462"/>
            <a:ext cx="2446609" cy="1517534"/>
            <a:chOff x="1115926" y="4964310"/>
            <a:chExt cx="2446609" cy="1517534"/>
          </a:xfrm>
        </p:grpSpPr>
        <p:pic>
          <p:nvPicPr>
            <p:cNvPr id="1026" name="Picture 2" descr="https://cdn-icons-png.flaticon.com/512/3387/3387053.png">
              <a:extLst>
                <a:ext uri="{FF2B5EF4-FFF2-40B4-BE49-F238E27FC236}">
                  <a16:creationId xmlns:a16="http://schemas.microsoft.com/office/drawing/2014/main" id="{F2CEF77E-81ED-4AD9-BAD5-442C3845631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780518" y="4964310"/>
              <a:ext cx="1117424" cy="1117424"/>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C0291854-E2AF-449E-9DF8-115F50637891}"/>
                </a:ext>
              </a:extLst>
            </p:cNvPr>
            <p:cNvSpPr txBox="1"/>
            <p:nvPr/>
          </p:nvSpPr>
          <p:spPr>
            <a:xfrm>
              <a:off x="1115926" y="6081734"/>
              <a:ext cx="2446609"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各機組機件感測器</a:t>
              </a:r>
            </a:p>
          </p:txBody>
        </p:sp>
      </p:grpSp>
      <p:grpSp>
        <p:nvGrpSpPr>
          <p:cNvPr id="22" name="群組 21">
            <a:extLst>
              <a:ext uri="{FF2B5EF4-FFF2-40B4-BE49-F238E27FC236}">
                <a16:creationId xmlns:a16="http://schemas.microsoft.com/office/drawing/2014/main" id="{344C6B86-2FB5-4F78-A54B-014918B204BA}"/>
              </a:ext>
            </a:extLst>
          </p:cNvPr>
          <p:cNvGrpSpPr/>
          <p:nvPr/>
        </p:nvGrpSpPr>
        <p:grpSpPr>
          <a:xfrm>
            <a:off x="3941297" y="2967545"/>
            <a:ext cx="722285" cy="841940"/>
            <a:chOff x="2166116" y="4573138"/>
            <a:chExt cx="722285" cy="841940"/>
          </a:xfrm>
        </p:grpSpPr>
        <p:sp>
          <p:nvSpPr>
            <p:cNvPr id="18" name="箭號: 向上 17">
              <a:extLst>
                <a:ext uri="{FF2B5EF4-FFF2-40B4-BE49-F238E27FC236}">
                  <a16:creationId xmlns:a16="http://schemas.microsoft.com/office/drawing/2014/main" id="{9349D838-5F27-441E-AE17-9AF86F388C07}"/>
                </a:ext>
              </a:extLst>
            </p:cNvPr>
            <p:cNvSpPr/>
            <p:nvPr/>
          </p:nvSpPr>
          <p:spPr>
            <a:xfrm rot="5400000">
              <a:off x="2334782" y="4948864"/>
              <a:ext cx="384951" cy="547477"/>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39899475-E854-413B-8469-8A584522AD24}"/>
                </a:ext>
              </a:extLst>
            </p:cNvPr>
            <p:cNvSpPr txBox="1"/>
            <p:nvPr/>
          </p:nvSpPr>
          <p:spPr>
            <a:xfrm>
              <a:off x="2166116" y="4573138"/>
              <a:ext cx="722285"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安裝</a:t>
              </a:r>
            </a:p>
          </p:txBody>
        </p:sp>
      </p:grpSp>
      <p:grpSp>
        <p:nvGrpSpPr>
          <p:cNvPr id="24" name="群組 23">
            <a:extLst>
              <a:ext uri="{FF2B5EF4-FFF2-40B4-BE49-F238E27FC236}">
                <a16:creationId xmlns:a16="http://schemas.microsoft.com/office/drawing/2014/main" id="{0E4CDA25-3626-4102-A280-7D446A4AF98D}"/>
              </a:ext>
            </a:extLst>
          </p:cNvPr>
          <p:cNvGrpSpPr/>
          <p:nvPr/>
        </p:nvGrpSpPr>
        <p:grpSpPr>
          <a:xfrm>
            <a:off x="7995972" y="2305020"/>
            <a:ext cx="2710847" cy="2050651"/>
            <a:chOff x="4007151" y="3275008"/>
            <a:chExt cx="2710847" cy="2050651"/>
          </a:xfrm>
        </p:grpSpPr>
        <p:pic>
          <p:nvPicPr>
            <p:cNvPr id="1028" name="Picture 4" descr="https://cdn-icons-png.flaticon.com/512/2630/2630878.png">
              <a:extLst>
                <a:ext uri="{FF2B5EF4-FFF2-40B4-BE49-F238E27FC236}">
                  <a16:creationId xmlns:a16="http://schemas.microsoft.com/office/drawing/2014/main" id="{33BB616B-CFC6-4FEC-9A16-9CE2C8F3DE6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606744" y="3275008"/>
              <a:ext cx="1362410" cy="1362410"/>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a:extLst>
                <a:ext uri="{FF2B5EF4-FFF2-40B4-BE49-F238E27FC236}">
                  <a16:creationId xmlns:a16="http://schemas.microsoft.com/office/drawing/2014/main" id="{188521C2-F2A8-426A-B37B-2ABD9B3284A9}"/>
                </a:ext>
              </a:extLst>
            </p:cNvPr>
            <p:cNvSpPr txBox="1"/>
            <p:nvPr/>
          </p:nvSpPr>
          <p:spPr>
            <a:xfrm>
              <a:off x="4007151" y="4617773"/>
              <a:ext cx="2710847"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資料採集與監視系統</a:t>
              </a:r>
              <a:endParaRPr lang="en-US" altLang="zh-TW" sz="2000" dirty="0">
                <a:latin typeface="微軟正黑體" panose="020B0604030504040204" pitchFamily="34" charset="-120"/>
                <a:ea typeface="微軟正黑體" panose="020B0604030504040204" pitchFamily="34" charset="-120"/>
              </a:endParaRPr>
            </a:p>
            <a:p>
              <a:pPr algn="ctr"/>
              <a:r>
                <a:rPr lang="en-US" altLang="zh-TW" sz="2000" dirty="0">
                  <a:latin typeface="微軟正黑體" panose="020B0604030504040204" pitchFamily="34" charset="-120"/>
                  <a:ea typeface="微軟正黑體" panose="020B0604030504040204" pitchFamily="34" charset="-120"/>
                </a:rPr>
                <a:t>(SCADA)</a:t>
              </a:r>
              <a:endParaRPr lang="zh-TW" altLang="en-US" sz="2000" dirty="0">
                <a:latin typeface="微軟正黑體" panose="020B0604030504040204" pitchFamily="34" charset="-120"/>
                <a:ea typeface="微軟正黑體" panose="020B0604030504040204" pitchFamily="34" charset="-120"/>
              </a:endParaRPr>
            </a:p>
          </p:txBody>
        </p:sp>
      </p:grpSp>
      <p:grpSp>
        <p:nvGrpSpPr>
          <p:cNvPr id="25" name="群組 24">
            <a:extLst>
              <a:ext uri="{FF2B5EF4-FFF2-40B4-BE49-F238E27FC236}">
                <a16:creationId xmlns:a16="http://schemas.microsoft.com/office/drawing/2014/main" id="{011651EC-DEC4-4DF7-AF66-111CC252A559}"/>
              </a:ext>
            </a:extLst>
          </p:cNvPr>
          <p:cNvGrpSpPr/>
          <p:nvPr/>
        </p:nvGrpSpPr>
        <p:grpSpPr>
          <a:xfrm>
            <a:off x="7067262" y="2967545"/>
            <a:ext cx="722285" cy="847341"/>
            <a:chOff x="3257406" y="3221326"/>
            <a:chExt cx="722285" cy="847341"/>
          </a:xfrm>
        </p:grpSpPr>
        <p:sp>
          <p:nvSpPr>
            <p:cNvPr id="23" name="箭號: 向上 22">
              <a:extLst>
                <a:ext uri="{FF2B5EF4-FFF2-40B4-BE49-F238E27FC236}">
                  <a16:creationId xmlns:a16="http://schemas.microsoft.com/office/drawing/2014/main" id="{BE5AFA50-48FB-4ED1-A8EA-5CCFBAB44F3A}"/>
                </a:ext>
              </a:extLst>
            </p:cNvPr>
            <p:cNvSpPr/>
            <p:nvPr/>
          </p:nvSpPr>
          <p:spPr>
            <a:xfrm rot="5400000">
              <a:off x="3466454" y="3602453"/>
              <a:ext cx="384951" cy="547477"/>
            </a:xfrm>
            <a:prstGeom prst="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538EEB1D-269D-4542-97DE-794927D86E1E}"/>
                </a:ext>
              </a:extLst>
            </p:cNvPr>
            <p:cNvSpPr txBox="1"/>
            <p:nvPr/>
          </p:nvSpPr>
          <p:spPr>
            <a:xfrm>
              <a:off x="3257406" y="3221326"/>
              <a:ext cx="722285"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蒐集</a:t>
              </a:r>
            </a:p>
          </p:txBody>
        </p:sp>
      </p:grpSp>
      <p:sp>
        <p:nvSpPr>
          <p:cNvPr id="28" name="矩形: 圓角 27">
            <a:extLst>
              <a:ext uri="{FF2B5EF4-FFF2-40B4-BE49-F238E27FC236}">
                <a16:creationId xmlns:a16="http://schemas.microsoft.com/office/drawing/2014/main" id="{D385A381-BB4D-4629-A4A3-28E0BA31E11A}"/>
              </a:ext>
            </a:extLst>
          </p:cNvPr>
          <p:cNvSpPr/>
          <p:nvPr/>
        </p:nvSpPr>
        <p:spPr>
          <a:xfrm>
            <a:off x="754253" y="5805567"/>
            <a:ext cx="1662953" cy="525417"/>
          </a:xfrm>
          <a:prstGeom prst="roundRect">
            <a:avLst/>
          </a:prstGeom>
          <a:solidFill>
            <a:schemeClr val="accent5">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rPr>
              <a:t>76</a:t>
            </a:r>
            <a:r>
              <a:rPr lang="zh-TW" altLang="en-US" b="1" dirty="0">
                <a:solidFill>
                  <a:schemeClr val="tx1"/>
                </a:solidFill>
                <a:latin typeface="微軟正黑體" panose="020B0604030504040204" pitchFamily="34" charset="-120"/>
                <a:ea typeface="微軟正黑體" panose="020B0604030504040204" pitchFamily="34" charset="-120"/>
              </a:rPr>
              <a:t>個特徵值</a:t>
            </a:r>
          </a:p>
        </p:txBody>
      </p:sp>
      <p:sp>
        <p:nvSpPr>
          <p:cNvPr id="30" name="箭號: 向右 29">
            <a:extLst>
              <a:ext uri="{FF2B5EF4-FFF2-40B4-BE49-F238E27FC236}">
                <a16:creationId xmlns:a16="http://schemas.microsoft.com/office/drawing/2014/main" id="{E581EEE7-5FAF-4884-BF1D-F649695A2B2D}"/>
              </a:ext>
            </a:extLst>
          </p:cNvPr>
          <p:cNvSpPr/>
          <p:nvPr/>
        </p:nvSpPr>
        <p:spPr>
          <a:xfrm>
            <a:off x="2535125" y="5946356"/>
            <a:ext cx="399664" cy="24384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箭號: 向右 34">
            <a:extLst>
              <a:ext uri="{FF2B5EF4-FFF2-40B4-BE49-F238E27FC236}">
                <a16:creationId xmlns:a16="http://schemas.microsoft.com/office/drawing/2014/main" id="{825BD8A7-7912-47CD-9DBC-E8941A9293F1}"/>
              </a:ext>
            </a:extLst>
          </p:cNvPr>
          <p:cNvSpPr/>
          <p:nvPr/>
        </p:nvSpPr>
        <p:spPr>
          <a:xfrm>
            <a:off x="2535125" y="5000170"/>
            <a:ext cx="399664" cy="24384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69AA8FBA-9938-496F-9ECE-88FEA9FB1B8E}"/>
              </a:ext>
            </a:extLst>
          </p:cNvPr>
          <p:cNvSpPr txBox="1"/>
          <p:nvPr/>
        </p:nvSpPr>
        <p:spPr>
          <a:xfrm>
            <a:off x="2934789" y="4917342"/>
            <a:ext cx="137191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發電功率</a:t>
            </a:r>
          </a:p>
        </p:txBody>
      </p:sp>
      <p:sp>
        <p:nvSpPr>
          <p:cNvPr id="37" name="文字方塊 36">
            <a:extLst>
              <a:ext uri="{FF2B5EF4-FFF2-40B4-BE49-F238E27FC236}">
                <a16:creationId xmlns:a16="http://schemas.microsoft.com/office/drawing/2014/main" id="{9E90E772-90F6-44EA-9D33-3BCB132FDA83}"/>
              </a:ext>
            </a:extLst>
          </p:cNvPr>
          <p:cNvSpPr txBox="1"/>
          <p:nvPr/>
        </p:nvSpPr>
        <p:spPr>
          <a:xfrm>
            <a:off x="2934789" y="5714332"/>
            <a:ext cx="6100354"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各機組溫度</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變速箱、軸承、機油、變壓器</a:t>
            </a:r>
            <a:r>
              <a:rPr lang="en-US" altLang="zh-TW" sz="2000" dirty="0">
                <a:latin typeface="微軟正黑體" panose="020B0604030504040204" pitchFamily="34" charset="-120"/>
                <a:ea typeface="微軟正黑體" panose="020B0604030504040204" pitchFamily="34" charset="-120"/>
              </a:rPr>
              <a:t>)</a:t>
            </a:r>
          </a:p>
          <a:p>
            <a:r>
              <a:rPr lang="zh-TW" altLang="en-US" sz="2000" dirty="0">
                <a:latin typeface="微軟正黑體" panose="020B0604030504040204" pitchFamily="34" charset="-120"/>
                <a:ea typeface="微軟正黑體" panose="020B0604030504040204" pitchFamily="34" charset="-120"/>
              </a:rPr>
              <a:t>葉片角度、液壓壓力、電壓、機組加速度、偏差角度</a:t>
            </a:r>
          </a:p>
        </p:txBody>
      </p:sp>
      <p:sp>
        <p:nvSpPr>
          <p:cNvPr id="32" name="矩形 31">
            <a:extLst>
              <a:ext uri="{FF2B5EF4-FFF2-40B4-BE49-F238E27FC236}">
                <a16:creationId xmlns:a16="http://schemas.microsoft.com/office/drawing/2014/main" id="{5610D362-1F77-420D-8433-D052E5D4CC1E}"/>
              </a:ext>
            </a:extLst>
          </p:cNvPr>
          <p:cNvSpPr/>
          <p:nvPr/>
        </p:nvSpPr>
        <p:spPr>
          <a:xfrm>
            <a:off x="5374955" y="4499249"/>
            <a:ext cx="3882256" cy="1017326"/>
          </a:xfrm>
          <a:prstGeom prst="rect">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2019/1/1~2021/8/14</a:t>
            </a:r>
          </a:p>
          <a:p>
            <a:pPr algn="ctr"/>
            <a:r>
              <a:rPr lang="zh-TW" altLang="en-US" sz="2400" dirty="0">
                <a:solidFill>
                  <a:schemeClr val="tx1"/>
                </a:solidFill>
                <a:latin typeface="微軟正黑體" panose="020B0604030504040204" pitchFamily="34" charset="-120"/>
                <a:ea typeface="微軟正黑體" panose="020B0604030504040204" pitchFamily="34" charset="-120"/>
              </a:rPr>
              <a:t>每</a:t>
            </a:r>
            <a:r>
              <a:rPr lang="en-US" altLang="zh-TW" sz="2400" dirty="0">
                <a:solidFill>
                  <a:schemeClr val="tx1"/>
                </a:solidFill>
                <a:latin typeface="微軟正黑體" panose="020B0604030504040204" pitchFamily="34" charset="-120"/>
                <a:ea typeface="微軟正黑體" panose="020B0604030504040204" pitchFamily="34" charset="-120"/>
              </a:rPr>
              <a:t>10</a:t>
            </a:r>
            <a:r>
              <a:rPr lang="zh-TW" altLang="en-US" sz="2400" dirty="0">
                <a:solidFill>
                  <a:schemeClr val="tx1"/>
                </a:solidFill>
                <a:latin typeface="微軟正黑體" panose="020B0604030504040204" pitchFamily="34" charset="-120"/>
                <a:ea typeface="微軟正黑體" panose="020B0604030504040204" pitchFamily="34" charset="-120"/>
              </a:rPr>
              <a:t>分鐘一筆 共</a:t>
            </a:r>
            <a:r>
              <a:rPr lang="en-US" altLang="zh-TW" sz="2400" dirty="0">
                <a:solidFill>
                  <a:schemeClr val="tx1"/>
                </a:solidFill>
                <a:latin typeface="微軟正黑體" panose="020B0604030504040204" pitchFamily="34" charset="-120"/>
                <a:ea typeface="微軟正黑體" panose="020B0604030504040204" pitchFamily="34" charset="-120"/>
              </a:rPr>
              <a:t>136,731</a:t>
            </a:r>
            <a:r>
              <a:rPr lang="zh-TW" altLang="en-US" sz="2400" dirty="0">
                <a:solidFill>
                  <a:schemeClr val="tx1"/>
                </a:solidFill>
                <a:latin typeface="微軟正黑體" panose="020B0604030504040204" pitchFamily="34" charset="-120"/>
                <a:ea typeface="微軟正黑體" panose="020B0604030504040204" pitchFamily="34" charset="-120"/>
              </a:rPr>
              <a:t>筆</a:t>
            </a:r>
          </a:p>
        </p:txBody>
      </p:sp>
      <p:sp>
        <p:nvSpPr>
          <p:cNvPr id="34" name="文本框 8">
            <a:extLst>
              <a:ext uri="{FF2B5EF4-FFF2-40B4-BE49-F238E27FC236}">
                <a16:creationId xmlns:a16="http://schemas.microsoft.com/office/drawing/2014/main" id="{D7ABA5ED-010F-47BB-8352-822E28475FB1}"/>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36" name="文本框 8">
            <a:extLst>
              <a:ext uri="{FF2B5EF4-FFF2-40B4-BE49-F238E27FC236}">
                <a16:creationId xmlns:a16="http://schemas.microsoft.com/office/drawing/2014/main" id="{7A39280C-CF57-4FF4-8AF7-5954AAE3572B}"/>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38" name="文本框 8">
            <a:extLst>
              <a:ext uri="{FF2B5EF4-FFF2-40B4-BE49-F238E27FC236}">
                <a16:creationId xmlns:a16="http://schemas.microsoft.com/office/drawing/2014/main" id="{5FFEC1FF-8C65-4B31-A65B-B1D4ABDC33E7}"/>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39" name="文本框 8">
            <a:extLst>
              <a:ext uri="{FF2B5EF4-FFF2-40B4-BE49-F238E27FC236}">
                <a16:creationId xmlns:a16="http://schemas.microsoft.com/office/drawing/2014/main" id="{4D6B91E7-9494-4888-B0C9-A419515EF2BC}"/>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40" name="文本框 8">
            <a:extLst>
              <a:ext uri="{FF2B5EF4-FFF2-40B4-BE49-F238E27FC236}">
                <a16:creationId xmlns:a16="http://schemas.microsoft.com/office/drawing/2014/main" id="{AFDAB9C6-6C00-4114-BC3C-ABC8E6B0D8B9}"/>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723113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8" grpId="0" animBg="1"/>
      <p:bldP spid="30" grpId="0" animBg="1"/>
      <p:bldP spid="35" grpId="0" animBg="1"/>
      <p:bldP spid="31" grpId="0"/>
      <p:bldP spid="37" grpId="0"/>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27</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本框 8">
            <a:extLst>
              <a:ext uri="{FF2B5EF4-FFF2-40B4-BE49-F238E27FC236}">
                <a16:creationId xmlns:a16="http://schemas.microsoft.com/office/drawing/2014/main" id="{E78B74C1-62B1-4702-B56C-AB13F41C922F}"/>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50" name="文本框 8">
            <a:extLst>
              <a:ext uri="{FF2B5EF4-FFF2-40B4-BE49-F238E27FC236}">
                <a16:creationId xmlns:a16="http://schemas.microsoft.com/office/drawing/2014/main" id="{FDFBE445-93C4-4567-A3E7-F24EADD1CFD7}"/>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52" name="文本框 8">
            <a:extLst>
              <a:ext uri="{FF2B5EF4-FFF2-40B4-BE49-F238E27FC236}">
                <a16:creationId xmlns:a16="http://schemas.microsoft.com/office/drawing/2014/main" id="{54B259F4-EE9D-4105-9527-C15E18A540D5}"/>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53" name="文本框 8">
            <a:extLst>
              <a:ext uri="{FF2B5EF4-FFF2-40B4-BE49-F238E27FC236}">
                <a16:creationId xmlns:a16="http://schemas.microsoft.com/office/drawing/2014/main" id="{026C1423-9725-4454-974B-44A62B0FAE95}"/>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54" name="文本框 8">
            <a:extLst>
              <a:ext uri="{FF2B5EF4-FFF2-40B4-BE49-F238E27FC236}">
                <a16:creationId xmlns:a16="http://schemas.microsoft.com/office/drawing/2014/main" id="{92C4FFE3-4E95-41D0-90DD-80AD8D184DC2}"/>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55" name="文本框 8">
            <a:extLst>
              <a:ext uri="{FF2B5EF4-FFF2-40B4-BE49-F238E27FC236}">
                <a16:creationId xmlns:a16="http://schemas.microsoft.com/office/drawing/2014/main" id="{64702835-8199-42EF-BDE2-1C2FFC9B5815}"/>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56" name="矩形: 圓角 55">
            <a:extLst>
              <a:ext uri="{FF2B5EF4-FFF2-40B4-BE49-F238E27FC236}">
                <a16:creationId xmlns:a16="http://schemas.microsoft.com/office/drawing/2014/main" id="{C87A11DC-2792-4C11-836A-AC9FE1B452B8}"/>
              </a:ext>
            </a:extLst>
          </p:cNvPr>
          <p:cNvSpPr/>
          <p:nvPr/>
        </p:nvSpPr>
        <p:spPr>
          <a:xfrm>
            <a:off x="4519280" y="1944509"/>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資料觀察、清洗</a:t>
            </a:r>
          </a:p>
        </p:txBody>
      </p:sp>
      <p:sp>
        <p:nvSpPr>
          <p:cNvPr id="57" name="矩形: 圓角 56">
            <a:extLst>
              <a:ext uri="{FF2B5EF4-FFF2-40B4-BE49-F238E27FC236}">
                <a16:creationId xmlns:a16="http://schemas.microsoft.com/office/drawing/2014/main" id="{94848AED-D024-4C35-92E8-46715C329C5C}"/>
              </a:ext>
            </a:extLst>
          </p:cNvPr>
          <p:cNvSpPr/>
          <p:nvPr/>
        </p:nvSpPr>
        <p:spPr>
          <a:xfrm>
            <a:off x="4519280" y="2502245"/>
            <a:ext cx="1779841" cy="385726"/>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平穩性檢測轉換</a:t>
            </a:r>
          </a:p>
        </p:txBody>
      </p:sp>
      <p:sp>
        <p:nvSpPr>
          <p:cNvPr id="58" name="矩形: 圓角 57">
            <a:extLst>
              <a:ext uri="{FF2B5EF4-FFF2-40B4-BE49-F238E27FC236}">
                <a16:creationId xmlns:a16="http://schemas.microsoft.com/office/drawing/2014/main" id="{52D89491-C1A0-4A3A-B1E7-CFE6E7D66EC5}"/>
              </a:ext>
            </a:extLst>
          </p:cNvPr>
          <p:cNvSpPr/>
          <p:nvPr/>
        </p:nvSpPr>
        <p:spPr>
          <a:xfrm>
            <a:off x="4519279" y="3621328"/>
            <a:ext cx="1779841" cy="3857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特徵選擇</a:t>
            </a:r>
          </a:p>
        </p:txBody>
      </p:sp>
      <p:sp>
        <p:nvSpPr>
          <p:cNvPr id="59" name="矩形: 圓角 58">
            <a:extLst>
              <a:ext uri="{FF2B5EF4-FFF2-40B4-BE49-F238E27FC236}">
                <a16:creationId xmlns:a16="http://schemas.microsoft.com/office/drawing/2014/main" id="{69CDE11F-730C-4A44-9F9D-218311E794D9}"/>
              </a:ext>
            </a:extLst>
          </p:cNvPr>
          <p:cNvSpPr/>
          <p:nvPr/>
        </p:nvSpPr>
        <p:spPr>
          <a:xfrm>
            <a:off x="4519279" y="3060401"/>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數值縮放</a:t>
            </a:r>
          </a:p>
        </p:txBody>
      </p:sp>
      <p:sp>
        <p:nvSpPr>
          <p:cNvPr id="60" name="矩形: 圓角 59">
            <a:extLst>
              <a:ext uri="{FF2B5EF4-FFF2-40B4-BE49-F238E27FC236}">
                <a16:creationId xmlns:a16="http://schemas.microsoft.com/office/drawing/2014/main" id="{350B9356-5F5E-4566-875F-5246BA96DC28}"/>
              </a:ext>
            </a:extLst>
          </p:cNvPr>
          <p:cNvSpPr/>
          <p:nvPr/>
        </p:nvSpPr>
        <p:spPr>
          <a:xfrm>
            <a:off x="4519278" y="4174278"/>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模型建立</a:t>
            </a:r>
          </a:p>
        </p:txBody>
      </p:sp>
      <p:sp>
        <p:nvSpPr>
          <p:cNvPr id="61" name="矩形: 圓角 60">
            <a:extLst>
              <a:ext uri="{FF2B5EF4-FFF2-40B4-BE49-F238E27FC236}">
                <a16:creationId xmlns:a16="http://schemas.microsoft.com/office/drawing/2014/main" id="{1DD03735-3A88-48D4-8383-E801C957DE2A}"/>
              </a:ext>
            </a:extLst>
          </p:cNvPr>
          <p:cNvSpPr/>
          <p:nvPr/>
        </p:nvSpPr>
        <p:spPr>
          <a:xfrm>
            <a:off x="4519277" y="4712782"/>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參數調整設置</a:t>
            </a:r>
          </a:p>
        </p:txBody>
      </p:sp>
      <p:sp>
        <p:nvSpPr>
          <p:cNvPr id="62" name="矩形: 圓角 61">
            <a:extLst>
              <a:ext uri="{FF2B5EF4-FFF2-40B4-BE49-F238E27FC236}">
                <a16:creationId xmlns:a16="http://schemas.microsoft.com/office/drawing/2014/main" id="{D5F5D3B6-D193-49CA-AE72-0CCBE064A28F}"/>
              </a:ext>
            </a:extLst>
          </p:cNvPr>
          <p:cNvSpPr/>
          <p:nvPr/>
        </p:nvSpPr>
        <p:spPr>
          <a:xfrm>
            <a:off x="4519277" y="5271437"/>
            <a:ext cx="1779841" cy="38572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模型驗證</a:t>
            </a:r>
          </a:p>
        </p:txBody>
      </p:sp>
      <p:sp>
        <p:nvSpPr>
          <p:cNvPr id="63" name="矩形: 圓角 62">
            <a:extLst>
              <a:ext uri="{FF2B5EF4-FFF2-40B4-BE49-F238E27FC236}">
                <a16:creationId xmlns:a16="http://schemas.microsoft.com/office/drawing/2014/main" id="{ADA05DAA-FDCD-4465-9926-60A0992225F0}"/>
              </a:ext>
            </a:extLst>
          </p:cNvPr>
          <p:cNvSpPr/>
          <p:nvPr/>
        </p:nvSpPr>
        <p:spPr>
          <a:xfrm>
            <a:off x="4519277" y="5809941"/>
            <a:ext cx="1779841" cy="38572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績效評估</a:t>
            </a:r>
          </a:p>
        </p:txBody>
      </p:sp>
      <p:sp>
        <p:nvSpPr>
          <p:cNvPr id="64" name="箭號: ＞形 63">
            <a:extLst>
              <a:ext uri="{FF2B5EF4-FFF2-40B4-BE49-F238E27FC236}">
                <a16:creationId xmlns:a16="http://schemas.microsoft.com/office/drawing/2014/main" id="{926AD619-E5F7-47C3-9D97-17FF380C08E6}"/>
              </a:ext>
            </a:extLst>
          </p:cNvPr>
          <p:cNvSpPr/>
          <p:nvPr/>
        </p:nvSpPr>
        <p:spPr>
          <a:xfrm flipH="1">
            <a:off x="6797286" y="194450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5" name="矩形 64">
            <a:extLst>
              <a:ext uri="{FF2B5EF4-FFF2-40B4-BE49-F238E27FC236}">
                <a16:creationId xmlns:a16="http://schemas.microsoft.com/office/drawing/2014/main" id="{5627EEE5-D46D-4E56-97DA-B5285F52F80F}"/>
              </a:ext>
            </a:extLst>
          </p:cNvPr>
          <p:cNvSpPr/>
          <p:nvPr/>
        </p:nvSpPr>
        <p:spPr>
          <a:xfrm>
            <a:off x="7104682" y="185858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盒鬚圖異常值檢測</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線性插值</a:t>
            </a:r>
          </a:p>
        </p:txBody>
      </p:sp>
      <p:sp>
        <p:nvSpPr>
          <p:cNvPr id="66" name="矩形 65">
            <a:extLst>
              <a:ext uri="{FF2B5EF4-FFF2-40B4-BE49-F238E27FC236}">
                <a16:creationId xmlns:a16="http://schemas.microsoft.com/office/drawing/2014/main" id="{7D8510AA-ED29-4591-8A12-F3B4DA495C72}"/>
              </a:ext>
            </a:extLst>
          </p:cNvPr>
          <p:cNvSpPr/>
          <p:nvPr/>
        </p:nvSpPr>
        <p:spPr>
          <a:xfrm>
            <a:off x="7104682" y="243372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1.ADF</a:t>
            </a:r>
            <a:r>
              <a:rPr lang="zh-TW" altLang="en-US" sz="1500" dirty="0">
                <a:latin typeface="微軟正黑體" panose="020B0604030504040204" pitchFamily="34" charset="-120"/>
                <a:ea typeface="微軟正黑體" panose="020B0604030504040204" pitchFamily="34" charset="-120"/>
              </a:rPr>
              <a:t>檢驗 </a:t>
            </a:r>
            <a:r>
              <a:rPr lang="en-US" altLang="zh-TW" sz="1500" dirty="0">
                <a:latin typeface="微軟正黑體" panose="020B0604030504040204" pitchFamily="34" charset="-120"/>
                <a:ea typeface="微軟正黑體" panose="020B0604030504040204" pitchFamily="34" charset="-120"/>
              </a:rPr>
              <a:t>/ KPSS</a:t>
            </a:r>
            <a:r>
              <a:rPr lang="zh-TW" altLang="en-US" sz="1500" dirty="0">
                <a:latin typeface="微軟正黑體" panose="020B0604030504040204" pitchFamily="34" charset="-120"/>
                <a:ea typeface="微軟正黑體" panose="020B0604030504040204" pitchFamily="34" charset="-120"/>
              </a:rPr>
              <a:t>檢驗</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簡單差分法</a:t>
            </a:r>
            <a:r>
              <a:rPr lang="en-US" altLang="zh-TW" sz="1500" dirty="0">
                <a:latin typeface="微軟正黑體" panose="020B0604030504040204" pitchFamily="34" charset="-120"/>
                <a:ea typeface="微軟正黑體" panose="020B0604030504040204" pitchFamily="34" charset="-120"/>
              </a:rPr>
              <a:t> / </a:t>
            </a:r>
            <a:r>
              <a:rPr lang="zh-TW" altLang="en-US" sz="1500" dirty="0">
                <a:latin typeface="微軟正黑體" panose="020B0604030504040204" pitchFamily="34" charset="-120"/>
                <a:ea typeface="微軟正黑體" panose="020B0604030504040204" pitchFamily="34" charset="-120"/>
              </a:rPr>
              <a:t>季節差分法</a:t>
            </a:r>
          </a:p>
        </p:txBody>
      </p:sp>
      <p:sp>
        <p:nvSpPr>
          <p:cNvPr id="67" name="矩形 66">
            <a:extLst>
              <a:ext uri="{FF2B5EF4-FFF2-40B4-BE49-F238E27FC236}">
                <a16:creationId xmlns:a16="http://schemas.microsoft.com/office/drawing/2014/main" id="{5FCD5E3B-6A1B-438F-9BC4-6F1BBAFAFA1B}"/>
              </a:ext>
            </a:extLst>
          </p:cNvPr>
          <p:cNvSpPr/>
          <p:nvPr/>
        </p:nvSpPr>
        <p:spPr>
          <a:xfrm>
            <a:off x="7104682" y="35436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相互資訊</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(Mutual Information)</a:t>
            </a:r>
            <a:endParaRPr lang="zh-TW" altLang="en-US" sz="1500" dirty="0">
              <a:latin typeface="微軟正黑體" panose="020B0604030504040204" pitchFamily="34" charset="-120"/>
              <a:ea typeface="微軟正黑體" panose="020B0604030504040204" pitchFamily="34" charset="-120"/>
            </a:endParaRPr>
          </a:p>
        </p:txBody>
      </p:sp>
      <p:sp>
        <p:nvSpPr>
          <p:cNvPr id="68" name="矩形 67">
            <a:extLst>
              <a:ext uri="{FF2B5EF4-FFF2-40B4-BE49-F238E27FC236}">
                <a16:creationId xmlns:a16="http://schemas.microsoft.com/office/drawing/2014/main" id="{DA318197-10F5-4417-907E-5447712FFCDA}"/>
              </a:ext>
            </a:extLst>
          </p:cNvPr>
          <p:cNvSpPr/>
          <p:nvPr/>
        </p:nvSpPr>
        <p:spPr>
          <a:xfrm>
            <a:off x="7104682" y="29778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最小值與最大值正規化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(Min-Max Normalization)</a:t>
            </a:r>
            <a:endParaRPr lang="zh-TW" altLang="en-US" sz="1500" dirty="0">
              <a:latin typeface="微軟正黑體" panose="020B0604030504040204" pitchFamily="34" charset="-120"/>
              <a:ea typeface="微軟正黑體" panose="020B0604030504040204" pitchFamily="34" charset="-120"/>
            </a:endParaRPr>
          </a:p>
        </p:txBody>
      </p:sp>
      <p:sp>
        <p:nvSpPr>
          <p:cNvPr id="69" name="矩形 68">
            <a:extLst>
              <a:ext uri="{FF2B5EF4-FFF2-40B4-BE49-F238E27FC236}">
                <a16:creationId xmlns:a16="http://schemas.microsoft.com/office/drawing/2014/main" id="{5CCCBE17-DA79-40A0-BAD6-7AF38D0B3E45}"/>
              </a:ext>
            </a:extLst>
          </p:cNvPr>
          <p:cNvSpPr/>
          <p:nvPr/>
        </p:nvSpPr>
        <p:spPr>
          <a:xfrm>
            <a:off x="7104682" y="4212695"/>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長短期記憶模型</a:t>
            </a:r>
            <a:r>
              <a:rPr lang="en-US" altLang="zh-TW" sz="1500" dirty="0">
                <a:latin typeface="微軟正黑體" panose="020B0604030504040204" pitchFamily="34" charset="-120"/>
                <a:ea typeface="微軟正黑體" panose="020B0604030504040204" pitchFamily="34" charset="-120"/>
              </a:rPr>
              <a:t>(LSTM)</a:t>
            </a:r>
            <a:endParaRPr lang="zh-TW" altLang="en-US" sz="1500" dirty="0">
              <a:latin typeface="微軟正黑體" panose="020B0604030504040204" pitchFamily="34" charset="-120"/>
              <a:ea typeface="微軟正黑體" panose="020B0604030504040204" pitchFamily="34" charset="-120"/>
            </a:endParaRPr>
          </a:p>
        </p:txBody>
      </p:sp>
      <p:sp>
        <p:nvSpPr>
          <p:cNvPr id="70" name="矩形 69">
            <a:extLst>
              <a:ext uri="{FF2B5EF4-FFF2-40B4-BE49-F238E27FC236}">
                <a16:creationId xmlns:a16="http://schemas.microsoft.com/office/drawing/2014/main" id="{8D83D7DA-AA16-45A4-9262-7E689797CBD5}"/>
              </a:ext>
            </a:extLst>
          </p:cNvPr>
          <p:cNvSpPr/>
          <p:nvPr/>
        </p:nvSpPr>
        <p:spPr>
          <a:xfrm>
            <a:off x="7104682" y="46699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貝葉斯優化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(Bayesian Optimization)</a:t>
            </a:r>
            <a:endParaRPr lang="zh-TW" altLang="en-US" sz="1500" dirty="0">
              <a:latin typeface="微軟正黑體" panose="020B0604030504040204" pitchFamily="34" charset="-120"/>
              <a:ea typeface="微軟正黑體" panose="020B0604030504040204" pitchFamily="34" charset="-120"/>
            </a:endParaRPr>
          </a:p>
        </p:txBody>
      </p:sp>
      <p:sp>
        <p:nvSpPr>
          <p:cNvPr id="71" name="矩形 70">
            <a:extLst>
              <a:ext uri="{FF2B5EF4-FFF2-40B4-BE49-F238E27FC236}">
                <a16:creationId xmlns:a16="http://schemas.microsoft.com/office/drawing/2014/main" id="{7E5C3940-B095-4616-9C0C-2A737ECE8274}"/>
              </a:ext>
            </a:extLst>
          </p:cNvPr>
          <p:cNvSpPr/>
          <p:nvPr/>
        </p:nvSpPr>
        <p:spPr>
          <a:xfrm>
            <a:off x="7104682" y="57411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1.R</a:t>
            </a:r>
            <a:r>
              <a:rPr lang="en-US" altLang="zh-TW" sz="1500" baseline="30000" dirty="0">
                <a:latin typeface="微軟正黑體" panose="020B0604030504040204" pitchFamily="34" charset="-120"/>
                <a:ea typeface="微軟正黑體" panose="020B0604030504040204" pitchFamily="34" charset="-120"/>
              </a:rPr>
              <a:t>2                               </a:t>
            </a:r>
            <a:r>
              <a:rPr lang="en-US" altLang="zh-TW" sz="1500" dirty="0">
                <a:latin typeface="微軟正黑體" panose="020B0604030504040204" pitchFamily="34" charset="-120"/>
                <a:ea typeface="微軟正黑體" panose="020B0604030504040204" pitchFamily="34" charset="-120"/>
              </a:rPr>
              <a:t>3.MAE</a:t>
            </a:r>
          </a:p>
          <a:p>
            <a:r>
              <a:rPr lang="en-US" altLang="zh-TW" sz="1500" dirty="0">
                <a:latin typeface="微軟正黑體" panose="020B0604030504040204" pitchFamily="34" charset="-120"/>
                <a:ea typeface="微軟正黑體" panose="020B0604030504040204" pitchFamily="34" charset="-120"/>
              </a:rPr>
              <a:t>2.RMSE              4.MSE</a:t>
            </a:r>
            <a:endParaRPr lang="zh-TW" altLang="en-US" sz="1500" dirty="0">
              <a:latin typeface="微軟正黑體" panose="020B0604030504040204" pitchFamily="34" charset="-120"/>
              <a:ea typeface="微軟正黑體" panose="020B0604030504040204" pitchFamily="34" charset="-120"/>
            </a:endParaRPr>
          </a:p>
        </p:txBody>
      </p:sp>
      <p:cxnSp>
        <p:nvCxnSpPr>
          <p:cNvPr id="72" name="直線單箭頭接點 71">
            <a:extLst>
              <a:ext uri="{FF2B5EF4-FFF2-40B4-BE49-F238E27FC236}">
                <a16:creationId xmlns:a16="http://schemas.microsoft.com/office/drawing/2014/main" id="{50CD4860-4D5D-4123-B4AA-57C9D506F0BB}"/>
              </a:ext>
            </a:extLst>
          </p:cNvPr>
          <p:cNvCxnSpPr>
            <a:stCxn id="56" idx="2"/>
            <a:endCxn id="57" idx="0"/>
          </p:cNvCxnSpPr>
          <p:nvPr/>
        </p:nvCxnSpPr>
        <p:spPr>
          <a:xfrm>
            <a:off x="5409201" y="2335371"/>
            <a:ext cx="0" cy="166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線單箭頭接點 72">
            <a:extLst>
              <a:ext uri="{FF2B5EF4-FFF2-40B4-BE49-F238E27FC236}">
                <a16:creationId xmlns:a16="http://schemas.microsoft.com/office/drawing/2014/main" id="{0A241588-7E04-4BA8-8DED-C7BB8C0E1678}"/>
              </a:ext>
            </a:extLst>
          </p:cNvPr>
          <p:cNvCxnSpPr>
            <a:cxnSpLocks/>
            <a:stCxn id="57" idx="2"/>
            <a:endCxn id="59" idx="0"/>
          </p:cNvCxnSpPr>
          <p:nvPr/>
        </p:nvCxnSpPr>
        <p:spPr>
          <a:xfrm flipH="1">
            <a:off x="5409200" y="2887971"/>
            <a:ext cx="1" cy="172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線單箭頭接點 73">
            <a:extLst>
              <a:ext uri="{FF2B5EF4-FFF2-40B4-BE49-F238E27FC236}">
                <a16:creationId xmlns:a16="http://schemas.microsoft.com/office/drawing/2014/main" id="{F505A45D-09BB-431F-A193-71B3ED2749D2}"/>
              </a:ext>
            </a:extLst>
          </p:cNvPr>
          <p:cNvCxnSpPr>
            <a:cxnSpLocks/>
            <a:stCxn id="59" idx="2"/>
            <a:endCxn id="58" idx="0"/>
          </p:cNvCxnSpPr>
          <p:nvPr/>
        </p:nvCxnSpPr>
        <p:spPr>
          <a:xfrm>
            <a:off x="5409200" y="3451263"/>
            <a:ext cx="0" cy="170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線單箭頭接點 74">
            <a:extLst>
              <a:ext uri="{FF2B5EF4-FFF2-40B4-BE49-F238E27FC236}">
                <a16:creationId xmlns:a16="http://schemas.microsoft.com/office/drawing/2014/main" id="{460854A7-DE03-4BCC-9EF3-4AD6B1B9F943}"/>
              </a:ext>
            </a:extLst>
          </p:cNvPr>
          <p:cNvCxnSpPr>
            <a:cxnSpLocks/>
            <a:stCxn id="60" idx="2"/>
            <a:endCxn id="61" idx="0"/>
          </p:cNvCxnSpPr>
          <p:nvPr/>
        </p:nvCxnSpPr>
        <p:spPr>
          <a:xfrm flipH="1">
            <a:off x="5409198" y="4560004"/>
            <a:ext cx="1"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線單箭頭接點 75">
            <a:extLst>
              <a:ext uri="{FF2B5EF4-FFF2-40B4-BE49-F238E27FC236}">
                <a16:creationId xmlns:a16="http://schemas.microsoft.com/office/drawing/2014/main" id="{8F1EBBF8-4EE0-4C5C-BBB4-A826C35CAC30}"/>
              </a:ext>
            </a:extLst>
          </p:cNvPr>
          <p:cNvCxnSpPr>
            <a:cxnSpLocks/>
            <a:stCxn id="58" idx="2"/>
            <a:endCxn id="60" idx="0"/>
          </p:cNvCxnSpPr>
          <p:nvPr/>
        </p:nvCxnSpPr>
        <p:spPr>
          <a:xfrm flipH="1">
            <a:off x="5409199" y="4007054"/>
            <a:ext cx="1" cy="16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線單箭頭接點 76">
            <a:extLst>
              <a:ext uri="{FF2B5EF4-FFF2-40B4-BE49-F238E27FC236}">
                <a16:creationId xmlns:a16="http://schemas.microsoft.com/office/drawing/2014/main" id="{57440850-7D44-4A42-9DFA-609E54CE1293}"/>
              </a:ext>
            </a:extLst>
          </p:cNvPr>
          <p:cNvCxnSpPr>
            <a:cxnSpLocks/>
            <a:stCxn id="61" idx="2"/>
            <a:endCxn id="62" idx="0"/>
          </p:cNvCxnSpPr>
          <p:nvPr/>
        </p:nvCxnSpPr>
        <p:spPr>
          <a:xfrm>
            <a:off x="5409198" y="5098508"/>
            <a:ext cx="0" cy="172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線單箭頭接點 77">
            <a:extLst>
              <a:ext uri="{FF2B5EF4-FFF2-40B4-BE49-F238E27FC236}">
                <a16:creationId xmlns:a16="http://schemas.microsoft.com/office/drawing/2014/main" id="{82551A86-9C3A-47E2-A9A4-D43583A62204}"/>
              </a:ext>
            </a:extLst>
          </p:cNvPr>
          <p:cNvCxnSpPr>
            <a:cxnSpLocks/>
            <a:stCxn id="62" idx="2"/>
            <a:endCxn id="63" idx="0"/>
          </p:cNvCxnSpPr>
          <p:nvPr/>
        </p:nvCxnSpPr>
        <p:spPr>
          <a:xfrm>
            <a:off x="5409198" y="5657163"/>
            <a:ext cx="0"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文字方塊 78">
            <a:extLst>
              <a:ext uri="{FF2B5EF4-FFF2-40B4-BE49-F238E27FC236}">
                <a16:creationId xmlns:a16="http://schemas.microsoft.com/office/drawing/2014/main" id="{3E082F02-B319-44D1-AFBE-DCD45A8A8276}"/>
              </a:ext>
            </a:extLst>
          </p:cNvPr>
          <p:cNvSpPr txBox="1"/>
          <p:nvPr/>
        </p:nvSpPr>
        <p:spPr>
          <a:xfrm>
            <a:off x="3034201" y="2256671"/>
            <a:ext cx="967304" cy="877163"/>
          </a:xfrm>
          <a:prstGeom prst="rect">
            <a:avLst/>
          </a:prstGeom>
          <a:noFill/>
        </p:spPr>
        <p:txBody>
          <a:bodyPr wrap="square" rtlCol="0">
            <a:spAutoFit/>
          </a:bodyPr>
          <a:lstStyle/>
          <a:p>
            <a:pPr algn="ctr"/>
            <a:r>
              <a:rPr lang="zh-TW" altLang="en-US" sz="1700" b="1" dirty="0">
                <a:solidFill>
                  <a:schemeClr val="accent2"/>
                </a:solidFill>
                <a:latin typeface="微軟正黑體" panose="020B0604030504040204" pitchFamily="34" charset="-120"/>
                <a:ea typeface="微軟正黑體" panose="020B0604030504040204" pitchFamily="34" charset="-120"/>
              </a:rPr>
              <a:t>階段一</a:t>
            </a:r>
            <a:r>
              <a:rPr lang="en-US" altLang="zh-TW" sz="1700" b="1" dirty="0">
                <a:solidFill>
                  <a:schemeClr val="accent2"/>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2"/>
                </a:solidFill>
                <a:latin typeface="微軟正黑體" panose="020B0604030504040204" pitchFamily="34" charset="-120"/>
                <a:ea typeface="微軟正黑體" panose="020B0604030504040204" pitchFamily="34" charset="-120"/>
              </a:rPr>
              <a:t>資料前處理</a:t>
            </a:r>
          </a:p>
        </p:txBody>
      </p:sp>
      <p:sp>
        <p:nvSpPr>
          <p:cNvPr id="80" name="文字方塊 79">
            <a:extLst>
              <a:ext uri="{FF2B5EF4-FFF2-40B4-BE49-F238E27FC236}">
                <a16:creationId xmlns:a16="http://schemas.microsoft.com/office/drawing/2014/main" id="{779C5B04-9277-4FAA-95FE-257AFBA040EF}"/>
              </a:ext>
            </a:extLst>
          </p:cNvPr>
          <p:cNvSpPr txBox="1"/>
          <p:nvPr/>
        </p:nvSpPr>
        <p:spPr>
          <a:xfrm>
            <a:off x="2950992" y="3512916"/>
            <a:ext cx="1133722" cy="615553"/>
          </a:xfrm>
          <a:prstGeom prst="rect">
            <a:avLst/>
          </a:prstGeom>
          <a:noFill/>
        </p:spPr>
        <p:txBody>
          <a:bodyPr wrap="square" rtlCol="0">
            <a:spAutoFit/>
          </a:bodyPr>
          <a:lstStyle/>
          <a:p>
            <a:pPr algn="ctr"/>
            <a:r>
              <a:rPr lang="zh-TW" altLang="en-US" sz="1700" b="1" dirty="0">
                <a:solidFill>
                  <a:schemeClr val="accent6"/>
                </a:solidFill>
                <a:latin typeface="微軟正黑體" panose="020B0604030504040204" pitchFamily="34" charset="-120"/>
                <a:ea typeface="微軟正黑體" panose="020B0604030504040204" pitchFamily="34" charset="-120"/>
              </a:rPr>
              <a:t>階段二</a:t>
            </a:r>
            <a:r>
              <a:rPr lang="en-US" altLang="zh-TW" sz="1700" b="1" dirty="0">
                <a:solidFill>
                  <a:schemeClr val="accent6"/>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6"/>
                </a:solidFill>
                <a:latin typeface="微軟正黑體" panose="020B0604030504040204" pitchFamily="34" charset="-120"/>
                <a:ea typeface="微軟正黑體" panose="020B0604030504040204" pitchFamily="34" charset="-120"/>
              </a:rPr>
              <a:t>特徵選擇</a:t>
            </a:r>
          </a:p>
        </p:txBody>
      </p:sp>
      <p:sp>
        <p:nvSpPr>
          <p:cNvPr id="81" name="文字方塊 80">
            <a:extLst>
              <a:ext uri="{FF2B5EF4-FFF2-40B4-BE49-F238E27FC236}">
                <a16:creationId xmlns:a16="http://schemas.microsoft.com/office/drawing/2014/main" id="{F249F0FA-BCA4-4798-8330-3FA5099783DC}"/>
              </a:ext>
            </a:extLst>
          </p:cNvPr>
          <p:cNvSpPr txBox="1"/>
          <p:nvPr/>
        </p:nvSpPr>
        <p:spPr>
          <a:xfrm>
            <a:off x="2901391" y="4331420"/>
            <a:ext cx="1232924" cy="615553"/>
          </a:xfrm>
          <a:prstGeom prst="rect">
            <a:avLst/>
          </a:prstGeom>
          <a:noFill/>
        </p:spPr>
        <p:txBody>
          <a:bodyPr wrap="square" rtlCol="0">
            <a:spAutoFit/>
          </a:bodyPr>
          <a:lstStyle/>
          <a:p>
            <a:pPr algn="ctr"/>
            <a:r>
              <a:rPr lang="zh-TW" altLang="en-US" sz="1700" b="1" dirty="0">
                <a:solidFill>
                  <a:srgbClr val="EAB200"/>
                </a:solidFill>
                <a:latin typeface="微軟正黑體" panose="020B0604030504040204" pitchFamily="34" charset="-120"/>
                <a:ea typeface="微軟正黑體" panose="020B0604030504040204" pitchFamily="34" charset="-120"/>
              </a:rPr>
              <a:t>階段三</a:t>
            </a:r>
            <a:r>
              <a:rPr lang="en-US" altLang="zh-TW" sz="1700" b="1" dirty="0">
                <a:solidFill>
                  <a:srgbClr val="EAB200"/>
                </a:solidFill>
                <a:latin typeface="微軟正黑體" panose="020B0604030504040204" pitchFamily="34" charset="-120"/>
                <a:ea typeface="微軟正黑體" panose="020B0604030504040204" pitchFamily="34" charset="-120"/>
              </a:rPr>
              <a:t>:</a:t>
            </a:r>
          </a:p>
          <a:p>
            <a:pPr algn="ctr"/>
            <a:r>
              <a:rPr lang="zh-TW" altLang="en-US" sz="1700" b="1" dirty="0">
                <a:solidFill>
                  <a:srgbClr val="EAB200"/>
                </a:solidFill>
                <a:latin typeface="微軟正黑體" panose="020B0604030504040204" pitchFamily="34" charset="-120"/>
                <a:ea typeface="微軟正黑體" panose="020B0604030504040204" pitchFamily="34" charset="-120"/>
              </a:rPr>
              <a:t>模型建立</a:t>
            </a:r>
          </a:p>
        </p:txBody>
      </p:sp>
      <p:sp>
        <p:nvSpPr>
          <p:cNvPr id="82" name="文字方塊 81">
            <a:extLst>
              <a:ext uri="{FF2B5EF4-FFF2-40B4-BE49-F238E27FC236}">
                <a16:creationId xmlns:a16="http://schemas.microsoft.com/office/drawing/2014/main" id="{9CDBA70B-1F1B-40FF-B339-7F01DE23C6B9}"/>
              </a:ext>
            </a:extLst>
          </p:cNvPr>
          <p:cNvSpPr txBox="1"/>
          <p:nvPr/>
        </p:nvSpPr>
        <p:spPr>
          <a:xfrm>
            <a:off x="2954177" y="5213115"/>
            <a:ext cx="1130537" cy="877163"/>
          </a:xfrm>
          <a:prstGeom prst="rect">
            <a:avLst/>
          </a:prstGeom>
          <a:noFill/>
        </p:spPr>
        <p:txBody>
          <a:bodyPr wrap="square" rtlCol="0">
            <a:spAutoFit/>
          </a:bodyPr>
          <a:lstStyle/>
          <a:p>
            <a:pPr algn="ctr"/>
            <a:r>
              <a:rPr lang="zh-TW" altLang="en-US" sz="1700" b="1" dirty="0">
                <a:solidFill>
                  <a:srgbClr val="0070C0"/>
                </a:solidFill>
                <a:latin typeface="微軟正黑體" panose="020B0604030504040204" pitchFamily="34" charset="-120"/>
                <a:ea typeface="微軟正黑體" panose="020B0604030504040204" pitchFamily="34" charset="-120"/>
              </a:rPr>
              <a:t>階段四</a:t>
            </a:r>
            <a:r>
              <a:rPr lang="en-US" altLang="zh-TW" sz="1700" b="1" dirty="0">
                <a:solidFill>
                  <a:srgbClr val="0070C0"/>
                </a:solidFill>
                <a:latin typeface="微軟正黑體" panose="020B0604030504040204" pitchFamily="34" charset="-120"/>
                <a:ea typeface="微軟正黑體" panose="020B0604030504040204" pitchFamily="34" charset="-120"/>
              </a:rPr>
              <a:t>:</a:t>
            </a:r>
          </a:p>
          <a:p>
            <a:pPr algn="ctr"/>
            <a:r>
              <a:rPr lang="zh-TW" altLang="en-US" sz="1700" b="1" dirty="0">
                <a:solidFill>
                  <a:srgbClr val="0070C0"/>
                </a:solidFill>
                <a:latin typeface="微軟正黑體" panose="020B0604030504040204" pitchFamily="34" charset="-120"/>
                <a:ea typeface="微軟正黑體" panose="020B0604030504040204" pitchFamily="34" charset="-120"/>
              </a:rPr>
              <a:t>驗證與</a:t>
            </a:r>
            <a:endParaRPr lang="en-US" altLang="zh-TW" sz="1700" b="1" dirty="0">
              <a:solidFill>
                <a:srgbClr val="0070C0"/>
              </a:solidFill>
              <a:latin typeface="微軟正黑體" panose="020B0604030504040204" pitchFamily="34" charset="-120"/>
              <a:ea typeface="微軟正黑體" panose="020B0604030504040204" pitchFamily="34" charset="-120"/>
            </a:endParaRPr>
          </a:p>
          <a:p>
            <a:pPr algn="ctr"/>
            <a:r>
              <a:rPr lang="zh-TW" altLang="en-US" sz="1700" b="1" dirty="0">
                <a:solidFill>
                  <a:srgbClr val="0070C0"/>
                </a:solidFill>
                <a:latin typeface="微軟正黑體" panose="020B0604030504040204" pitchFamily="34" charset="-120"/>
                <a:ea typeface="微軟正黑體" panose="020B0604030504040204" pitchFamily="34" charset="-120"/>
              </a:rPr>
              <a:t>績效評估</a:t>
            </a:r>
          </a:p>
        </p:txBody>
      </p:sp>
      <p:sp>
        <p:nvSpPr>
          <p:cNvPr id="83" name="箭號: ＞形 82">
            <a:extLst>
              <a:ext uri="{FF2B5EF4-FFF2-40B4-BE49-F238E27FC236}">
                <a16:creationId xmlns:a16="http://schemas.microsoft.com/office/drawing/2014/main" id="{7526A280-3D23-4849-8092-CE506CDFCDA8}"/>
              </a:ext>
            </a:extLst>
          </p:cNvPr>
          <p:cNvSpPr/>
          <p:nvPr/>
        </p:nvSpPr>
        <p:spPr>
          <a:xfrm flipH="1">
            <a:off x="6798477" y="2514453"/>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4" name="箭號: ＞形 83">
            <a:extLst>
              <a:ext uri="{FF2B5EF4-FFF2-40B4-BE49-F238E27FC236}">
                <a16:creationId xmlns:a16="http://schemas.microsoft.com/office/drawing/2014/main" id="{BD93146D-2215-4620-8D38-23AB68DBEF55}"/>
              </a:ext>
            </a:extLst>
          </p:cNvPr>
          <p:cNvSpPr/>
          <p:nvPr/>
        </p:nvSpPr>
        <p:spPr>
          <a:xfrm flipH="1">
            <a:off x="6793881" y="306904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5" name="箭號: ＞形 84">
            <a:extLst>
              <a:ext uri="{FF2B5EF4-FFF2-40B4-BE49-F238E27FC236}">
                <a16:creationId xmlns:a16="http://schemas.microsoft.com/office/drawing/2014/main" id="{5F5AD823-E80F-472F-BFB9-BD6052DA5810}"/>
              </a:ext>
            </a:extLst>
          </p:cNvPr>
          <p:cNvSpPr/>
          <p:nvPr/>
        </p:nvSpPr>
        <p:spPr>
          <a:xfrm flipH="1">
            <a:off x="6793881" y="3633327"/>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6" name="箭號: ＞形 85">
            <a:extLst>
              <a:ext uri="{FF2B5EF4-FFF2-40B4-BE49-F238E27FC236}">
                <a16:creationId xmlns:a16="http://schemas.microsoft.com/office/drawing/2014/main" id="{DF480779-5CBC-4AA5-AC4D-A83CC0CBF7E1}"/>
              </a:ext>
            </a:extLst>
          </p:cNvPr>
          <p:cNvSpPr/>
          <p:nvPr/>
        </p:nvSpPr>
        <p:spPr>
          <a:xfrm flipH="1">
            <a:off x="6793880" y="418021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7" name="箭號: ＞形 86">
            <a:extLst>
              <a:ext uri="{FF2B5EF4-FFF2-40B4-BE49-F238E27FC236}">
                <a16:creationId xmlns:a16="http://schemas.microsoft.com/office/drawing/2014/main" id="{89100B3C-1A0C-42F9-87DD-DDFDC0ABF4B7}"/>
              </a:ext>
            </a:extLst>
          </p:cNvPr>
          <p:cNvSpPr/>
          <p:nvPr/>
        </p:nvSpPr>
        <p:spPr>
          <a:xfrm flipH="1">
            <a:off x="6793880" y="470938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8" name="箭號: ＞形 87">
            <a:extLst>
              <a:ext uri="{FF2B5EF4-FFF2-40B4-BE49-F238E27FC236}">
                <a16:creationId xmlns:a16="http://schemas.microsoft.com/office/drawing/2014/main" id="{275D9547-45B8-4BC1-BEA3-E06230ED4C45}"/>
              </a:ext>
            </a:extLst>
          </p:cNvPr>
          <p:cNvSpPr/>
          <p:nvPr/>
        </p:nvSpPr>
        <p:spPr>
          <a:xfrm flipH="1">
            <a:off x="6793880" y="527894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9" name="箭號: ＞形 88">
            <a:extLst>
              <a:ext uri="{FF2B5EF4-FFF2-40B4-BE49-F238E27FC236}">
                <a16:creationId xmlns:a16="http://schemas.microsoft.com/office/drawing/2014/main" id="{97754A7A-C8AB-4865-9659-ECBB31A2E0CD}"/>
              </a:ext>
            </a:extLst>
          </p:cNvPr>
          <p:cNvSpPr/>
          <p:nvPr/>
        </p:nvSpPr>
        <p:spPr>
          <a:xfrm flipH="1">
            <a:off x="6793880" y="5813282"/>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0" name="矩形 89">
            <a:extLst>
              <a:ext uri="{FF2B5EF4-FFF2-40B4-BE49-F238E27FC236}">
                <a16:creationId xmlns:a16="http://schemas.microsoft.com/office/drawing/2014/main" id="{6F21FE42-7386-422D-B50E-FFAA03E41A2F}"/>
              </a:ext>
            </a:extLst>
          </p:cNvPr>
          <p:cNvSpPr/>
          <p:nvPr/>
        </p:nvSpPr>
        <p:spPr>
          <a:xfrm>
            <a:off x="7104682" y="5316948"/>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1.K</a:t>
            </a:r>
            <a:r>
              <a:rPr lang="zh-TW" altLang="en-US" sz="1500" dirty="0">
                <a:latin typeface="微軟正黑體" panose="020B0604030504040204" pitchFamily="34" charset="-120"/>
                <a:ea typeface="微軟正黑體" panose="020B0604030504040204" pitchFamily="34" charset="-120"/>
              </a:rPr>
              <a:t>折交叉驗證</a:t>
            </a:r>
          </a:p>
        </p:txBody>
      </p:sp>
      <p:sp>
        <p:nvSpPr>
          <p:cNvPr id="91" name="矩形 90">
            <a:extLst>
              <a:ext uri="{FF2B5EF4-FFF2-40B4-BE49-F238E27FC236}">
                <a16:creationId xmlns:a16="http://schemas.microsoft.com/office/drawing/2014/main" id="{CDAE9A1A-2912-4F9A-B877-8EA77C2F26B8}"/>
              </a:ext>
            </a:extLst>
          </p:cNvPr>
          <p:cNvSpPr/>
          <p:nvPr/>
        </p:nvSpPr>
        <p:spPr>
          <a:xfrm>
            <a:off x="2950991" y="3568035"/>
            <a:ext cx="6654399" cy="2696532"/>
          </a:xfrm>
          <a:prstGeom prst="rect">
            <a:avLst/>
          </a:prstGeom>
          <a:solidFill>
            <a:srgbClr val="FFF2C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4640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28</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箭號: 五邊形 49">
            <a:extLst>
              <a:ext uri="{FF2B5EF4-FFF2-40B4-BE49-F238E27FC236}">
                <a16:creationId xmlns:a16="http://schemas.microsoft.com/office/drawing/2014/main" id="{ED754B48-C041-4707-89C9-DFEF24D02A14}"/>
              </a:ext>
            </a:extLst>
          </p:cNvPr>
          <p:cNvSpPr/>
          <p:nvPr/>
        </p:nvSpPr>
        <p:spPr>
          <a:xfrm>
            <a:off x="243836" y="1661021"/>
            <a:ext cx="2532920"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資料觀察與清洗</a:t>
            </a:r>
          </a:p>
        </p:txBody>
      </p:sp>
      <p:sp>
        <p:nvSpPr>
          <p:cNvPr id="51" name="文字方塊 50">
            <a:extLst>
              <a:ext uri="{FF2B5EF4-FFF2-40B4-BE49-F238E27FC236}">
                <a16:creationId xmlns:a16="http://schemas.microsoft.com/office/drawing/2014/main" id="{8AD75DF6-0597-4C91-9708-697BBB9587CD}"/>
              </a:ext>
            </a:extLst>
          </p:cNvPr>
          <p:cNvSpPr txBox="1"/>
          <p:nvPr/>
        </p:nvSpPr>
        <p:spPr>
          <a:xfrm>
            <a:off x="2776756" y="1679080"/>
            <a:ext cx="7214532"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消除資料</a:t>
            </a:r>
            <a:r>
              <a:rPr lang="zh-TW" altLang="en-US" sz="2000" dirty="0">
                <a:solidFill>
                  <a:srgbClr val="FF0000"/>
                </a:solidFill>
                <a:latin typeface="微軟正黑體" panose="020B0604030504040204" pitchFamily="34" charset="-120"/>
                <a:ea typeface="微軟正黑體" panose="020B0604030504040204" pitchFamily="34" charset="-120"/>
              </a:rPr>
              <a:t>不平衡</a:t>
            </a:r>
            <a:r>
              <a:rPr lang="zh-TW" altLang="en-US" sz="2000" dirty="0">
                <a:latin typeface="微軟正黑體" panose="020B0604030504040204" pitchFamily="34" charset="-120"/>
                <a:ea typeface="微軟正黑體" panose="020B0604030504040204" pitchFamily="34" charset="-120"/>
              </a:rPr>
              <a:t>的狀態，確保模型的預測</a:t>
            </a:r>
            <a:r>
              <a:rPr lang="zh-TW" altLang="en-US" sz="2000" dirty="0">
                <a:solidFill>
                  <a:srgbClr val="FF0000"/>
                </a:solidFill>
                <a:latin typeface="微軟正黑體" panose="020B0604030504040204" pitchFamily="34" charset="-120"/>
                <a:ea typeface="微軟正黑體" panose="020B0604030504040204" pitchFamily="34" charset="-120"/>
              </a:rPr>
              <a:t>績效良好</a:t>
            </a:r>
          </a:p>
        </p:txBody>
      </p:sp>
      <p:sp>
        <p:nvSpPr>
          <p:cNvPr id="52" name="文字方塊 51">
            <a:extLst>
              <a:ext uri="{FF2B5EF4-FFF2-40B4-BE49-F238E27FC236}">
                <a16:creationId xmlns:a16="http://schemas.microsoft.com/office/drawing/2014/main" id="{898C082F-E6B3-480B-83AF-49BC5EDE9851}"/>
              </a:ext>
            </a:extLst>
          </p:cNvPr>
          <p:cNvSpPr txBox="1"/>
          <p:nvPr/>
        </p:nvSpPr>
        <p:spPr>
          <a:xfrm>
            <a:off x="382676" y="2285069"/>
            <a:ext cx="2255240"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盒鬚圖識別異常值</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grpSp>
        <p:nvGrpSpPr>
          <p:cNvPr id="11" name="群組 10">
            <a:extLst>
              <a:ext uri="{FF2B5EF4-FFF2-40B4-BE49-F238E27FC236}">
                <a16:creationId xmlns:a16="http://schemas.microsoft.com/office/drawing/2014/main" id="{8D8A4DA7-BF42-4B48-B17D-22D792E1EF5B}"/>
              </a:ext>
            </a:extLst>
          </p:cNvPr>
          <p:cNvGrpSpPr/>
          <p:nvPr/>
        </p:nvGrpSpPr>
        <p:grpSpPr>
          <a:xfrm>
            <a:off x="6384022" y="2612881"/>
            <a:ext cx="5103579" cy="3377557"/>
            <a:chOff x="5907330" y="2890226"/>
            <a:chExt cx="5103579" cy="3377557"/>
          </a:xfrm>
        </p:grpSpPr>
        <p:pic>
          <p:nvPicPr>
            <p:cNvPr id="14" name="圖片 13">
              <a:extLst>
                <a:ext uri="{FF2B5EF4-FFF2-40B4-BE49-F238E27FC236}">
                  <a16:creationId xmlns:a16="http://schemas.microsoft.com/office/drawing/2014/main" id="{7A9B96CF-3D1C-4850-8924-FBB0A4655F68}"/>
                </a:ext>
              </a:extLst>
            </p:cNvPr>
            <p:cNvPicPr/>
            <p:nvPr/>
          </p:nvPicPr>
          <p:blipFill>
            <a:blip r:embed="rId3">
              <a:extLst>
                <a:ext uri="{28A0092B-C50C-407E-A947-70E740481C1C}">
                  <a14:useLocalDpi xmlns:a14="http://schemas.microsoft.com/office/drawing/2010/main" val="0"/>
                </a:ext>
              </a:extLst>
            </a:blip>
            <a:stretch>
              <a:fillRect/>
            </a:stretch>
          </p:blipFill>
          <p:spPr>
            <a:xfrm>
              <a:off x="5907330" y="2890226"/>
              <a:ext cx="5103579" cy="3053080"/>
            </a:xfrm>
            <a:prstGeom prst="rect">
              <a:avLst/>
            </a:prstGeom>
          </p:spPr>
        </p:pic>
        <p:sp>
          <p:nvSpPr>
            <p:cNvPr id="10" name="文字方塊 9">
              <a:extLst>
                <a:ext uri="{FF2B5EF4-FFF2-40B4-BE49-F238E27FC236}">
                  <a16:creationId xmlns:a16="http://schemas.microsoft.com/office/drawing/2014/main" id="{F9391443-E2BC-4A6C-8A1A-9B21784F161C}"/>
                </a:ext>
              </a:extLst>
            </p:cNvPr>
            <p:cNvSpPr txBox="1"/>
            <p:nvPr/>
          </p:nvSpPr>
          <p:spPr>
            <a:xfrm>
              <a:off x="7678942" y="5960006"/>
              <a:ext cx="1560353" cy="307777"/>
            </a:xfrm>
            <a:prstGeom prst="rect">
              <a:avLst/>
            </a:prstGeom>
            <a:noFill/>
          </p:spPr>
          <p:txBody>
            <a:bodyPr wrap="square" rtlCol="0">
              <a:spAutoFit/>
            </a:bodyPr>
            <a:lstStyle/>
            <a:p>
              <a:pPr algn="ctr"/>
              <a:r>
                <a:rPr lang="zh-TW" altLang="en-US" sz="1400" u="sng" dirty="0">
                  <a:latin typeface="微軟正黑體" panose="020B0604030504040204" pitchFamily="34" charset="-120"/>
                  <a:ea typeface="微軟正黑體" panose="020B0604030504040204" pitchFamily="34" charset="-120"/>
                </a:rPr>
                <a:t>示意圖</a:t>
              </a:r>
            </a:p>
          </p:txBody>
        </p:sp>
      </p:grpSp>
      <p:sp>
        <p:nvSpPr>
          <p:cNvPr id="12" name="文字方塊 11">
            <a:extLst>
              <a:ext uri="{FF2B5EF4-FFF2-40B4-BE49-F238E27FC236}">
                <a16:creationId xmlns:a16="http://schemas.microsoft.com/office/drawing/2014/main" id="{82756676-46AE-4C25-A9AD-D0848224AB62}"/>
              </a:ext>
            </a:extLst>
          </p:cNvPr>
          <p:cNvSpPr txBox="1"/>
          <p:nvPr/>
        </p:nvSpPr>
        <p:spPr>
          <a:xfrm>
            <a:off x="335942" y="3059262"/>
            <a:ext cx="1477965"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中位數</a:t>
            </a:r>
          </a:p>
        </p:txBody>
      </p:sp>
      <p:sp>
        <p:nvSpPr>
          <p:cNvPr id="18" name="文字方塊 17">
            <a:extLst>
              <a:ext uri="{FF2B5EF4-FFF2-40B4-BE49-F238E27FC236}">
                <a16:creationId xmlns:a16="http://schemas.microsoft.com/office/drawing/2014/main" id="{ACC24B88-CFBE-4163-B891-55904CF3BF81}"/>
              </a:ext>
            </a:extLst>
          </p:cNvPr>
          <p:cNvSpPr txBox="1"/>
          <p:nvPr/>
        </p:nvSpPr>
        <p:spPr>
          <a:xfrm>
            <a:off x="335942" y="3658254"/>
            <a:ext cx="2237877"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四分位距</a:t>
            </a:r>
            <a:r>
              <a:rPr lang="en-US" altLang="zh-TW" dirty="0">
                <a:latin typeface="微軟正黑體" panose="020B0604030504040204" pitchFamily="34" charset="-120"/>
                <a:ea typeface="微軟正黑體" panose="020B0604030504040204" pitchFamily="34" charset="-120"/>
              </a:rPr>
              <a:t>(IQR)</a:t>
            </a:r>
            <a:endParaRPr lang="zh-TW" altLang="en-US"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65E9B160-8A08-4C00-A46A-29D763DF2371}"/>
              </a:ext>
            </a:extLst>
          </p:cNvPr>
          <p:cNvSpPr txBox="1"/>
          <p:nvPr/>
        </p:nvSpPr>
        <p:spPr>
          <a:xfrm>
            <a:off x="335941" y="4257246"/>
            <a:ext cx="2730531"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第一四分位數</a:t>
            </a:r>
            <a:r>
              <a:rPr lang="en-US" altLang="zh-TW" dirty="0">
                <a:latin typeface="微軟正黑體" panose="020B0604030504040204" pitchFamily="34" charset="-120"/>
                <a:ea typeface="微軟正黑體" panose="020B0604030504040204" pitchFamily="34" charset="-120"/>
              </a:rPr>
              <a:t>(Q1)</a:t>
            </a:r>
            <a:endParaRPr lang="zh-TW" altLang="en-US"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231BC2BE-33A8-4354-A597-61C8BF36DE6D}"/>
              </a:ext>
            </a:extLst>
          </p:cNvPr>
          <p:cNvSpPr txBox="1"/>
          <p:nvPr/>
        </p:nvSpPr>
        <p:spPr>
          <a:xfrm>
            <a:off x="340326" y="4856238"/>
            <a:ext cx="2730531"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第三四分位數</a:t>
            </a:r>
            <a:r>
              <a:rPr lang="en-US" altLang="zh-TW" dirty="0">
                <a:latin typeface="微軟正黑體" panose="020B0604030504040204" pitchFamily="34" charset="-120"/>
                <a:ea typeface="微軟正黑體" panose="020B0604030504040204" pitchFamily="34" charset="-120"/>
              </a:rPr>
              <a:t>(Q3)</a:t>
            </a:r>
            <a:endParaRPr lang="zh-TW" altLang="en-US" dirty="0">
              <a:latin typeface="微軟正黑體" panose="020B0604030504040204" pitchFamily="34" charset="-120"/>
              <a:ea typeface="微軟正黑體" panose="020B0604030504040204" pitchFamily="34" charset="-120"/>
            </a:endParaRPr>
          </a:p>
        </p:txBody>
      </p:sp>
      <p:sp>
        <p:nvSpPr>
          <p:cNvPr id="13" name="箭號: 向右 12">
            <a:extLst>
              <a:ext uri="{FF2B5EF4-FFF2-40B4-BE49-F238E27FC236}">
                <a16:creationId xmlns:a16="http://schemas.microsoft.com/office/drawing/2014/main" id="{B0999198-24A0-4882-BC52-947E671486D0}"/>
              </a:ext>
            </a:extLst>
          </p:cNvPr>
          <p:cNvSpPr/>
          <p:nvPr/>
        </p:nvSpPr>
        <p:spPr>
          <a:xfrm>
            <a:off x="2851963" y="3111596"/>
            <a:ext cx="436227" cy="233886"/>
          </a:xfrm>
          <a:prstGeom prst="rightArrow">
            <a:avLst>
              <a:gd name="adj1" fmla="val 50000"/>
              <a:gd name="adj2" fmla="val 7330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箭號: 向右 22">
            <a:extLst>
              <a:ext uri="{FF2B5EF4-FFF2-40B4-BE49-F238E27FC236}">
                <a16:creationId xmlns:a16="http://schemas.microsoft.com/office/drawing/2014/main" id="{B32D4F03-BF14-4EFD-9E02-4518350F415F}"/>
              </a:ext>
            </a:extLst>
          </p:cNvPr>
          <p:cNvSpPr/>
          <p:nvPr/>
        </p:nvSpPr>
        <p:spPr>
          <a:xfrm>
            <a:off x="2851962" y="3710588"/>
            <a:ext cx="436227" cy="233886"/>
          </a:xfrm>
          <a:prstGeom prst="rightArrow">
            <a:avLst>
              <a:gd name="adj1" fmla="val 50000"/>
              <a:gd name="adj2" fmla="val 7330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右 23">
            <a:extLst>
              <a:ext uri="{FF2B5EF4-FFF2-40B4-BE49-F238E27FC236}">
                <a16:creationId xmlns:a16="http://schemas.microsoft.com/office/drawing/2014/main" id="{73BC641E-76CF-470C-9739-78639BB2AFF4}"/>
              </a:ext>
            </a:extLst>
          </p:cNvPr>
          <p:cNvSpPr/>
          <p:nvPr/>
        </p:nvSpPr>
        <p:spPr>
          <a:xfrm>
            <a:off x="2851961" y="4309580"/>
            <a:ext cx="436227" cy="233886"/>
          </a:xfrm>
          <a:prstGeom prst="rightArrow">
            <a:avLst>
              <a:gd name="adj1" fmla="val 50000"/>
              <a:gd name="adj2" fmla="val 7330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箭號: 向右 24">
            <a:extLst>
              <a:ext uri="{FF2B5EF4-FFF2-40B4-BE49-F238E27FC236}">
                <a16:creationId xmlns:a16="http://schemas.microsoft.com/office/drawing/2014/main" id="{3CED741D-0EEE-43D7-95EB-993C1724714C}"/>
              </a:ext>
            </a:extLst>
          </p:cNvPr>
          <p:cNvSpPr/>
          <p:nvPr/>
        </p:nvSpPr>
        <p:spPr>
          <a:xfrm>
            <a:off x="2851960" y="4908572"/>
            <a:ext cx="436227" cy="233886"/>
          </a:xfrm>
          <a:prstGeom prst="rightArrow">
            <a:avLst>
              <a:gd name="adj1" fmla="val 50000"/>
              <a:gd name="adj2" fmla="val 7330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064C8B78-72CF-46D2-B9DD-1BF512580A39}"/>
              </a:ext>
            </a:extLst>
          </p:cNvPr>
          <p:cNvSpPr txBox="1"/>
          <p:nvPr/>
        </p:nvSpPr>
        <p:spPr>
          <a:xfrm>
            <a:off x="3617801" y="3059262"/>
            <a:ext cx="2940401" cy="369332"/>
          </a:xfrm>
          <a:prstGeom prst="rect">
            <a:avLst/>
          </a:prstGeom>
          <a:noFill/>
        </p:spPr>
        <p:txBody>
          <a:bodyPr wrap="square" rtlCol="0">
            <a:spAutoFit/>
          </a:bodyPr>
          <a:lstStyle>
            <a:defPPr>
              <a:defRPr lang="zh-TW"/>
            </a:defPPr>
            <a:lvl1pPr marL="285750" indent="-285750">
              <a:buFont typeface="Arial" panose="020B0604020202020204" pitchFamily="34" charset="0"/>
              <a:buChar char="•"/>
              <a:defRPr sz="1600">
                <a:latin typeface="微軟正黑體" panose="020B0604030504040204" pitchFamily="34" charset="-120"/>
                <a:ea typeface="微軟正黑體" panose="020B0604030504040204" pitchFamily="34" charset="-120"/>
              </a:defRPr>
            </a:lvl1pPr>
          </a:lstStyle>
          <a:p>
            <a:pPr marL="0" indent="0">
              <a:buNone/>
            </a:pPr>
            <a:r>
              <a:rPr lang="zh-TW" altLang="en-US" sz="1800" dirty="0"/>
              <a:t>觀察值正中間的數</a:t>
            </a:r>
          </a:p>
        </p:txBody>
      </p:sp>
      <p:sp>
        <p:nvSpPr>
          <p:cNvPr id="27" name="文字方塊 26">
            <a:extLst>
              <a:ext uri="{FF2B5EF4-FFF2-40B4-BE49-F238E27FC236}">
                <a16:creationId xmlns:a16="http://schemas.microsoft.com/office/drawing/2014/main" id="{3D9CD324-9DCB-4E54-A689-EF1C2E3D7387}"/>
              </a:ext>
            </a:extLst>
          </p:cNvPr>
          <p:cNvSpPr txBox="1"/>
          <p:nvPr/>
        </p:nvSpPr>
        <p:spPr>
          <a:xfrm>
            <a:off x="3617801" y="3658254"/>
            <a:ext cx="2940401" cy="369332"/>
          </a:xfrm>
          <a:prstGeom prst="rect">
            <a:avLst/>
          </a:prstGeom>
          <a:noFill/>
        </p:spPr>
        <p:txBody>
          <a:bodyPr wrap="square" rtlCol="0">
            <a:spAutoFit/>
          </a:bodyPr>
          <a:lstStyle>
            <a:defPPr>
              <a:defRPr lang="zh-TW"/>
            </a:defPPr>
            <a:lvl1pPr marL="285750" indent="-285750">
              <a:buFont typeface="Arial" panose="020B0604020202020204" pitchFamily="34" charset="0"/>
              <a:buChar char="•"/>
              <a:defRPr sz="1600">
                <a:latin typeface="微軟正黑體" panose="020B0604030504040204" pitchFamily="34" charset="-120"/>
                <a:ea typeface="微軟正黑體" panose="020B0604030504040204" pitchFamily="34" charset="-120"/>
              </a:defRPr>
            </a:lvl1pPr>
          </a:lstStyle>
          <a:p>
            <a:pPr marL="0" indent="0">
              <a:buNone/>
            </a:pPr>
            <a:r>
              <a:rPr lang="en-US" altLang="zh-TW" sz="1800" dirty="0"/>
              <a:t>Q3</a:t>
            </a:r>
            <a:r>
              <a:rPr lang="zh-TW" altLang="en-US" sz="1800" dirty="0"/>
              <a:t>的值</a:t>
            </a:r>
            <a:r>
              <a:rPr lang="en-US" altLang="zh-TW" sz="1800" dirty="0"/>
              <a:t>-Q1</a:t>
            </a:r>
            <a:r>
              <a:rPr lang="zh-TW" altLang="en-US" sz="1800" dirty="0"/>
              <a:t>的值</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2A2958D2-7E95-4070-AC36-D14859778B44}"/>
                  </a:ext>
                </a:extLst>
              </p:cNvPr>
              <p:cNvSpPr txBox="1"/>
              <p:nvPr/>
            </p:nvSpPr>
            <p:spPr>
              <a:xfrm>
                <a:off x="3612660" y="4257246"/>
                <a:ext cx="2940401" cy="369332"/>
              </a:xfrm>
              <a:prstGeom prst="rect">
                <a:avLst/>
              </a:prstGeom>
              <a:noFill/>
            </p:spPr>
            <p:txBody>
              <a:bodyPr wrap="square" rtlCol="0">
                <a:spAutoFit/>
              </a:bodyPr>
              <a:lstStyle>
                <a:defPPr>
                  <a:defRPr lang="zh-TW"/>
                </a:defPPr>
                <a:lvl1pPr marL="285750" indent="-285750">
                  <a:buFont typeface="Arial" panose="020B0604020202020204" pitchFamily="34" charset="0"/>
                  <a:buChar char="•"/>
                  <a:defRPr sz="1600">
                    <a:latin typeface="微軟正黑體" panose="020B0604030504040204" pitchFamily="34" charset="-120"/>
                    <a:ea typeface="微軟正黑體" panose="020B0604030504040204" pitchFamily="34" charset="-120"/>
                  </a:defRPr>
                </a:lvl1pPr>
              </a:lstStyle>
              <a:p>
                <a:pPr marL="0" indent="0">
                  <a:buNone/>
                </a:pPr>
                <a14:m>
                  <m:oMathPara xmlns:m="http://schemas.openxmlformats.org/officeDocument/2006/math">
                    <m:oMathParaPr>
                      <m:jc m:val="left"/>
                    </m:oMathParaPr>
                    <m:oMath xmlns:m="http://schemas.openxmlformats.org/officeDocument/2006/math">
                      <m:r>
                        <a:rPr lang="en-US" altLang="zh-TW" sz="1800" i="1">
                          <a:latin typeface="Cambria Math" panose="02040503050406030204" pitchFamily="18" charset="0"/>
                        </a:rPr>
                        <m:t>𝑖</m:t>
                      </m:r>
                      <m:r>
                        <a:rPr lang="en-US" altLang="zh-TW" sz="1800" i="1">
                          <a:latin typeface="Cambria Math" panose="02040503050406030204" pitchFamily="18" charset="0"/>
                        </a:rPr>
                        <m:t>=(25/100)×</m:t>
                      </m:r>
                      <m:r>
                        <a:rPr lang="en-US" altLang="zh-TW" sz="1800" i="1">
                          <a:latin typeface="Cambria Math" panose="02040503050406030204" pitchFamily="18" charset="0"/>
                        </a:rPr>
                        <m:t>𝑛</m:t>
                      </m:r>
                    </m:oMath>
                  </m:oMathPara>
                </a14:m>
                <a:endParaRPr lang="zh-TW" altLang="en-US" sz="1800" dirty="0"/>
              </a:p>
            </p:txBody>
          </p:sp>
        </mc:Choice>
        <mc:Fallback xmlns="">
          <p:sp>
            <p:nvSpPr>
              <p:cNvPr id="28" name="文字方塊 27">
                <a:extLst>
                  <a:ext uri="{FF2B5EF4-FFF2-40B4-BE49-F238E27FC236}">
                    <a16:creationId xmlns:a16="http://schemas.microsoft.com/office/drawing/2014/main" id="{2A2958D2-7E95-4070-AC36-D14859778B44}"/>
                  </a:ext>
                </a:extLst>
              </p:cNvPr>
              <p:cNvSpPr txBox="1">
                <a:spLocks noRot="1" noChangeAspect="1" noMove="1" noResize="1" noEditPoints="1" noAdjustHandles="1" noChangeArrowheads="1" noChangeShapeType="1" noTextEdit="1"/>
              </p:cNvSpPr>
              <p:nvPr/>
            </p:nvSpPr>
            <p:spPr>
              <a:xfrm>
                <a:off x="3612660" y="4257246"/>
                <a:ext cx="2940401" cy="369332"/>
              </a:xfrm>
              <a:prstGeom prst="rect">
                <a:avLst/>
              </a:prstGeom>
              <a:blipFill>
                <a:blip r:embed="rId4"/>
                <a:stretch>
                  <a:fillRect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DE2B3D3-1E24-4AB4-864D-74E08F6065C3}"/>
                  </a:ext>
                </a:extLst>
              </p:cNvPr>
              <p:cNvSpPr/>
              <p:nvPr/>
            </p:nvSpPr>
            <p:spPr>
              <a:xfrm>
                <a:off x="3612661" y="4840849"/>
                <a:ext cx="2535518"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TW" altLang="en-US" i="1" smtClean="0">
                          <a:latin typeface="Cambria Math" panose="02040503050406030204" pitchFamily="18" charset="0"/>
                        </a:rPr>
                        <m:t>𝑖</m:t>
                      </m:r>
                      <m:r>
                        <a:rPr lang="zh-TW" altLang="en-US" i="0">
                          <a:latin typeface="Cambria Math" panose="02040503050406030204" pitchFamily="18" charset="0"/>
                        </a:rPr>
                        <m:t>=(</m:t>
                      </m:r>
                      <m:f>
                        <m:fPr>
                          <m:type m:val="lin"/>
                          <m:ctrlPr>
                            <a:rPr lang="zh-TW" altLang="en-US" i="1">
                              <a:latin typeface="Cambria Math" panose="02040503050406030204" pitchFamily="18" charset="0"/>
                            </a:rPr>
                          </m:ctrlPr>
                        </m:fPr>
                        <m:num>
                          <m:r>
                            <a:rPr lang="en-US" altLang="zh-TW" b="0" i="0" smtClean="0">
                              <a:latin typeface="Cambria Math" panose="02040503050406030204" pitchFamily="18" charset="0"/>
                            </a:rPr>
                            <m:t>7</m:t>
                          </m:r>
                          <m:r>
                            <a:rPr lang="en-US" altLang="zh-TW" b="0" i="1" smtClean="0">
                              <a:latin typeface="Cambria Math" panose="02040503050406030204" pitchFamily="18" charset="0"/>
                            </a:rPr>
                            <m:t>5</m:t>
                          </m:r>
                        </m:num>
                        <m:den>
                          <m:r>
                            <a:rPr lang="zh-TW" altLang="en-US" i="0">
                              <a:latin typeface="Cambria Math" panose="02040503050406030204" pitchFamily="18" charset="0"/>
                            </a:rPr>
                            <m:t>100</m:t>
                          </m:r>
                        </m:den>
                      </m:f>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p>
            </p:txBody>
          </p:sp>
        </mc:Choice>
        <mc:Fallback xmlns="">
          <p:sp>
            <p:nvSpPr>
              <p:cNvPr id="16" name="矩形 15">
                <a:extLst>
                  <a:ext uri="{FF2B5EF4-FFF2-40B4-BE49-F238E27FC236}">
                    <a16:creationId xmlns:a16="http://schemas.microsoft.com/office/drawing/2014/main" id="{7DE2B3D3-1E24-4AB4-864D-74E08F6065C3}"/>
                  </a:ext>
                </a:extLst>
              </p:cNvPr>
              <p:cNvSpPr>
                <a:spLocks noRot="1" noChangeAspect="1" noMove="1" noResize="1" noEditPoints="1" noAdjustHandles="1" noChangeArrowheads="1" noChangeShapeType="1" noTextEdit="1"/>
              </p:cNvSpPr>
              <p:nvPr/>
            </p:nvSpPr>
            <p:spPr>
              <a:xfrm>
                <a:off x="3612661" y="4840849"/>
                <a:ext cx="2535518" cy="369332"/>
              </a:xfrm>
              <a:prstGeom prst="rect">
                <a:avLst/>
              </a:prstGeom>
              <a:blipFill>
                <a:blip r:embed="rId5"/>
                <a:stretch>
                  <a:fillRect t="-116393" b="-1754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圓角 25">
                <a:extLst>
                  <a:ext uri="{FF2B5EF4-FFF2-40B4-BE49-F238E27FC236}">
                    <a16:creationId xmlns:a16="http://schemas.microsoft.com/office/drawing/2014/main" id="{7487A11F-CFAC-4FD3-B511-2F0C29B4DAAB}"/>
                  </a:ext>
                </a:extLst>
              </p:cNvPr>
              <p:cNvSpPr/>
              <p:nvPr/>
            </p:nvSpPr>
            <p:spPr>
              <a:xfrm>
                <a:off x="1493625" y="5579264"/>
                <a:ext cx="3994335" cy="702790"/>
              </a:xfrm>
              <a:prstGeom prst="roundRect">
                <a:avLst/>
              </a:prstGeom>
              <a:solidFill>
                <a:schemeClr val="accent4">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i="1"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觀察值須落在</a:t>
                </a:r>
                <a:endParaRPr lang="en-US" altLang="zh-TW" dirty="0">
                  <a:solidFill>
                    <a:schemeClr val="tx1"/>
                  </a:solidFill>
                  <a:latin typeface="微軟正黑體" panose="020B0604030504040204" pitchFamily="34" charset="-120"/>
                  <a:ea typeface="微軟正黑體" panose="020B0604030504040204" pitchFamily="34" charset="-120"/>
                </a:endParaRPr>
              </a:p>
              <a:p>
                <a:pPr/>
                <a14:m>
                  <m:oMathPara xmlns:m="http://schemas.openxmlformats.org/officeDocument/2006/math">
                    <m:oMathParaPr>
                      <m:jc m:val="centerGroup"/>
                    </m:oMathParaPr>
                    <m:oMath xmlns:m="http://schemas.openxmlformats.org/officeDocument/2006/math">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𝑄</m:t>
                      </m:r>
                      <m:r>
                        <a:rPr lang="en-US" altLang="zh-TW" i="1">
                          <a:solidFill>
                            <a:schemeClr val="tx1"/>
                          </a:solidFill>
                          <a:latin typeface="Cambria Math" panose="02040503050406030204" pitchFamily="18" charset="0"/>
                        </a:rPr>
                        <m:t>1−1.5×</m:t>
                      </m:r>
                      <m:r>
                        <a:rPr lang="en-US" altLang="zh-TW" i="1">
                          <a:solidFill>
                            <a:schemeClr val="tx1"/>
                          </a:solidFill>
                          <a:latin typeface="Cambria Math" panose="02040503050406030204" pitchFamily="18" charset="0"/>
                        </a:rPr>
                        <m:t>𝐼𝑄𝑅</m:t>
                      </m:r>
                      <m:r>
                        <a:rPr lang="en-US" altLang="zh-TW" i="1">
                          <a:solidFill>
                            <a:schemeClr val="tx1"/>
                          </a:solidFill>
                          <a:latin typeface="Cambria Math" panose="02040503050406030204" pitchFamily="18" charset="0"/>
                        </a:rPr>
                        <m:t> , </m:t>
                      </m:r>
                      <m:r>
                        <a:rPr lang="en-US" altLang="zh-TW" i="1">
                          <a:solidFill>
                            <a:schemeClr val="tx1"/>
                          </a:solidFill>
                          <a:latin typeface="Cambria Math" panose="02040503050406030204" pitchFamily="18" charset="0"/>
                        </a:rPr>
                        <m:t>𝑄</m:t>
                      </m:r>
                      <m:r>
                        <a:rPr lang="en-US" altLang="zh-TW" i="1">
                          <a:solidFill>
                            <a:schemeClr val="tx1"/>
                          </a:solidFill>
                          <a:latin typeface="Cambria Math" panose="02040503050406030204" pitchFamily="18" charset="0"/>
                        </a:rPr>
                        <m:t>3+1.5×</m:t>
                      </m:r>
                      <m:r>
                        <a:rPr lang="en-US" altLang="zh-TW" i="1">
                          <a:solidFill>
                            <a:schemeClr val="tx1"/>
                          </a:solidFill>
                          <a:latin typeface="Cambria Math" panose="02040503050406030204" pitchFamily="18" charset="0"/>
                        </a:rPr>
                        <m:t>𝐼𝑄𝑅</m:t>
                      </m:r>
                      <m:r>
                        <a:rPr lang="en-US" altLang="zh-TW" i="1">
                          <a:solidFill>
                            <a:schemeClr val="tx1"/>
                          </a:solidFill>
                          <a:latin typeface="Cambria Math" panose="02040503050406030204" pitchFamily="18" charset="0"/>
                        </a:rPr>
                        <m:t>]</m:t>
                      </m:r>
                    </m:oMath>
                  </m:oMathPara>
                </a14:m>
                <a:endParaRPr lang="zh-TW" altLang="en-US" dirty="0">
                  <a:solidFill>
                    <a:schemeClr val="tx1"/>
                  </a:solidFill>
                  <a:latin typeface="微軟正黑體" panose="020B0604030504040204" pitchFamily="34" charset="-120"/>
                  <a:ea typeface="微軟正黑體" panose="020B0604030504040204" pitchFamily="34" charset="-120"/>
                </a:endParaRPr>
              </a:p>
              <a:p>
                <a:pPr algn="ctr"/>
                <a:endParaRPr lang="zh-TW" altLang="en-US" dirty="0">
                  <a:solidFill>
                    <a:schemeClr val="tx1"/>
                  </a:solidFill>
                  <a:latin typeface="微軟正黑體" panose="020B0604030504040204" pitchFamily="34" charset="-120"/>
                  <a:ea typeface="微軟正黑體" panose="020B0604030504040204" pitchFamily="34" charset="-120"/>
                </a:endParaRPr>
              </a:p>
            </p:txBody>
          </p:sp>
        </mc:Choice>
        <mc:Fallback xmlns="">
          <p:sp>
            <p:nvSpPr>
              <p:cNvPr id="26" name="矩形: 圓角 25">
                <a:extLst>
                  <a:ext uri="{FF2B5EF4-FFF2-40B4-BE49-F238E27FC236}">
                    <a16:creationId xmlns:a16="http://schemas.microsoft.com/office/drawing/2014/main" id="{7487A11F-CFAC-4FD3-B511-2F0C29B4DAAB}"/>
                  </a:ext>
                </a:extLst>
              </p:cNvPr>
              <p:cNvSpPr>
                <a:spLocks noRot="1" noChangeAspect="1" noMove="1" noResize="1" noEditPoints="1" noAdjustHandles="1" noChangeArrowheads="1" noChangeShapeType="1" noTextEdit="1"/>
              </p:cNvSpPr>
              <p:nvPr/>
            </p:nvSpPr>
            <p:spPr>
              <a:xfrm>
                <a:off x="1493625" y="5579264"/>
                <a:ext cx="3994335" cy="702790"/>
              </a:xfrm>
              <a:prstGeom prst="roundRect">
                <a:avLst/>
              </a:prstGeom>
              <a:blipFill>
                <a:blip r:embed="rId6"/>
                <a:stretch>
                  <a:fillRect b="-1653"/>
                </a:stretch>
              </a:blipFill>
              <a:ln w="28575">
                <a:solidFill>
                  <a:schemeClr val="tx1"/>
                </a:solidFill>
                <a:prstDash val="lgDash"/>
              </a:ln>
            </p:spPr>
            <p:txBody>
              <a:bodyPr/>
              <a:lstStyle/>
              <a:p>
                <a:r>
                  <a:rPr lang="zh-TW" altLang="en-US">
                    <a:noFill/>
                  </a:rPr>
                  <a:t> </a:t>
                </a:r>
              </a:p>
            </p:txBody>
          </p:sp>
        </mc:Fallback>
      </mc:AlternateContent>
      <p:grpSp>
        <p:nvGrpSpPr>
          <p:cNvPr id="36" name="群組 35">
            <a:extLst>
              <a:ext uri="{FF2B5EF4-FFF2-40B4-BE49-F238E27FC236}">
                <a16:creationId xmlns:a16="http://schemas.microsoft.com/office/drawing/2014/main" id="{5A36161D-88B9-4309-B54B-215074C3ACB0}"/>
              </a:ext>
            </a:extLst>
          </p:cNvPr>
          <p:cNvGrpSpPr/>
          <p:nvPr/>
        </p:nvGrpSpPr>
        <p:grpSpPr>
          <a:xfrm>
            <a:off x="5487960" y="3710588"/>
            <a:ext cx="1993523" cy="2228949"/>
            <a:chOff x="5487960" y="3710588"/>
            <a:chExt cx="1993523" cy="2228949"/>
          </a:xfrm>
        </p:grpSpPr>
        <p:sp>
          <p:nvSpPr>
            <p:cNvPr id="29" name="矩形 28">
              <a:extLst>
                <a:ext uri="{FF2B5EF4-FFF2-40B4-BE49-F238E27FC236}">
                  <a16:creationId xmlns:a16="http://schemas.microsoft.com/office/drawing/2014/main" id="{8AB36459-CBFD-4078-9F9A-B8BD9A78D78D}"/>
                </a:ext>
              </a:extLst>
            </p:cNvPr>
            <p:cNvSpPr/>
            <p:nvPr/>
          </p:nvSpPr>
          <p:spPr>
            <a:xfrm>
              <a:off x="6585358" y="3710588"/>
              <a:ext cx="779792" cy="743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a:extLst>
                <a:ext uri="{FF2B5EF4-FFF2-40B4-BE49-F238E27FC236}">
                  <a16:creationId xmlns:a16="http://schemas.microsoft.com/office/drawing/2014/main" id="{0F1816CF-B45B-416C-88A3-D3AEBB54B941}"/>
                </a:ext>
              </a:extLst>
            </p:cNvPr>
            <p:cNvCxnSpPr>
              <a:stCxn id="26" idx="3"/>
              <a:endCxn id="29" idx="2"/>
            </p:cNvCxnSpPr>
            <p:nvPr/>
          </p:nvCxnSpPr>
          <p:spPr>
            <a:xfrm flipV="1">
              <a:off x="5487960" y="4454554"/>
              <a:ext cx="1487294" cy="14761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9D2057A6-95A0-4C36-A0B6-959273196936}"/>
                </a:ext>
              </a:extLst>
            </p:cNvPr>
            <p:cNvSpPr txBox="1"/>
            <p:nvPr/>
          </p:nvSpPr>
          <p:spPr>
            <a:xfrm>
              <a:off x="5624638" y="5570205"/>
              <a:ext cx="1856845" cy="369332"/>
            </a:xfrm>
            <a:prstGeom prst="rect">
              <a:avLst/>
            </a:prstGeom>
            <a:noFill/>
          </p:spPr>
          <p:txBody>
            <a:bodyPr wrap="square" rtlCol="0">
              <a:spAutoFit/>
            </a:bodyPr>
            <a:lstStyle/>
            <a:p>
              <a:pPr algn="ctr"/>
              <a:r>
                <a:rPr lang="zh-TW" altLang="en-US" dirty="0">
                  <a:solidFill>
                    <a:srgbClr val="FF0000"/>
                  </a:solidFill>
                  <a:latin typeface="微軟正黑體" panose="020B0604030504040204" pitchFamily="34" charset="-120"/>
                  <a:ea typeface="微軟正黑體" panose="020B0604030504040204" pitchFamily="34" charset="-120"/>
                </a:rPr>
                <a:t>若是在範圍外</a:t>
              </a:r>
            </a:p>
          </p:txBody>
        </p:sp>
      </p:grpSp>
      <p:sp>
        <p:nvSpPr>
          <p:cNvPr id="38" name="文本框 8">
            <a:extLst>
              <a:ext uri="{FF2B5EF4-FFF2-40B4-BE49-F238E27FC236}">
                <a16:creationId xmlns:a16="http://schemas.microsoft.com/office/drawing/2014/main" id="{C1F6EAA9-B1FA-46FD-B08B-ABE3A2DC36E1}"/>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37" name="文本框 8">
            <a:extLst>
              <a:ext uri="{FF2B5EF4-FFF2-40B4-BE49-F238E27FC236}">
                <a16:creationId xmlns:a16="http://schemas.microsoft.com/office/drawing/2014/main" id="{88066DF6-169C-4B00-9B4B-F43EB3DD917D}"/>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39" name="文本框 8">
            <a:extLst>
              <a:ext uri="{FF2B5EF4-FFF2-40B4-BE49-F238E27FC236}">
                <a16:creationId xmlns:a16="http://schemas.microsoft.com/office/drawing/2014/main" id="{CFB331DB-0277-43E5-9083-0259176580BD}"/>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40" name="文本框 8">
            <a:extLst>
              <a:ext uri="{FF2B5EF4-FFF2-40B4-BE49-F238E27FC236}">
                <a16:creationId xmlns:a16="http://schemas.microsoft.com/office/drawing/2014/main" id="{B4100021-91A2-4ABA-A7CA-EA6D30CB6446}"/>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41" name="文本框 8">
            <a:extLst>
              <a:ext uri="{FF2B5EF4-FFF2-40B4-BE49-F238E27FC236}">
                <a16:creationId xmlns:a16="http://schemas.microsoft.com/office/drawing/2014/main" id="{1AD04FCE-0219-456F-A0F2-A25DA444BE22}"/>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42" name="文本框 8">
            <a:extLst>
              <a:ext uri="{FF2B5EF4-FFF2-40B4-BE49-F238E27FC236}">
                <a16:creationId xmlns:a16="http://schemas.microsoft.com/office/drawing/2014/main" id="{87CAEDC2-C72D-4DDF-8557-0FFD52599068}"/>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2016212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2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P spid="21" grpId="0"/>
      <p:bldP spid="13" grpId="0" animBg="1"/>
      <p:bldP spid="23" grpId="0" animBg="1"/>
      <p:bldP spid="24" grpId="0" animBg="1"/>
      <p:bldP spid="25" grpId="0" animBg="1"/>
      <p:bldP spid="15" grpId="0"/>
      <p:bldP spid="27" grpId="0"/>
      <p:bldP spid="28" grpId="0"/>
      <p:bldP spid="16" grpId="0"/>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29</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箭號: 五邊形 49">
            <a:extLst>
              <a:ext uri="{FF2B5EF4-FFF2-40B4-BE49-F238E27FC236}">
                <a16:creationId xmlns:a16="http://schemas.microsoft.com/office/drawing/2014/main" id="{ED754B48-C041-4707-89C9-DFEF24D02A14}"/>
              </a:ext>
            </a:extLst>
          </p:cNvPr>
          <p:cNvSpPr/>
          <p:nvPr/>
        </p:nvSpPr>
        <p:spPr>
          <a:xfrm>
            <a:off x="243836" y="1661021"/>
            <a:ext cx="2532920"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資料觀察與清洗</a:t>
            </a:r>
          </a:p>
        </p:txBody>
      </p:sp>
      <p:sp>
        <p:nvSpPr>
          <p:cNvPr id="51" name="文字方塊 50">
            <a:extLst>
              <a:ext uri="{FF2B5EF4-FFF2-40B4-BE49-F238E27FC236}">
                <a16:creationId xmlns:a16="http://schemas.microsoft.com/office/drawing/2014/main" id="{8AD75DF6-0597-4C91-9708-697BBB9587CD}"/>
              </a:ext>
            </a:extLst>
          </p:cNvPr>
          <p:cNvSpPr txBox="1"/>
          <p:nvPr/>
        </p:nvSpPr>
        <p:spPr>
          <a:xfrm>
            <a:off x="2776756" y="1679080"/>
            <a:ext cx="7214532"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時序資料具有</a:t>
            </a:r>
            <a:r>
              <a:rPr lang="zh-TW" altLang="en-US" sz="2000" dirty="0">
                <a:solidFill>
                  <a:srgbClr val="FF0000"/>
                </a:solidFill>
                <a:latin typeface="微軟正黑體" panose="020B0604030504040204" pitchFamily="34" charset="-120"/>
                <a:ea typeface="微軟正黑體" panose="020B0604030504040204" pitchFamily="34" charset="-120"/>
              </a:rPr>
              <a:t>時間先後</a:t>
            </a:r>
            <a:r>
              <a:rPr lang="zh-TW" altLang="en-US" sz="2000" dirty="0">
                <a:latin typeface="微軟正黑體" panose="020B0604030504040204" pitchFamily="34" charset="-120"/>
                <a:ea typeface="微軟正黑體" panose="020B0604030504040204" pitchFamily="34" charset="-120"/>
              </a:rPr>
              <a:t>關係，若</a:t>
            </a:r>
            <a:r>
              <a:rPr lang="zh-TW" altLang="en-US" sz="2000" dirty="0">
                <a:solidFill>
                  <a:srgbClr val="FF0000"/>
                </a:solidFill>
                <a:latin typeface="微軟正黑體" panose="020B0604030504040204" pitchFamily="34" charset="-120"/>
                <a:ea typeface="微軟正黑體" panose="020B0604030504040204" pitchFamily="34" charset="-120"/>
              </a:rPr>
              <a:t>刪除</a:t>
            </a:r>
            <a:r>
              <a:rPr lang="zh-TW" altLang="en-US" sz="2000" dirty="0">
                <a:latin typeface="微軟正黑體" panose="020B0604030504040204" pitchFamily="34" charset="-120"/>
                <a:ea typeface="微軟正黑體" panose="020B0604030504040204" pitchFamily="34" charset="-120"/>
              </a:rPr>
              <a:t>會造成</a:t>
            </a:r>
            <a:r>
              <a:rPr lang="zh-TW" altLang="en-US" sz="2000" dirty="0">
                <a:solidFill>
                  <a:srgbClr val="FF0000"/>
                </a:solidFill>
                <a:latin typeface="微軟正黑體" panose="020B0604030504040204" pitchFamily="34" charset="-120"/>
                <a:ea typeface="微軟正黑體" panose="020B0604030504040204" pitchFamily="34" charset="-120"/>
              </a:rPr>
              <a:t>不連續</a:t>
            </a:r>
          </a:p>
        </p:txBody>
      </p:sp>
      <p:sp>
        <p:nvSpPr>
          <p:cNvPr id="52" name="文字方塊 51">
            <a:extLst>
              <a:ext uri="{FF2B5EF4-FFF2-40B4-BE49-F238E27FC236}">
                <a16:creationId xmlns:a16="http://schemas.microsoft.com/office/drawing/2014/main" id="{898C082F-E6B3-480B-83AF-49BC5EDE9851}"/>
              </a:ext>
            </a:extLst>
          </p:cNvPr>
          <p:cNvSpPr txBox="1"/>
          <p:nvPr/>
        </p:nvSpPr>
        <p:spPr>
          <a:xfrm>
            <a:off x="382676" y="2285069"/>
            <a:ext cx="2255240"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線性插值法</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59A49211-84C9-47B8-89E8-6E162C106831}"/>
                  </a:ext>
                </a:extLst>
              </p:cNvPr>
              <p:cNvSpPr txBox="1"/>
              <p:nvPr/>
            </p:nvSpPr>
            <p:spPr>
              <a:xfrm>
                <a:off x="1585729" y="4532913"/>
                <a:ext cx="3982915" cy="6748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m:t>
                              </m:r>
                              <m:r>
                                <a:rPr lang="en-US" altLang="zh-TW" sz="2000" i="1">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den>
                      </m:f>
                      <m:d>
                        <m:dPr>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𝑡</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oMath>
                  </m:oMathPara>
                </a14:m>
                <a:endParaRPr lang="zh-TW" altLang="en-US" sz="2000" dirty="0"/>
              </a:p>
            </p:txBody>
          </p:sp>
        </mc:Choice>
        <mc:Fallback xmlns="">
          <p:sp>
            <p:nvSpPr>
              <p:cNvPr id="17" name="文字方塊 16">
                <a:extLst>
                  <a:ext uri="{FF2B5EF4-FFF2-40B4-BE49-F238E27FC236}">
                    <a16:creationId xmlns:a16="http://schemas.microsoft.com/office/drawing/2014/main" id="{59A49211-84C9-47B8-89E8-6E162C106831}"/>
                  </a:ext>
                </a:extLst>
              </p:cNvPr>
              <p:cNvSpPr txBox="1">
                <a:spLocks noRot="1" noChangeAspect="1" noMove="1" noResize="1" noEditPoints="1" noAdjustHandles="1" noChangeArrowheads="1" noChangeShapeType="1" noTextEdit="1"/>
              </p:cNvSpPr>
              <p:nvPr/>
            </p:nvSpPr>
            <p:spPr>
              <a:xfrm>
                <a:off x="1585729" y="4532913"/>
                <a:ext cx="3982915" cy="674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F6B0A862-AB42-4BC2-A255-4CDE2A043B3F}"/>
                  </a:ext>
                </a:extLst>
              </p:cNvPr>
              <p:cNvSpPr txBox="1"/>
              <p:nvPr/>
            </p:nvSpPr>
            <p:spPr>
              <a:xfrm>
                <a:off x="1585729" y="3205569"/>
                <a:ext cx="3982915" cy="6748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𝑡</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den>
                      </m:f>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m:t>
                              </m:r>
                              <m:r>
                                <a:rPr lang="en-US" altLang="zh-TW" sz="2000" i="1">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den>
                      </m:f>
                    </m:oMath>
                  </m:oMathPara>
                </a14:m>
                <a:endParaRPr lang="zh-TW" altLang="en-US" sz="2000" dirty="0"/>
              </a:p>
            </p:txBody>
          </p:sp>
        </mc:Choice>
        <mc:Fallback xmlns="">
          <p:sp>
            <p:nvSpPr>
              <p:cNvPr id="37" name="文字方塊 36">
                <a:extLst>
                  <a:ext uri="{FF2B5EF4-FFF2-40B4-BE49-F238E27FC236}">
                    <a16:creationId xmlns:a16="http://schemas.microsoft.com/office/drawing/2014/main" id="{F6B0A862-AB42-4BC2-A255-4CDE2A043B3F}"/>
                  </a:ext>
                </a:extLst>
              </p:cNvPr>
              <p:cNvSpPr txBox="1">
                <a:spLocks noRot="1" noChangeAspect="1" noMove="1" noResize="1" noEditPoints="1" noAdjustHandles="1" noChangeArrowheads="1" noChangeShapeType="1" noTextEdit="1"/>
              </p:cNvSpPr>
              <p:nvPr/>
            </p:nvSpPr>
            <p:spPr>
              <a:xfrm>
                <a:off x="1585729" y="3205569"/>
                <a:ext cx="3982915" cy="674800"/>
              </a:xfrm>
              <a:prstGeom prst="rect">
                <a:avLst/>
              </a:prstGeom>
              <a:blipFill>
                <a:blip r:embed="rId4"/>
                <a:stretch>
                  <a:fillRect/>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0D06CA70-8AFE-4F69-BE5F-982F56CF3E53}"/>
              </a:ext>
            </a:extLst>
          </p:cNvPr>
          <p:cNvSpPr txBox="1"/>
          <p:nvPr/>
        </p:nvSpPr>
        <p:spPr>
          <a:xfrm>
            <a:off x="308590" y="4142694"/>
            <a:ext cx="1529861" cy="338554"/>
          </a:xfrm>
          <a:prstGeom prst="rect">
            <a:avLst/>
          </a:prstGeom>
          <a:noFill/>
        </p:spPr>
        <p:txBody>
          <a:bodyPr wrap="square" rtlCol="0">
            <a:spAutoFit/>
          </a:bodyPr>
          <a:lstStyle/>
          <a:p>
            <a:r>
              <a:rPr lang="zh-TW" altLang="en-US" sz="1600" dirty="0">
                <a:latin typeface="微軟正黑體" panose="020B0604030504040204" pitchFamily="34" charset="-120"/>
                <a:ea typeface="微軟正黑體" panose="020B0604030504040204" pitchFamily="34" charset="-120"/>
              </a:rPr>
              <a:t>經整理後得</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9D8EEAE0-D7DC-429C-80B1-49A9598E3788}"/>
                  </a:ext>
                </a:extLst>
              </p:cNvPr>
              <p:cNvSpPr txBox="1"/>
              <p:nvPr/>
            </p:nvSpPr>
            <p:spPr>
              <a:xfrm>
                <a:off x="690937" y="5615203"/>
                <a:ext cx="5728526" cy="400110"/>
              </a:xfrm>
              <a:prstGeom prst="rect">
                <a:avLst/>
              </a:prstGeom>
              <a:noFill/>
            </p:spPr>
            <p:txBody>
              <a:bodyPr wrap="square" rtlCol="0">
                <a:spAutoFit/>
              </a:bodyPr>
              <a:lstStyle/>
              <a:p>
                <a:pPr marL="342900" indent="-342900">
                  <a:buFont typeface="Wingdings" panose="05000000000000000000" pitchFamily="2" charset="2"/>
                  <a:buChar char="l"/>
                </a:pPr>
                <a:r>
                  <a:rPr lang="zh-TW" altLang="zh-TW" sz="2000" dirty="0">
                    <a:latin typeface="微軟正黑體" panose="020B0604030504040204" pitchFamily="34" charset="-120"/>
                    <a:ea typeface="微軟正黑體" panose="020B0604030504040204" pitchFamily="34" charset="-120"/>
                  </a:rPr>
                  <a:t>各機組狀態資料數值為</a:t>
                </a:r>
                <a14:m>
                  <m:oMath xmlns:m="http://schemas.openxmlformats.org/officeDocument/2006/math">
                    <m:r>
                      <a:rPr lang="en-US" altLang="zh-TW" sz="2000" b="0" i="1">
                        <a:latin typeface="Cambria Math" panose="02040503050406030204" pitchFamily="18" charset="0"/>
                      </a:rPr>
                      <m:t>𝑌</m:t>
                    </m:r>
                    <m:r>
                      <a:rPr lang="en-US" altLang="zh-TW" sz="2000" b="0" i="1">
                        <a:latin typeface="Cambria Math" panose="02040503050406030204" pitchFamily="18" charset="0"/>
                      </a:rPr>
                      <m:t>=</m:t>
                    </m:r>
                    <m:d>
                      <m:dPr>
                        <m:begChr m:val="["/>
                        <m:endChr m:val="]"/>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b="0" i="1">
                                <a:latin typeface="Cambria Math" panose="02040503050406030204" pitchFamily="18" charset="0"/>
                              </a:rPr>
                              <m:t>𝑦</m:t>
                            </m:r>
                          </m:e>
                          <m:sub>
                            <m:r>
                              <a:rPr lang="en-US" altLang="zh-TW" sz="2000" b="0" i="1">
                                <a:latin typeface="Cambria Math" panose="02040503050406030204" pitchFamily="18" charset="0"/>
                              </a:rPr>
                              <m:t>1</m:t>
                            </m:r>
                          </m:sub>
                        </m:sSub>
                        <m:r>
                          <a:rPr lang="zh-TW" altLang="zh-TW" sz="2000" b="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0" i="1">
                                <a:latin typeface="Cambria Math" panose="02040503050406030204" pitchFamily="18" charset="0"/>
                              </a:rPr>
                              <m:t>𝑦</m:t>
                            </m:r>
                          </m:e>
                          <m:sub>
                            <m:r>
                              <a:rPr lang="en-US" altLang="zh-TW" sz="2000" b="0" i="1">
                                <a:latin typeface="Cambria Math" panose="02040503050406030204" pitchFamily="18" charset="0"/>
                              </a:rPr>
                              <m:t>𝑡</m:t>
                            </m:r>
                          </m:sub>
                        </m:sSub>
                        <m:r>
                          <a:rPr lang="en-US" altLang="zh-TW" sz="2000" b="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0" i="1">
                                <a:latin typeface="Cambria Math" panose="02040503050406030204" pitchFamily="18" charset="0"/>
                              </a:rPr>
                              <m:t>𝑦</m:t>
                            </m:r>
                          </m:e>
                          <m:sub>
                            <m:r>
                              <a:rPr lang="en-US" altLang="zh-TW" sz="2000" b="0" i="1">
                                <a:latin typeface="Cambria Math" panose="02040503050406030204" pitchFamily="18" charset="0"/>
                              </a:rPr>
                              <m:t>𝑇</m:t>
                            </m:r>
                          </m:sub>
                        </m:sSub>
                      </m:e>
                    </m:d>
                  </m:oMath>
                </a14:m>
                <a:endParaRPr lang="zh-TW" altLang="en-US" sz="2000" dirty="0">
                  <a:latin typeface="微軟正黑體" panose="020B0604030504040204" pitchFamily="34" charset="-120"/>
                  <a:ea typeface="微軟正黑體" panose="020B0604030504040204" pitchFamily="34" charset="-120"/>
                </a:endParaRPr>
              </a:p>
            </p:txBody>
          </p:sp>
        </mc:Choice>
        <mc:Fallback xmlns="">
          <p:sp>
            <p:nvSpPr>
              <p:cNvPr id="30" name="文字方塊 29">
                <a:extLst>
                  <a:ext uri="{FF2B5EF4-FFF2-40B4-BE49-F238E27FC236}">
                    <a16:creationId xmlns:a16="http://schemas.microsoft.com/office/drawing/2014/main" id="{9D8EEAE0-D7DC-429C-80B1-49A9598E3788}"/>
                  </a:ext>
                </a:extLst>
              </p:cNvPr>
              <p:cNvSpPr txBox="1">
                <a:spLocks noRot="1" noChangeAspect="1" noMove="1" noResize="1" noEditPoints="1" noAdjustHandles="1" noChangeArrowheads="1" noChangeShapeType="1" noTextEdit="1"/>
              </p:cNvSpPr>
              <p:nvPr/>
            </p:nvSpPr>
            <p:spPr>
              <a:xfrm>
                <a:off x="690937" y="5615203"/>
                <a:ext cx="5728526" cy="400110"/>
              </a:xfrm>
              <a:prstGeom prst="rect">
                <a:avLst/>
              </a:prstGeom>
              <a:blipFill>
                <a:blip r:embed="rId5"/>
                <a:stretch>
                  <a:fillRect l="-957" t="-7576" b="-257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EEA567A6-6CA0-443A-B78D-48CDDF901BED}"/>
                  </a:ext>
                </a:extLst>
              </p:cNvPr>
              <p:cNvSpPr txBox="1"/>
              <p:nvPr/>
            </p:nvSpPr>
            <p:spPr>
              <a:xfrm>
                <a:off x="690937" y="6141613"/>
                <a:ext cx="4688281" cy="400110"/>
              </a:xfrm>
              <a:prstGeom prst="rect">
                <a:avLst/>
              </a:prstGeom>
              <a:noFill/>
            </p:spPr>
            <p:txBody>
              <a:bodyPr wrap="square" rtlCol="0">
                <a:spAutoFit/>
              </a:bodyPr>
              <a:lstStyle/>
              <a:p>
                <a:pPr marL="342900" indent="-342900">
                  <a:buFont typeface="Wingdings" panose="05000000000000000000" pitchFamily="2" charset="2"/>
                  <a:buChar char="l"/>
                </a:pPr>
                <a:r>
                  <a:rPr lang="zh-TW" altLang="zh-TW" sz="2000" dirty="0">
                    <a:latin typeface="微軟正黑體" panose="020B0604030504040204" pitchFamily="34" charset="-120"/>
                    <a:ea typeface="微軟正黑體" panose="020B0604030504040204" pitchFamily="34" charset="-120"/>
                  </a:rPr>
                  <a:t>時間日期序列為</a:t>
                </a:r>
                <a14:m>
                  <m:oMath xmlns:m="http://schemas.openxmlformats.org/officeDocument/2006/math">
                    <m:r>
                      <a:rPr lang="en-US" altLang="zh-TW" sz="2000" b="0" i="1">
                        <a:latin typeface="Cambria Math" panose="02040503050406030204" pitchFamily="18" charset="0"/>
                      </a:rPr>
                      <m:t>𝑋</m:t>
                    </m:r>
                    <m:r>
                      <a:rPr lang="en-US" altLang="zh-TW" sz="2000" b="0" i="1">
                        <a:latin typeface="Cambria Math" panose="02040503050406030204" pitchFamily="18" charset="0"/>
                      </a:rPr>
                      <m:t>=</m:t>
                    </m:r>
                    <m:d>
                      <m:dPr>
                        <m:begChr m:val="["/>
                        <m:endChr m:val="]"/>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b="0" i="1">
                                <a:latin typeface="Cambria Math" panose="02040503050406030204" pitchFamily="18" charset="0"/>
                              </a:rPr>
                              <m:t>𝑥</m:t>
                            </m:r>
                          </m:e>
                          <m:sub>
                            <m:r>
                              <a:rPr lang="en-US" altLang="zh-TW" sz="2000" b="0" i="1">
                                <a:latin typeface="Cambria Math" panose="02040503050406030204" pitchFamily="18" charset="0"/>
                              </a:rPr>
                              <m:t>1</m:t>
                            </m:r>
                          </m:sub>
                        </m:sSub>
                        <m:r>
                          <a:rPr lang="zh-TW" altLang="zh-TW" sz="2000" b="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0" i="1">
                                <a:latin typeface="Cambria Math" panose="02040503050406030204" pitchFamily="18" charset="0"/>
                              </a:rPr>
                              <m:t>𝑥</m:t>
                            </m:r>
                          </m:e>
                          <m:sub>
                            <m:r>
                              <a:rPr lang="en-US" altLang="zh-TW" sz="2000" b="0" i="1">
                                <a:latin typeface="Cambria Math" panose="02040503050406030204" pitchFamily="18" charset="0"/>
                              </a:rPr>
                              <m:t>𝑡</m:t>
                            </m:r>
                          </m:sub>
                        </m:sSub>
                        <m:r>
                          <a:rPr lang="en-US" altLang="zh-TW" sz="2000" b="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0" i="1">
                                <a:latin typeface="Cambria Math" panose="02040503050406030204" pitchFamily="18" charset="0"/>
                              </a:rPr>
                              <m:t>𝑥</m:t>
                            </m:r>
                          </m:e>
                          <m:sub>
                            <m:r>
                              <a:rPr lang="en-US" altLang="zh-TW" sz="2000" b="0" i="1">
                                <a:latin typeface="Cambria Math" panose="02040503050406030204" pitchFamily="18" charset="0"/>
                              </a:rPr>
                              <m:t>𝑇</m:t>
                            </m:r>
                          </m:sub>
                        </m:sSub>
                      </m:e>
                    </m:d>
                  </m:oMath>
                </a14:m>
                <a:endParaRPr lang="zh-TW" altLang="en-US" sz="2000" dirty="0">
                  <a:latin typeface="微軟正黑體" panose="020B0604030504040204" pitchFamily="34" charset="-120"/>
                  <a:ea typeface="微軟正黑體" panose="020B0604030504040204" pitchFamily="34" charset="-120"/>
                </a:endParaRPr>
              </a:p>
            </p:txBody>
          </p:sp>
        </mc:Choice>
        <mc:Fallback xmlns="">
          <p:sp>
            <p:nvSpPr>
              <p:cNvPr id="39" name="文字方塊 38">
                <a:extLst>
                  <a:ext uri="{FF2B5EF4-FFF2-40B4-BE49-F238E27FC236}">
                    <a16:creationId xmlns:a16="http://schemas.microsoft.com/office/drawing/2014/main" id="{EEA567A6-6CA0-443A-B78D-48CDDF901BED}"/>
                  </a:ext>
                </a:extLst>
              </p:cNvPr>
              <p:cNvSpPr txBox="1">
                <a:spLocks noRot="1" noChangeAspect="1" noMove="1" noResize="1" noEditPoints="1" noAdjustHandles="1" noChangeArrowheads="1" noChangeShapeType="1" noTextEdit="1"/>
              </p:cNvSpPr>
              <p:nvPr/>
            </p:nvSpPr>
            <p:spPr>
              <a:xfrm>
                <a:off x="690937" y="6141613"/>
                <a:ext cx="4688281" cy="400110"/>
              </a:xfrm>
              <a:prstGeom prst="rect">
                <a:avLst/>
              </a:prstGeom>
              <a:blipFill>
                <a:blip r:embed="rId6"/>
                <a:stretch>
                  <a:fillRect l="-1170" t="-7576" b="-25758"/>
                </a:stretch>
              </a:blipFill>
            </p:spPr>
            <p:txBody>
              <a:bodyPr/>
              <a:lstStyle/>
              <a:p>
                <a:r>
                  <a:rPr lang="zh-TW" altLang="en-US">
                    <a:noFill/>
                  </a:rPr>
                  <a:t> </a:t>
                </a:r>
              </a:p>
            </p:txBody>
          </p:sp>
        </mc:Fallback>
      </mc:AlternateContent>
      <p:graphicFrame>
        <p:nvGraphicFramePr>
          <p:cNvPr id="31" name="表格 30">
            <a:extLst>
              <a:ext uri="{FF2B5EF4-FFF2-40B4-BE49-F238E27FC236}">
                <a16:creationId xmlns:a16="http://schemas.microsoft.com/office/drawing/2014/main" id="{FFCDBC6A-C4FC-47C2-9925-60D0DB6ED472}"/>
              </a:ext>
            </a:extLst>
          </p:cNvPr>
          <p:cNvGraphicFramePr>
            <a:graphicFrameLocks noGrp="1"/>
          </p:cNvGraphicFramePr>
          <p:nvPr>
            <p:extLst>
              <p:ext uri="{D42A27DB-BD31-4B8C-83A1-F6EECF244321}">
                <p14:modId xmlns:p14="http://schemas.microsoft.com/office/powerpoint/2010/main" val="3352449762"/>
              </p:ext>
            </p:extLst>
          </p:nvPr>
        </p:nvGraphicFramePr>
        <p:xfrm>
          <a:off x="6850845" y="2398385"/>
          <a:ext cx="3014125" cy="2780535"/>
        </p:xfrm>
        <a:graphic>
          <a:graphicData uri="http://schemas.openxmlformats.org/drawingml/2006/table">
            <a:tbl>
              <a:tblPr firstRow="1" bandRow="1">
                <a:tableStyleId>{7DF18680-E054-41AD-8BC1-D1AEF772440D}</a:tableStyleId>
              </a:tblPr>
              <a:tblGrid>
                <a:gridCol w="414692">
                  <a:extLst>
                    <a:ext uri="{9D8B030D-6E8A-4147-A177-3AD203B41FA5}">
                      <a16:colId xmlns:a16="http://schemas.microsoft.com/office/drawing/2014/main" val="4281428842"/>
                    </a:ext>
                  </a:extLst>
                </a:gridCol>
                <a:gridCol w="1435043">
                  <a:extLst>
                    <a:ext uri="{9D8B030D-6E8A-4147-A177-3AD203B41FA5}">
                      <a16:colId xmlns:a16="http://schemas.microsoft.com/office/drawing/2014/main" val="3289993556"/>
                    </a:ext>
                  </a:extLst>
                </a:gridCol>
                <a:gridCol w="1164390">
                  <a:extLst>
                    <a:ext uri="{9D8B030D-6E8A-4147-A177-3AD203B41FA5}">
                      <a16:colId xmlns:a16="http://schemas.microsoft.com/office/drawing/2014/main" val="2867915377"/>
                    </a:ext>
                  </a:extLst>
                </a:gridCol>
              </a:tblGrid>
              <a:tr h="556107">
                <a:tc gridSpan="3">
                  <a:txBody>
                    <a:bodyPr/>
                    <a:lstStyle/>
                    <a:p>
                      <a:pPr algn="ctr"/>
                      <a:r>
                        <a:rPr lang="zh-TW" altLang="zh-TW" sz="2500" kern="1200" dirty="0">
                          <a:effectLst/>
                          <a:latin typeface="微軟正黑體" panose="020B0604030504040204" pitchFamily="34" charset="-120"/>
                          <a:ea typeface="微軟正黑體" panose="020B0604030504040204" pitchFamily="34" charset="-120"/>
                        </a:rPr>
                        <a:t>變速箱油溫</a:t>
                      </a:r>
                      <a:endParaRPr lang="zh-TW" altLang="en-US" sz="2500" dirty="0">
                        <a:latin typeface="微軟正黑體" panose="020B0604030504040204" pitchFamily="34" charset="-120"/>
                        <a:ea typeface="微軟正黑體" panose="020B0604030504040204" pitchFamily="34" charset="-120"/>
                      </a:endParaRPr>
                    </a:p>
                  </a:txBody>
                  <a:tcPr marL="81182" marR="81182" marT="40591" marB="405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698568076"/>
                  </a:ext>
                </a:extLst>
              </a:tr>
              <a:tr h="556107">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lnL w="12700" cap="flat" cmpd="sng" algn="ctr">
                      <a:noFill/>
                      <a:prstDash val="solid"/>
                      <a:round/>
                      <a:headEnd type="none" w="med" len="med"/>
                      <a:tailEnd type="none" w="med" len="med"/>
                    </a:lnL>
                  </a:tcPr>
                </a:tc>
                <a:tc>
                  <a:txBody>
                    <a:bodyPr/>
                    <a:lstStyle/>
                    <a:p>
                      <a:pPr algn="ctr"/>
                      <a:r>
                        <a:rPr lang="en-US" altLang="zh-TW" sz="1600" dirty="0">
                          <a:latin typeface="微軟正黑體" panose="020B0604030504040204" pitchFamily="34" charset="-120"/>
                          <a:ea typeface="微軟正黑體" panose="020B0604030504040204" pitchFamily="34" charset="-120"/>
                        </a:rPr>
                        <a:t>2019/10/31</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tc>
                <a:tc>
                  <a:txBody>
                    <a:bodyPr/>
                    <a:lstStyle/>
                    <a:p>
                      <a:pPr algn="ctr"/>
                      <a:r>
                        <a:rPr lang="en-US" altLang="zh-TW" sz="1600" dirty="0">
                          <a:latin typeface="微軟正黑體" panose="020B0604030504040204" pitchFamily="34" charset="-120"/>
                          <a:ea typeface="微軟正黑體" panose="020B0604030504040204" pitchFamily="34" charset="-120"/>
                        </a:rPr>
                        <a:t>55.5</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lnR w="12700" cap="flat" cmpd="sng" algn="ctr">
                      <a:noFill/>
                      <a:prstDash val="solid"/>
                      <a:round/>
                      <a:headEnd type="none" w="med" len="med"/>
                      <a:tailEnd type="none" w="med" len="med"/>
                    </a:lnR>
                  </a:tcPr>
                </a:tc>
                <a:extLst>
                  <a:ext uri="{0D108BD9-81ED-4DB2-BD59-A6C34878D82A}">
                    <a16:rowId xmlns:a16="http://schemas.microsoft.com/office/drawing/2014/main" val="2531813496"/>
                  </a:ext>
                </a:extLst>
              </a:tr>
              <a:tr h="556107">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lnL w="12700" cap="flat" cmpd="sng" algn="ctr">
                      <a:noFill/>
                      <a:prstDash val="solid"/>
                      <a:round/>
                      <a:headEnd type="none" w="med" len="med"/>
                      <a:tailEnd type="none" w="med" len="med"/>
                    </a:lnL>
                  </a:tcPr>
                </a:tc>
                <a:tc>
                  <a:txBody>
                    <a:bodyPr/>
                    <a:lstStyle/>
                    <a:p>
                      <a:pPr algn="ctr"/>
                      <a:r>
                        <a:rPr lang="en-US" altLang="zh-TW" sz="1600" dirty="0">
                          <a:latin typeface="微軟正黑體" panose="020B0604030504040204" pitchFamily="34" charset="-120"/>
                          <a:ea typeface="微軟正黑體" panose="020B0604030504040204" pitchFamily="34" charset="-120"/>
                        </a:rPr>
                        <a:t>2019/11/1</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tc>
                <a:tc>
                  <a:txBody>
                    <a:bodyPr/>
                    <a:lstStyle/>
                    <a:p>
                      <a:pPr algn="ctr"/>
                      <a:r>
                        <a:rPr lang="en-US" altLang="zh-TW" sz="1600" dirty="0">
                          <a:latin typeface="微軟正黑體" panose="020B0604030504040204" pitchFamily="34" charset="-120"/>
                          <a:ea typeface="微軟正黑體" panose="020B0604030504040204" pitchFamily="34" charset="-120"/>
                        </a:rPr>
                        <a:t>57.8</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lnR w="12700" cap="flat" cmpd="sng" algn="ctr">
                      <a:noFill/>
                      <a:prstDash val="solid"/>
                      <a:round/>
                      <a:headEnd type="none" w="med" len="med"/>
                      <a:tailEnd type="none" w="med" len="med"/>
                    </a:lnR>
                  </a:tcPr>
                </a:tc>
                <a:extLst>
                  <a:ext uri="{0D108BD9-81ED-4DB2-BD59-A6C34878D82A}">
                    <a16:rowId xmlns:a16="http://schemas.microsoft.com/office/drawing/2014/main" val="3708073346"/>
                  </a:ext>
                </a:extLst>
              </a:tr>
              <a:tr h="556107">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lnL w="12700" cap="flat" cmpd="sng" algn="ctr">
                      <a:noFill/>
                      <a:prstDash val="solid"/>
                      <a:round/>
                      <a:headEnd type="none" w="med" len="med"/>
                      <a:tailEnd type="none" w="med" len="med"/>
                    </a:lnL>
                  </a:tcPr>
                </a:tc>
                <a:tc>
                  <a:txBody>
                    <a:bodyPr/>
                    <a:lstStyle/>
                    <a:p>
                      <a:pPr algn="ctr"/>
                      <a:r>
                        <a:rPr lang="en-US" altLang="zh-TW" sz="1600" dirty="0">
                          <a:latin typeface="微軟正黑體" panose="020B0604030504040204" pitchFamily="34" charset="-120"/>
                          <a:ea typeface="微軟正黑體" panose="020B0604030504040204" pitchFamily="34" charset="-120"/>
                        </a:rPr>
                        <a:t>2019/11/2</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lnR w="12700" cap="flat" cmpd="sng" algn="ctr">
                      <a:noFill/>
                      <a:prstDash val="solid"/>
                      <a:round/>
                      <a:headEnd type="none" w="med" len="med"/>
                      <a:tailEnd type="none" w="med" len="med"/>
                    </a:lnR>
                  </a:tcPr>
                </a:tc>
                <a:extLst>
                  <a:ext uri="{0D108BD9-81ED-4DB2-BD59-A6C34878D82A}">
                    <a16:rowId xmlns:a16="http://schemas.microsoft.com/office/drawing/2014/main" val="2525708161"/>
                  </a:ext>
                </a:extLst>
              </a:tr>
              <a:tr h="556107">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2019/11/3</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lnB w="12700" cap="flat" cmpd="sng" algn="ctr">
                      <a:no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59</a:t>
                      </a:r>
                      <a:endParaRPr lang="zh-TW" altLang="en-US" sz="1600" dirty="0">
                        <a:latin typeface="微軟正黑體" panose="020B0604030504040204" pitchFamily="34" charset="-120"/>
                        <a:ea typeface="微軟正黑體" panose="020B0604030504040204" pitchFamily="34" charset="-120"/>
                      </a:endParaRPr>
                    </a:p>
                  </a:txBody>
                  <a:tcPr marL="81182" marR="81182" marT="40591" marB="40591"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62390719"/>
                  </a:ext>
                </a:extLst>
              </a:tr>
            </a:tbl>
          </a:graphicData>
        </a:graphic>
      </p:graphicFrame>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8D1AAA16-BD03-4B64-A97A-3EC8D7CFA063}"/>
                  </a:ext>
                </a:extLst>
              </p:cNvPr>
              <p:cNvSpPr txBox="1"/>
              <p:nvPr/>
            </p:nvSpPr>
            <p:spPr>
              <a:xfrm>
                <a:off x="6257375" y="5586410"/>
                <a:ext cx="3809817" cy="6739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zh-TW" altLang="zh-TW" sz="2000" i="1" smtClean="0">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b="0" i="1" smtClean="0">
                                  <a:latin typeface="Cambria Math" panose="02040503050406030204" pitchFamily="18" charset="0"/>
                                </a:rPr>
                                <m:t>3</m:t>
                              </m:r>
                              <m:r>
                                <a:rPr lang="en-US" altLang="zh-TW" sz="2000" i="1">
                                  <a:latin typeface="Cambria Math" panose="02040503050406030204" pitchFamily="18" charset="0"/>
                                </a:rPr>
                                <m:t>+</m:t>
                              </m:r>
                              <m:r>
                                <a:rPr lang="en-US" altLang="zh-TW" sz="2000" b="0" i="1" smtClean="0">
                                  <a:latin typeface="Cambria Math" panose="02040503050406030204" pitchFamily="18" charset="0"/>
                                </a:rPr>
                                <m:t>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b="0" i="1" smtClean="0">
                                  <a:latin typeface="Cambria Math" panose="02040503050406030204" pitchFamily="18" charset="0"/>
                                </a:rPr>
                                <m:t>3</m:t>
                              </m:r>
                              <m:r>
                                <a:rPr lang="en-US" altLang="zh-TW" sz="2000" i="1">
                                  <a:latin typeface="Cambria Math" panose="02040503050406030204" pitchFamily="18" charset="0"/>
                                </a:rPr>
                                <m:t>−</m:t>
                              </m:r>
                              <m:r>
                                <a:rPr lang="en-US" altLang="zh-TW" sz="2000" b="0" i="1" smtClean="0">
                                  <a:latin typeface="Cambria Math" panose="02040503050406030204" pitchFamily="18" charset="0"/>
                                </a:rPr>
                                <m:t>1</m:t>
                              </m:r>
                            </m:sub>
                          </m:sSub>
                        </m:num>
                        <m:den>
                          <m:d>
                            <m:dPr>
                              <m:ctrlPr>
                                <a:rPr lang="en-US" altLang="zh-TW" sz="2000" b="0" i="1" smtClean="0">
                                  <a:latin typeface="Cambria Math" panose="02040503050406030204" pitchFamily="18" charset="0"/>
                                </a:rPr>
                              </m:ctrlPr>
                            </m:dPr>
                            <m:e>
                              <m:r>
                                <a:rPr lang="en-US" altLang="zh-TW" sz="2000" i="1" smtClean="0">
                                  <a:latin typeface="Cambria Math" panose="02040503050406030204" pitchFamily="18" charset="0"/>
                                </a:rPr>
                                <m:t>3</m:t>
                              </m:r>
                              <m:r>
                                <a:rPr lang="en-US" altLang="zh-TW" sz="2000" b="0" i="1" smtClean="0">
                                  <a:latin typeface="Cambria Math" panose="02040503050406030204" pitchFamily="18" charset="0"/>
                                </a:rPr>
                                <m:t>+1</m:t>
                              </m:r>
                            </m:e>
                          </m:d>
                          <m:r>
                            <a:rPr lang="en-US" altLang="zh-TW" sz="2000" b="0" i="1" smtClean="0">
                              <a:latin typeface="Cambria Math" panose="02040503050406030204" pitchFamily="18" charset="0"/>
                            </a:rPr>
                            <m:t>−(3−1)</m:t>
                          </m:r>
                          <m:r>
                            <a:rPr lang="zh-TW" altLang="zh-TW" sz="2000" i="1" smtClean="0">
                              <a:latin typeface="Cambria Math" panose="02040503050406030204" pitchFamily="18" charset="0"/>
                            </a:rPr>
                            <m:t> </m:t>
                          </m:r>
                        </m:den>
                      </m:f>
                      <m:d>
                        <m:dPr>
                          <m:ctrlPr>
                            <a:rPr lang="zh-TW" altLang="zh-TW" sz="2000" i="1">
                              <a:latin typeface="Cambria Math" panose="02040503050406030204" pitchFamily="18" charset="0"/>
                            </a:rPr>
                          </m:ctrlPr>
                        </m:dPr>
                        <m:e>
                          <m:r>
                            <a:rPr lang="en-US" altLang="zh-TW" sz="2000" b="0" i="1" smtClean="0">
                              <a:latin typeface="Cambria Math" panose="02040503050406030204" pitchFamily="18" charset="0"/>
                            </a:rPr>
                            <m:t>3</m:t>
                          </m:r>
                          <m:r>
                            <a:rPr lang="en-US" altLang="zh-TW" sz="2000" i="1">
                              <a:latin typeface="Cambria Math" panose="02040503050406030204" pitchFamily="18" charset="0"/>
                            </a:rPr>
                            <m:t>−</m:t>
                          </m:r>
                          <m:r>
                            <a:rPr lang="en-US" altLang="zh-TW" sz="2000" b="0" i="1" smtClean="0">
                              <a:latin typeface="Cambria Math" panose="02040503050406030204" pitchFamily="18" charset="0"/>
                            </a:rPr>
                            <m:t>2</m:t>
                          </m:r>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b="0" i="1" smtClean="0">
                              <a:latin typeface="Cambria Math" panose="02040503050406030204" pitchFamily="18" charset="0"/>
                            </a:rPr>
                            <m:t>3</m:t>
                          </m:r>
                          <m:r>
                            <a:rPr lang="en-US" altLang="zh-TW" sz="2000" i="1">
                              <a:latin typeface="Cambria Math" panose="02040503050406030204" pitchFamily="18" charset="0"/>
                            </a:rPr>
                            <m:t>−</m:t>
                          </m:r>
                          <m:r>
                            <a:rPr lang="en-US" altLang="zh-TW" sz="2000" b="0" i="1" smtClean="0">
                              <a:latin typeface="Cambria Math" panose="02040503050406030204" pitchFamily="18" charset="0"/>
                            </a:rPr>
                            <m:t>1</m:t>
                          </m:r>
                        </m:sub>
                      </m:sSub>
                    </m:oMath>
                  </m:oMathPara>
                </a14:m>
                <a:endParaRPr lang="zh-TW" altLang="en-US" sz="2000" dirty="0"/>
              </a:p>
            </p:txBody>
          </p:sp>
        </mc:Choice>
        <mc:Fallback xmlns="">
          <p:sp>
            <p:nvSpPr>
              <p:cNvPr id="42" name="文字方塊 41">
                <a:extLst>
                  <a:ext uri="{FF2B5EF4-FFF2-40B4-BE49-F238E27FC236}">
                    <a16:creationId xmlns:a16="http://schemas.microsoft.com/office/drawing/2014/main" id="{8D1AAA16-BD03-4B64-A97A-3EC8D7CFA063}"/>
                  </a:ext>
                </a:extLst>
              </p:cNvPr>
              <p:cNvSpPr txBox="1">
                <a:spLocks noRot="1" noChangeAspect="1" noMove="1" noResize="1" noEditPoints="1" noAdjustHandles="1" noChangeArrowheads="1" noChangeShapeType="1" noTextEdit="1"/>
              </p:cNvSpPr>
              <p:nvPr/>
            </p:nvSpPr>
            <p:spPr>
              <a:xfrm>
                <a:off x="6257375" y="5586410"/>
                <a:ext cx="3809817" cy="673902"/>
              </a:xfrm>
              <a:prstGeom prst="rect">
                <a:avLst/>
              </a:prstGeom>
              <a:blipFill>
                <a:blip r:embed="rId7"/>
                <a:stretch>
                  <a:fillRect/>
                </a:stretch>
              </a:blipFill>
            </p:spPr>
            <p:txBody>
              <a:bodyPr/>
              <a:lstStyle/>
              <a:p>
                <a:r>
                  <a:rPr lang="zh-TW" altLang="en-US">
                    <a:noFill/>
                  </a:rPr>
                  <a:t> </a:t>
                </a:r>
              </a:p>
            </p:txBody>
          </p:sp>
        </mc:Fallback>
      </mc:AlternateContent>
      <p:grpSp>
        <p:nvGrpSpPr>
          <p:cNvPr id="55" name="群組 54">
            <a:extLst>
              <a:ext uri="{FF2B5EF4-FFF2-40B4-BE49-F238E27FC236}">
                <a16:creationId xmlns:a16="http://schemas.microsoft.com/office/drawing/2014/main" id="{C6443B40-0933-47F9-AFAE-7B203710D17F}"/>
              </a:ext>
            </a:extLst>
          </p:cNvPr>
          <p:cNvGrpSpPr/>
          <p:nvPr/>
        </p:nvGrpSpPr>
        <p:grpSpPr>
          <a:xfrm>
            <a:off x="8919629" y="4194359"/>
            <a:ext cx="2065190" cy="1913669"/>
            <a:chOff x="8919629" y="4194359"/>
            <a:chExt cx="2065190" cy="1913669"/>
          </a:xfrm>
        </p:grpSpPr>
        <p:sp>
          <p:nvSpPr>
            <p:cNvPr id="33" name="文字方塊 32">
              <a:extLst>
                <a:ext uri="{FF2B5EF4-FFF2-40B4-BE49-F238E27FC236}">
                  <a16:creationId xmlns:a16="http://schemas.microsoft.com/office/drawing/2014/main" id="{5FAA08A5-632C-4636-B558-2EBCD3DC6ADD}"/>
                </a:ext>
              </a:extLst>
            </p:cNvPr>
            <p:cNvSpPr txBox="1"/>
            <p:nvPr/>
          </p:nvSpPr>
          <p:spPr>
            <a:xfrm>
              <a:off x="9991288" y="5738695"/>
              <a:ext cx="993531"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 58.35 </a:t>
              </a:r>
              <a:endParaRPr lang="zh-TW" altLang="en-US" dirty="0">
                <a:latin typeface="微軟正黑體" panose="020B0604030504040204" pitchFamily="34" charset="-120"/>
                <a:ea typeface="微軟正黑體" panose="020B0604030504040204" pitchFamily="34" charset="-120"/>
              </a:endParaRPr>
            </a:p>
          </p:txBody>
        </p:sp>
        <p:sp>
          <p:nvSpPr>
            <p:cNvPr id="38" name="矩形 37">
              <a:extLst>
                <a:ext uri="{FF2B5EF4-FFF2-40B4-BE49-F238E27FC236}">
                  <a16:creationId xmlns:a16="http://schemas.microsoft.com/office/drawing/2014/main" id="{B5C20FA2-813E-45FF-9508-C5B4BEF5FD70}"/>
                </a:ext>
              </a:extLst>
            </p:cNvPr>
            <p:cNvSpPr/>
            <p:nvPr/>
          </p:nvSpPr>
          <p:spPr>
            <a:xfrm>
              <a:off x="10274383" y="5675592"/>
              <a:ext cx="645663" cy="43243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189F4214-07A7-4D23-AC7A-7264ED3659A8}"/>
                </a:ext>
              </a:extLst>
            </p:cNvPr>
            <p:cNvSpPr txBox="1"/>
            <p:nvPr/>
          </p:nvSpPr>
          <p:spPr>
            <a:xfrm>
              <a:off x="8919629" y="4194359"/>
              <a:ext cx="831179" cy="338554"/>
            </a:xfrm>
            <a:prstGeom prst="rect">
              <a:avLst/>
            </a:prstGeom>
            <a:noFill/>
          </p:spPr>
          <p:txBody>
            <a:bodyPr wrap="square" rtlCol="0">
              <a:spAutoFit/>
            </a:bodyPr>
            <a:lstStyle/>
            <a:p>
              <a:pPr algn="ctr"/>
              <a:r>
                <a:rPr lang="en-US" altLang="zh-TW" sz="1600" dirty="0">
                  <a:latin typeface="微軟正黑體" panose="020B0604030504040204" pitchFamily="34" charset="-120"/>
                  <a:ea typeface="微軟正黑體" panose="020B0604030504040204" pitchFamily="34" charset="-120"/>
                </a:rPr>
                <a:t>58.4 </a:t>
              </a:r>
              <a:endParaRPr lang="zh-TW" altLang="en-US" sz="1600" dirty="0">
                <a:latin typeface="微軟正黑體" panose="020B0604030504040204" pitchFamily="34" charset="-120"/>
                <a:ea typeface="微軟正黑體" panose="020B0604030504040204" pitchFamily="34" charset="-120"/>
              </a:endParaRPr>
            </a:p>
          </p:txBody>
        </p:sp>
        <p:cxnSp>
          <p:nvCxnSpPr>
            <p:cNvPr id="41" name="直線單箭頭接點 40">
              <a:extLst>
                <a:ext uri="{FF2B5EF4-FFF2-40B4-BE49-F238E27FC236}">
                  <a16:creationId xmlns:a16="http://schemas.microsoft.com/office/drawing/2014/main" id="{1B354212-2C42-4E73-BCA5-FABF9834E51C}"/>
                </a:ext>
              </a:extLst>
            </p:cNvPr>
            <p:cNvCxnSpPr>
              <a:cxnSpLocks/>
            </p:cNvCxnSpPr>
            <p:nvPr/>
          </p:nvCxnSpPr>
          <p:spPr>
            <a:xfrm flipH="1">
              <a:off x="9596951" y="4363636"/>
              <a:ext cx="984087" cy="0"/>
            </a:xfrm>
            <a:prstGeom prst="straightConnector1">
              <a:avLst/>
            </a:prstGeom>
            <a:ln w="381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6" name="直線接點 45">
              <a:extLst>
                <a:ext uri="{FF2B5EF4-FFF2-40B4-BE49-F238E27FC236}">
                  <a16:creationId xmlns:a16="http://schemas.microsoft.com/office/drawing/2014/main" id="{D8D11701-76E8-480E-9478-54B1763C9496}"/>
                </a:ext>
              </a:extLst>
            </p:cNvPr>
            <p:cNvCxnSpPr>
              <a:cxnSpLocks/>
              <a:stCxn id="38" idx="0"/>
            </p:cNvCxnSpPr>
            <p:nvPr/>
          </p:nvCxnSpPr>
          <p:spPr>
            <a:xfrm flipH="1" flipV="1">
              <a:off x="10581038" y="4363636"/>
              <a:ext cx="16177" cy="1311956"/>
            </a:xfrm>
            <a:prstGeom prst="line">
              <a:avLst/>
            </a:prstGeom>
            <a:ln w="38100">
              <a:solidFill>
                <a:schemeClr val="accent2"/>
              </a:solidFill>
            </a:ln>
          </p:spPr>
          <p:style>
            <a:lnRef idx="1">
              <a:schemeClr val="accent2"/>
            </a:lnRef>
            <a:fillRef idx="0">
              <a:schemeClr val="accent2"/>
            </a:fillRef>
            <a:effectRef idx="0">
              <a:schemeClr val="accent2"/>
            </a:effectRef>
            <a:fontRef idx="minor">
              <a:schemeClr val="tx1"/>
            </a:fontRef>
          </p:style>
        </p:cxnSp>
      </p:grpSp>
      <p:sp>
        <p:nvSpPr>
          <p:cNvPr id="28" name="文本框 8">
            <a:extLst>
              <a:ext uri="{FF2B5EF4-FFF2-40B4-BE49-F238E27FC236}">
                <a16:creationId xmlns:a16="http://schemas.microsoft.com/office/drawing/2014/main" id="{5892608B-C96C-44EE-9811-BA1C97B47466}"/>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BEF64B0-74A0-4C7F-8287-A28DA5EE1246}"/>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9" name="文本框 8">
            <a:extLst>
              <a:ext uri="{FF2B5EF4-FFF2-40B4-BE49-F238E27FC236}">
                <a16:creationId xmlns:a16="http://schemas.microsoft.com/office/drawing/2014/main" id="{9FC55F81-BEFF-44AE-97FE-D933A0D907BB}"/>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32" name="文本框 8">
            <a:extLst>
              <a:ext uri="{FF2B5EF4-FFF2-40B4-BE49-F238E27FC236}">
                <a16:creationId xmlns:a16="http://schemas.microsoft.com/office/drawing/2014/main" id="{B50C16D6-1ABE-45AF-B4EF-6C7710C09969}"/>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34" name="文本框 8">
            <a:extLst>
              <a:ext uri="{FF2B5EF4-FFF2-40B4-BE49-F238E27FC236}">
                <a16:creationId xmlns:a16="http://schemas.microsoft.com/office/drawing/2014/main" id="{D51218A0-F8D7-4284-BA7F-913C77E1AC2B}"/>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5" name="文本框 8">
            <a:extLst>
              <a:ext uri="{FF2B5EF4-FFF2-40B4-BE49-F238E27FC236}">
                <a16:creationId xmlns:a16="http://schemas.microsoft.com/office/drawing/2014/main" id="{E7FE45FC-E98B-415A-95EA-EE02043DEADD}"/>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14998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7" grpId="0"/>
      <p:bldP spid="19" grpId="0"/>
      <p:bldP spid="30" grpId="0"/>
      <p:bldP spid="39"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0">
            <a:extLst>
              <a:ext uri="{FF2B5EF4-FFF2-40B4-BE49-F238E27FC236}">
                <a16:creationId xmlns:a16="http://schemas.microsoft.com/office/drawing/2014/main" id="{5F34C331-740F-4F2B-A831-DCA701168BA5}"/>
              </a:ext>
            </a:extLst>
          </p:cNvPr>
          <p:cNvSpPr txBox="1">
            <a:spLocks noChangeArrowheads="1"/>
          </p:cNvSpPr>
          <p:nvPr/>
        </p:nvSpPr>
        <p:spPr bwMode="auto">
          <a:xfrm>
            <a:off x="1532892" y="1174537"/>
            <a:ext cx="4563108" cy="4508927"/>
          </a:xfrm>
          <a:prstGeom prst="rect">
            <a:avLst/>
          </a:prstGeom>
          <a:noFill/>
          <a:ln w="9525">
            <a:noFill/>
            <a:miter lim="800000"/>
            <a:headEnd/>
            <a:tailEnd/>
          </a:ln>
        </p:spPr>
        <p:txBody>
          <a:bodyPr wrap="square">
            <a:spAutoFit/>
          </a:bodyPr>
          <a:lstStyle/>
          <a:p>
            <a:pPr algn="ctr"/>
            <a:r>
              <a:rPr lang="en-US" altLang="zh-CN"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rPr>
              <a:t>01</a:t>
            </a:r>
            <a:endParaRPr lang="zh-CN" altLang="en-US"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endParaRPr>
          </a:p>
        </p:txBody>
      </p:sp>
      <p:grpSp>
        <p:nvGrpSpPr>
          <p:cNvPr id="17" name="群組 16">
            <a:extLst>
              <a:ext uri="{FF2B5EF4-FFF2-40B4-BE49-F238E27FC236}">
                <a16:creationId xmlns:a16="http://schemas.microsoft.com/office/drawing/2014/main" id="{24EAF36D-AA55-4AAC-98C1-8A0076EC587E}"/>
              </a:ext>
            </a:extLst>
          </p:cNvPr>
          <p:cNvGrpSpPr/>
          <p:nvPr/>
        </p:nvGrpSpPr>
        <p:grpSpPr>
          <a:xfrm>
            <a:off x="6200173" y="1616260"/>
            <a:ext cx="5081729" cy="3071482"/>
            <a:chOff x="5836689" y="1843706"/>
            <a:chExt cx="5081729" cy="3071482"/>
          </a:xfrm>
        </p:grpSpPr>
        <p:sp>
          <p:nvSpPr>
            <p:cNvPr id="2" name="文本框 35">
              <a:extLst>
                <a:ext uri="{FF2B5EF4-FFF2-40B4-BE49-F238E27FC236}">
                  <a16:creationId xmlns:a16="http://schemas.microsoft.com/office/drawing/2014/main" id="{31EA56C5-91C2-4D18-9B3E-B7075E3E5078}"/>
                </a:ext>
              </a:extLst>
            </p:cNvPr>
            <p:cNvSpPr txBox="1"/>
            <p:nvPr/>
          </p:nvSpPr>
          <p:spPr>
            <a:xfrm>
              <a:off x="5836689" y="1843706"/>
              <a:ext cx="5081729" cy="830997"/>
            </a:xfrm>
            <a:prstGeom prst="rect">
              <a:avLst/>
            </a:prstGeom>
            <a:noFill/>
          </p:spPr>
          <p:txBody>
            <a:bodyPr wrap="square">
              <a:spAutoFit/>
            </a:bodyPr>
            <a:lstStyle/>
            <a:p>
              <a:r>
                <a:rPr lang="zh-TW" altLang="en-US" sz="4800" b="1" spc="-300" dirty="0">
                  <a:latin typeface="微軟正黑體" panose="020B0604030504040204" pitchFamily="34" charset="-120"/>
                  <a:ea typeface="微軟正黑體" panose="020B0604030504040204" pitchFamily="34" charset="-120"/>
                  <a:cs typeface="IrisUPC" pitchFamily="34" charset="-34"/>
                </a:rPr>
                <a:t>緒論</a:t>
              </a:r>
              <a:endParaRPr lang="en-US" altLang="zh-CN" sz="4800" b="1" spc="-300" dirty="0">
                <a:latin typeface="微軟正黑體" panose="020B0604030504040204" pitchFamily="34" charset="-120"/>
                <a:ea typeface="微軟正黑體" panose="020B0604030504040204" pitchFamily="34" charset="-120"/>
                <a:cs typeface="IrisUPC" pitchFamily="34" charset="-34"/>
              </a:endParaRPr>
            </a:p>
          </p:txBody>
        </p:sp>
        <p:sp>
          <p:nvSpPr>
            <p:cNvPr id="3" name="文本框 36">
              <a:extLst>
                <a:ext uri="{FF2B5EF4-FFF2-40B4-BE49-F238E27FC236}">
                  <a16:creationId xmlns:a16="http://schemas.microsoft.com/office/drawing/2014/main" id="{FB6EBC9F-D36D-4387-9868-43E596847DF2}"/>
                </a:ext>
              </a:extLst>
            </p:cNvPr>
            <p:cNvSpPr txBox="1">
              <a:spLocks noChangeArrowheads="1"/>
            </p:cNvSpPr>
            <p:nvPr/>
          </p:nvSpPr>
          <p:spPr bwMode="auto">
            <a:xfrm>
              <a:off x="6070369" y="2674703"/>
              <a:ext cx="2818988" cy="2240485"/>
            </a:xfrm>
            <a:prstGeom prst="rect">
              <a:avLst/>
            </a:prstGeom>
            <a:noFill/>
            <a:ln w="9525">
              <a:noFill/>
              <a:miter lim="800000"/>
              <a:headEnd/>
              <a:tailEnd/>
            </a:ln>
          </p:spPr>
          <p:txBody>
            <a:bodyPr wrap="square">
              <a:spAutoFit/>
            </a:bodyPr>
            <a:lstStyle/>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研究背景</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研究動機</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研究目的</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研究流程</a:t>
              </a:r>
              <a:endParaRPr lang="en-US" altLang="zh-TW" sz="2400" spc="600" dirty="0">
                <a:latin typeface="微軟正黑體" panose="020B0604030504040204" pitchFamily="34" charset="-120"/>
                <a:ea typeface="微軟正黑體" panose="020B0604030504040204" pitchFamily="34" charset="-120"/>
              </a:endParaRPr>
            </a:p>
          </p:txBody>
        </p:sp>
        <p:cxnSp>
          <p:nvCxnSpPr>
            <p:cNvPr id="10" name="直線接點 9">
              <a:extLst>
                <a:ext uri="{FF2B5EF4-FFF2-40B4-BE49-F238E27FC236}">
                  <a16:creationId xmlns:a16="http://schemas.microsoft.com/office/drawing/2014/main" id="{628BD457-0132-47A1-8964-CA7712270834}"/>
                </a:ext>
              </a:extLst>
            </p:cNvPr>
            <p:cNvCxnSpPr/>
            <p:nvPr/>
          </p:nvCxnSpPr>
          <p:spPr>
            <a:xfrm>
              <a:off x="5836689" y="2674703"/>
              <a:ext cx="5081729"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 name="投影片編號版面配置區 3">
            <a:extLst>
              <a:ext uri="{FF2B5EF4-FFF2-40B4-BE49-F238E27FC236}">
                <a16:creationId xmlns:a16="http://schemas.microsoft.com/office/drawing/2014/main" id="{D90E8E56-0907-4221-B638-B6025C8124AA}"/>
              </a:ext>
            </a:extLst>
          </p:cNvPr>
          <p:cNvSpPr>
            <a:spLocks noGrp="1"/>
          </p:cNvSpPr>
          <p:nvPr>
            <p:ph type="sldNum" sz="quarter" idx="12"/>
          </p:nvPr>
        </p:nvSpPr>
        <p:spPr/>
        <p:txBody>
          <a:bodyPr/>
          <a:lstStyle/>
          <a:p>
            <a:fld id="{47183693-D136-4195-B603-6F9F0529F145}" type="slidenum">
              <a:rPr lang="zh-TW" altLang="en-US" smtClean="0"/>
              <a:t>3</a:t>
            </a:fld>
            <a:endParaRPr lang="zh-TW" altLang="en-US" dirty="0"/>
          </a:p>
        </p:txBody>
      </p:sp>
      <p:sp>
        <p:nvSpPr>
          <p:cNvPr id="8" name="矩形 7">
            <a:hlinkClick r:id="" action="ppaction://noaction"/>
            <a:extLst>
              <a:ext uri="{FF2B5EF4-FFF2-40B4-BE49-F238E27FC236}">
                <a16:creationId xmlns:a16="http://schemas.microsoft.com/office/drawing/2014/main" id="{734C34DF-B4BF-46E8-8BE7-80C82C9E4211}"/>
              </a:ext>
            </a:extLst>
          </p:cNvPr>
          <p:cNvSpPr/>
          <p:nvPr/>
        </p:nvSpPr>
        <p:spPr>
          <a:xfrm>
            <a:off x="11702374" y="6342434"/>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13137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30</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五邊形 11">
            <a:extLst>
              <a:ext uri="{FF2B5EF4-FFF2-40B4-BE49-F238E27FC236}">
                <a16:creationId xmlns:a16="http://schemas.microsoft.com/office/drawing/2014/main" id="{F23A9328-A195-4374-B4B6-1105502BDD85}"/>
              </a:ext>
            </a:extLst>
          </p:cNvPr>
          <p:cNvSpPr/>
          <p:nvPr/>
        </p:nvSpPr>
        <p:spPr>
          <a:xfrm>
            <a:off x="243836" y="1661021"/>
            <a:ext cx="2753806"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平穩性檢驗與轉換</a:t>
            </a:r>
          </a:p>
        </p:txBody>
      </p:sp>
      <p:sp>
        <p:nvSpPr>
          <p:cNvPr id="13" name="文字方塊 12">
            <a:extLst>
              <a:ext uri="{FF2B5EF4-FFF2-40B4-BE49-F238E27FC236}">
                <a16:creationId xmlns:a16="http://schemas.microsoft.com/office/drawing/2014/main" id="{202BE78E-8339-442E-AF95-F29A3B526FAE}"/>
              </a:ext>
            </a:extLst>
          </p:cNvPr>
          <p:cNvSpPr txBox="1"/>
          <p:nvPr/>
        </p:nvSpPr>
        <p:spPr>
          <a:xfrm>
            <a:off x="2997642" y="1682104"/>
            <a:ext cx="7214532"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檢驗數據中</a:t>
            </a:r>
            <a:r>
              <a:rPr lang="zh-TW" altLang="en-US" sz="2000" dirty="0">
                <a:solidFill>
                  <a:srgbClr val="FF0000"/>
                </a:solidFill>
                <a:latin typeface="微軟正黑體" panose="020B0604030504040204" pitchFamily="34" charset="-120"/>
                <a:ea typeface="微軟正黑體" panose="020B0604030504040204" pitchFamily="34" charset="-120"/>
              </a:rPr>
              <a:t>平均數</a:t>
            </a:r>
            <a:r>
              <a:rPr lang="zh-TW" altLang="en-US" sz="2000" dirty="0">
                <a:latin typeface="微軟正黑體" panose="020B0604030504040204" pitchFamily="34" charset="-120"/>
                <a:ea typeface="微軟正黑體" panose="020B0604030504040204" pitchFamily="34" charset="-120"/>
              </a:rPr>
              <a:t>、</a:t>
            </a:r>
            <a:r>
              <a:rPr lang="zh-TW" altLang="en-US" sz="2000" dirty="0">
                <a:solidFill>
                  <a:srgbClr val="FF0000"/>
                </a:solidFill>
                <a:latin typeface="微軟正黑體" panose="020B0604030504040204" pitchFamily="34" charset="-120"/>
                <a:ea typeface="微軟正黑體" panose="020B0604030504040204" pitchFamily="34" charset="-120"/>
              </a:rPr>
              <a:t>變異數</a:t>
            </a:r>
            <a:r>
              <a:rPr lang="zh-TW" altLang="en-US" sz="2000" dirty="0">
                <a:latin typeface="微軟正黑體" panose="020B0604030504040204" pitchFamily="34" charset="-120"/>
                <a:ea typeface="微軟正黑體" panose="020B0604030504040204" pitchFamily="34" charset="-120"/>
              </a:rPr>
              <a:t>、</a:t>
            </a:r>
            <a:r>
              <a:rPr lang="zh-TW" altLang="en-US" sz="2000" dirty="0">
                <a:solidFill>
                  <a:srgbClr val="FF0000"/>
                </a:solidFill>
                <a:latin typeface="微軟正黑體" panose="020B0604030504040204" pitchFamily="34" charset="-120"/>
                <a:ea typeface="微軟正黑體" panose="020B0604030504040204" pitchFamily="34" charset="-120"/>
              </a:rPr>
              <a:t>共變異數</a:t>
            </a:r>
            <a:r>
              <a:rPr lang="zh-TW" altLang="en-US" sz="2000" dirty="0">
                <a:latin typeface="微軟正黑體" panose="020B0604030504040204" pitchFamily="34" charset="-120"/>
                <a:ea typeface="微軟正黑體" panose="020B0604030504040204" pitchFamily="34" charset="-120"/>
              </a:rPr>
              <a:t>是否會隨時間而</a:t>
            </a:r>
            <a:r>
              <a:rPr lang="zh-TW" altLang="en-US" sz="2000" dirty="0">
                <a:solidFill>
                  <a:srgbClr val="FF0000"/>
                </a:solidFill>
                <a:latin typeface="微軟正黑體" panose="020B0604030504040204" pitchFamily="34" charset="-120"/>
                <a:ea typeface="微軟正黑體" panose="020B0604030504040204" pitchFamily="34" charset="-120"/>
              </a:rPr>
              <a:t>改變</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grpSp>
        <p:nvGrpSpPr>
          <p:cNvPr id="20" name="群組 19">
            <a:extLst>
              <a:ext uri="{FF2B5EF4-FFF2-40B4-BE49-F238E27FC236}">
                <a16:creationId xmlns:a16="http://schemas.microsoft.com/office/drawing/2014/main" id="{54B28F6D-54F4-4CE5-8FA8-A3A0B2331C37}"/>
              </a:ext>
            </a:extLst>
          </p:cNvPr>
          <p:cNvGrpSpPr/>
          <p:nvPr/>
        </p:nvGrpSpPr>
        <p:grpSpPr>
          <a:xfrm>
            <a:off x="523965" y="2639078"/>
            <a:ext cx="9072986" cy="2348442"/>
            <a:chOff x="523965" y="2639078"/>
            <a:chExt cx="9072986" cy="2348442"/>
          </a:xfrm>
        </p:grpSpPr>
        <p:grpSp>
          <p:nvGrpSpPr>
            <p:cNvPr id="17" name="群組 16">
              <a:extLst>
                <a:ext uri="{FF2B5EF4-FFF2-40B4-BE49-F238E27FC236}">
                  <a16:creationId xmlns:a16="http://schemas.microsoft.com/office/drawing/2014/main" id="{B950B717-9B06-4293-BBFA-A22C96CDA5EF}"/>
                </a:ext>
              </a:extLst>
            </p:cNvPr>
            <p:cNvGrpSpPr/>
            <p:nvPr/>
          </p:nvGrpSpPr>
          <p:grpSpPr>
            <a:xfrm>
              <a:off x="523965" y="3753195"/>
              <a:ext cx="2123533" cy="1234325"/>
              <a:chOff x="523965" y="4065661"/>
              <a:chExt cx="2123533" cy="1234325"/>
            </a:xfrm>
          </p:grpSpPr>
          <p:pic>
            <p:nvPicPr>
              <p:cNvPr id="18" name="Picture 6" descr="https://cdn-icons-png.flaticon.com/512/2330/2330919.png">
                <a:extLst>
                  <a:ext uri="{FF2B5EF4-FFF2-40B4-BE49-F238E27FC236}">
                    <a16:creationId xmlns:a16="http://schemas.microsoft.com/office/drawing/2014/main" id="{9BD25E3A-CB40-4BDD-9568-8DC6FD612F6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42749" y="4065661"/>
                <a:ext cx="885966" cy="885966"/>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37DF51C7-53E9-4632-826B-1BD70174EC98}"/>
                  </a:ext>
                </a:extLst>
              </p:cNvPr>
              <p:cNvSpPr txBox="1"/>
              <p:nvPr/>
            </p:nvSpPr>
            <p:spPr>
              <a:xfrm>
                <a:off x="523965" y="4930654"/>
                <a:ext cx="2123533"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(Salles et al., 2019)</a:t>
                </a:r>
                <a:endParaRPr lang="zh-TW" altLang="en-US" dirty="0">
                  <a:latin typeface="微軟正黑體" panose="020B0604030504040204" pitchFamily="34" charset="-120"/>
                  <a:ea typeface="微軟正黑體" panose="020B0604030504040204" pitchFamily="34" charset="-120"/>
                </a:endParaRPr>
              </a:p>
            </p:txBody>
          </p:sp>
        </p:grpSp>
        <p:sp>
          <p:nvSpPr>
            <p:cNvPr id="16" name="語音泡泡: 圓角矩形 15">
              <a:extLst>
                <a:ext uri="{FF2B5EF4-FFF2-40B4-BE49-F238E27FC236}">
                  <a16:creationId xmlns:a16="http://schemas.microsoft.com/office/drawing/2014/main" id="{5F44F7A0-3123-4C1E-8204-F9192905F57D}"/>
                </a:ext>
              </a:extLst>
            </p:cNvPr>
            <p:cNvSpPr/>
            <p:nvPr/>
          </p:nvSpPr>
          <p:spPr>
            <a:xfrm>
              <a:off x="3229707" y="2639078"/>
              <a:ext cx="6367244" cy="1286777"/>
            </a:xfrm>
            <a:prstGeom prst="wedgeRoundRectCallout">
              <a:avLst>
                <a:gd name="adj1" fmla="val -62204"/>
                <a:gd name="adj2" fmla="val 54195"/>
                <a:gd name="adj3" fmla="val 16667"/>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在許多時序分析的研究中，通常會</a:t>
              </a:r>
              <a:r>
                <a:rPr lang="zh-TW" altLang="en-US" b="1" dirty="0">
                  <a:solidFill>
                    <a:srgbClr val="FF0000"/>
                  </a:solidFill>
                  <a:latin typeface="微軟正黑體" panose="020B0604030504040204" pitchFamily="34" charset="-120"/>
                  <a:ea typeface="微軟正黑體" panose="020B0604030504040204" pitchFamily="34" charset="-120"/>
                </a:rPr>
                <a:t>假設</a:t>
              </a:r>
              <a:r>
                <a:rPr lang="zh-TW" altLang="en-US" b="1" dirty="0">
                  <a:solidFill>
                    <a:schemeClr val="tx1"/>
                  </a:solidFill>
                  <a:latin typeface="微軟正黑體" panose="020B0604030504040204" pitchFamily="34" charset="-120"/>
                  <a:ea typeface="微軟正黑體" panose="020B0604030504040204" pitchFamily="34" charset="-120"/>
                </a:rPr>
                <a:t>數據皆具有</a:t>
              </a:r>
              <a:r>
                <a:rPr lang="zh-TW" altLang="en-US" b="1" dirty="0">
                  <a:solidFill>
                    <a:srgbClr val="FF0000"/>
                  </a:solidFill>
                  <a:latin typeface="微軟正黑體" panose="020B0604030504040204" pitchFamily="34" charset="-120"/>
                  <a:ea typeface="微軟正黑體" panose="020B0604030504040204" pitchFamily="34" charset="-120"/>
                </a:rPr>
                <a:t>平穩性</a:t>
              </a:r>
              <a:r>
                <a:rPr lang="zh-TW" altLang="en-US" b="1" dirty="0">
                  <a:solidFill>
                    <a:schemeClr val="tx1"/>
                  </a:solidFill>
                  <a:latin typeface="微軟正黑體" panose="020B0604030504040204" pitchFamily="34" charset="-120"/>
                  <a:ea typeface="微軟正黑體" panose="020B0604030504040204" pitchFamily="34" charset="-120"/>
                </a:rPr>
                <a:t>狀態，但此法則並非為絕對，尤其是在</a:t>
              </a:r>
              <a:r>
                <a:rPr lang="zh-TW" altLang="en-US" b="1" dirty="0">
                  <a:solidFill>
                    <a:srgbClr val="FF0000"/>
                  </a:solidFill>
                  <a:latin typeface="微軟正黑體" panose="020B0604030504040204" pitchFamily="34" charset="-120"/>
                  <a:ea typeface="微軟正黑體" panose="020B0604030504040204" pitchFamily="34" charset="-120"/>
                </a:rPr>
                <a:t>真實數據中</a:t>
              </a:r>
              <a:r>
                <a:rPr lang="zh-TW" altLang="en-US" b="1" dirty="0">
                  <a:solidFill>
                    <a:schemeClr val="tx1"/>
                  </a:solidFill>
                  <a:latin typeface="微軟正黑體" panose="020B0604030504040204" pitchFamily="34" charset="-120"/>
                  <a:ea typeface="微軟正黑體" panose="020B0604030504040204" pitchFamily="34" charset="-120"/>
                </a:rPr>
                <a:t>。</a:t>
              </a:r>
            </a:p>
          </p:txBody>
        </p:sp>
      </p:grpSp>
      <p:grpSp>
        <p:nvGrpSpPr>
          <p:cNvPr id="15" name="群組 14">
            <a:extLst>
              <a:ext uri="{FF2B5EF4-FFF2-40B4-BE49-F238E27FC236}">
                <a16:creationId xmlns:a16="http://schemas.microsoft.com/office/drawing/2014/main" id="{9821E81E-FE00-4CA1-AC51-B1BC4EFF68F0}"/>
              </a:ext>
            </a:extLst>
          </p:cNvPr>
          <p:cNvGrpSpPr/>
          <p:nvPr/>
        </p:nvGrpSpPr>
        <p:grpSpPr>
          <a:xfrm>
            <a:off x="383564" y="2750275"/>
            <a:ext cx="5671567" cy="3343944"/>
            <a:chOff x="565524" y="2413931"/>
            <a:chExt cx="5444152" cy="3343944"/>
          </a:xfrm>
        </p:grpSpPr>
        <p:sp>
          <p:nvSpPr>
            <p:cNvPr id="10" name="矩形 9">
              <a:extLst>
                <a:ext uri="{FF2B5EF4-FFF2-40B4-BE49-F238E27FC236}">
                  <a16:creationId xmlns:a16="http://schemas.microsoft.com/office/drawing/2014/main" id="{4827E203-33B5-4945-916D-91EF2989CE2C}"/>
                </a:ext>
              </a:extLst>
            </p:cNvPr>
            <p:cNvSpPr/>
            <p:nvPr/>
          </p:nvSpPr>
          <p:spPr>
            <a:xfrm>
              <a:off x="565524" y="2413931"/>
              <a:ext cx="5444152" cy="334394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B9767C0-F91D-49A3-B2F3-554AD9048738}"/>
                </a:ext>
              </a:extLst>
            </p:cNvPr>
            <p:cNvSpPr/>
            <p:nvPr/>
          </p:nvSpPr>
          <p:spPr>
            <a:xfrm>
              <a:off x="834982" y="2499919"/>
              <a:ext cx="1350628" cy="4362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ADF</a:t>
              </a:r>
              <a:r>
                <a:rPr lang="zh-TW" altLang="en-US" b="1" dirty="0">
                  <a:latin typeface="微軟正黑體" panose="020B0604030504040204" pitchFamily="34" charset="-120"/>
                  <a:ea typeface="微軟正黑體" panose="020B0604030504040204" pitchFamily="34" charset="-120"/>
                </a:rPr>
                <a:t>檢驗</a:t>
              </a:r>
            </a:p>
          </p:txBody>
        </p:sp>
      </p:grpSp>
      <p:grpSp>
        <p:nvGrpSpPr>
          <p:cNvPr id="23" name="群組 22">
            <a:extLst>
              <a:ext uri="{FF2B5EF4-FFF2-40B4-BE49-F238E27FC236}">
                <a16:creationId xmlns:a16="http://schemas.microsoft.com/office/drawing/2014/main" id="{14AA2872-CA93-4140-90B4-AFD8B0ED8773}"/>
              </a:ext>
            </a:extLst>
          </p:cNvPr>
          <p:cNvGrpSpPr/>
          <p:nvPr/>
        </p:nvGrpSpPr>
        <p:grpSpPr>
          <a:xfrm>
            <a:off x="506070" y="4759591"/>
            <a:ext cx="5709226" cy="1751185"/>
            <a:chOff x="565525" y="2402357"/>
            <a:chExt cx="5501484" cy="1917744"/>
          </a:xfrm>
        </p:grpSpPr>
        <p:sp>
          <p:nvSpPr>
            <p:cNvPr id="24" name="矩形 23">
              <a:extLst>
                <a:ext uri="{FF2B5EF4-FFF2-40B4-BE49-F238E27FC236}">
                  <a16:creationId xmlns:a16="http://schemas.microsoft.com/office/drawing/2014/main" id="{A22DD181-2DC3-4875-A993-5B4A239CCFCD}"/>
                </a:ext>
              </a:extLst>
            </p:cNvPr>
            <p:cNvSpPr/>
            <p:nvPr/>
          </p:nvSpPr>
          <p:spPr>
            <a:xfrm>
              <a:off x="565525" y="2402357"/>
              <a:ext cx="5501484" cy="191774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C2796F10-FB5F-4231-8B3D-9F2AF01E01CE}"/>
                </a:ext>
              </a:extLst>
            </p:cNvPr>
            <p:cNvSpPr/>
            <p:nvPr/>
          </p:nvSpPr>
          <p:spPr>
            <a:xfrm>
              <a:off x="740430" y="2499794"/>
              <a:ext cx="1350628" cy="4362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KPSS</a:t>
              </a:r>
              <a:r>
                <a:rPr lang="zh-TW" altLang="en-US" b="1" dirty="0">
                  <a:latin typeface="微軟正黑體" panose="020B0604030504040204" pitchFamily="34" charset="-120"/>
                  <a:ea typeface="微軟正黑體" panose="020B0604030504040204" pitchFamily="34" charset="-120"/>
                </a:rPr>
                <a:t>檢驗</a:t>
              </a:r>
            </a:p>
          </p:txBody>
        </p:sp>
      </p:grpSp>
      <p:sp>
        <p:nvSpPr>
          <p:cNvPr id="21" name="文字方塊 20">
            <a:extLst>
              <a:ext uri="{FF2B5EF4-FFF2-40B4-BE49-F238E27FC236}">
                <a16:creationId xmlns:a16="http://schemas.microsoft.com/office/drawing/2014/main" id="{30F6799B-AD6E-4060-B3AE-2765A3C18AD1}"/>
              </a:ext>
            </a:extLst>
          </p:cNvPr>
          <p:cNvSpPr txBox="1"/>
          <p:nvPr/>
        </p:nvSpPr>
        <p:spPr>
          <a:xfrm>
            <a:off x="839598" y="3283483"/>
            <a:ext cx="6237031" cy="1287917"/>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TW" altLang="en-US" dirty="0">
                <a:latin typeface="微軟正黑體" panose="020B0604030504040204" pitchFamily="34" charset="-120"/>
                <a:ea typeface="微軟正黑體" panose="020B0604030504040204" pitchFamily="34" charset="-120"/>
              </a:rPr>
              <a:t>主要是判別資料</a:t>
            </a:r>
            <a:r>
              <a:rPr lang="zh-TW" altLang="en-US" b="1" dirty="0">
                <a:latin typeface="微軟正黑體" panose="020B0604030504040204" pitchFamily="34" charset="-120"/>
                <a:ea typeface="微軟正黑體" panose="020B0604030504040204" pitchFamily="34" charset="-120"/>
              </a:rPr>
              <a:t>是否有單位根</a:t>
            </a:r>
            <a:r>
              <a:rPr lang="zh-TW" altLang="en-US" dirty="0">
                <a:latin typeface="微軟正黑體" panose="020B0604030504040204" pitchFamily="34" charset="-120"/>
                <a:ea typeface="微軟正黑體" panose="020B0604030504040204" pitchFamily="34" charset="-120"/>
              </a:rPr>
              <a:t>的存在</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u"/>
            </a:pPr>
            <a:r>
              <a:rPr lang="en-US" altLang="zh-TW" dirty="0">
                <a:latin typeface="微軟正黑體" panose="020B0604030504040204" pitchFamily="34" charset="-120"/>
                <a:ea typeface="微軟正黑體" panose="020B0604030504040204" pitchFamily="34" charset="-120"/>
              </a:rPr>
              <a:t>H0</a:t>
            </a:r>
            <a:r>
              <a:rPr lang="zh-TW" altLang="en-US" dirty="0">
                <a:latin typeface="微軟正黑體" panose="020B0604030504040204" pitchFamily="34" charset="-120"/>
                <a:ea typeface="微軟正黑體" panose="020B0604030504040204" pitchFamily="34" charset="-120"/>
              </a:rPr>
              <a:t>為存在單位根，</a:t>
            </a:r>
            <a:r>
              <a:rPr lang="en-US" altLang="zh-TW" dirty="0">
                <a:latin typeface="微軟正黑體" panose="020B0604030504040204" pitchFamily="34" charset="-120"/>
                <a:ea typeface="微軟正黑體" panose="020B0604030504040204" pitchFamily="34" charset="-120"/>
              </a:rPr>
              <a:t>H1</a:t>
            </a:r>
            <a:r>
              <a:rPr lang="zh-TW" altLang="en-US" dirty="0">
                <a:latin typeface="微軟正黑體" panose="020B0604030504040204" pitchFamily="34" charset="-120"/>
                <a:ea typeface="微軟正黑體" panose="020B0604030504040204" pitchFamily="34" charset="-120"/>
              </a:rPr>
              <a:t>為不存在</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u"/>
            </a:pPr>
            <a:r>
              <a:rPr lang="zh-TW" altLang="en-US" dirty="0">
                <a:latin typeface="微軟正黑體" panose="020B0604030504040204" pitchFamily="34" charset="-120"/>
                <a:ea typeface="微軟正黑體" panose="020B0604030504040204" pitchFamily="34" charset="-120"/>
              </a:rPr>
              <a:t>檢驗統計量需</a:t>
            </a:r>
            <a:r>
              <a:rPr lang="zh-TW" altLang="en-US" b="1" dirty="0">
                <a:latin typeface="微軟正黑體" panose="020B0604030504040204" pitchFamily="34" charset="-120"/>
                <a:ea typeface="微軟正黑體" panose="020B0604030504040204" pitchFamily="34" charset="-120"/>
              </a:rPr>
              <a:t>小於</a:t>
            </a:r>
            <a:r>
              <a:rPr lang="zh-TW" altLang="en-US" dirty="0">
                <a:latin typeface="微軟正黑體" panose="020B0604030504040204" pitchFamily="34" charset="-120"/>
                <a:ea typeface="微軟正黑體" panose="020B0604030504040204" pitchFamily="34" charset="-120"/>
              </a:rPr>
              <a:t>不同信賴區間下的臨界值</a:t>
            </a:r>
            <a:endParaRPr lang="en-US" altLang="zh-TW" dirty="0">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10556D74-5EB1-48E7-9D0E-0D38AB36252C}"/>
              </a:ext>
            </a:extLst>
          </p:cNvPr>
          <p:cNvSpPr txBox="1"/>
          <p:nvPr/>
        </p:nvSpPr>
        <p:spPr>
          <a:xfrm>
            <a:off x="839598" y="5339510"/>
            <a:ext cx="6237031" cy="872418"/>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TW" dirty="0">
                <a:latin typeface="微軟正黑體" panose="020B0604030504040204" pitchFamily="34" charset="-120"/>
                <a:ea typeface="微軟正黑體" panose="020B0604030504040204" pitchFamily="34" charset="-120"/>
              </a:rPr>
              <a:t>H0</a:t>
            </a:r>
            <a:r>
              <a:rPr lang="zh-TW" altLang="en-US" dirty="0">
                <a:latin typeface="微軟正黑體" panose="020B0604030504040204" pitchFamily="34" charset="-120"/>
                <a:ea typeface="微軟正黑體" panose="020B0604030504040204" pitchFamily="34" charset="-120"/>
              </a:rPr>
              <a:t>為不存在單位根，</a:t>
            </a:r>
            <a:r>
              <a:rPr lang="en-US" altLang="zh-TW" dirty="0">
                <a:latin typeface="微軟正黑體" panose="020B0604030504040204" pitchFamily="34" charset="-120"/>
                <a:ea typeface="微軟正黑體" panose="020B0604030504040204" pitchFamily="34" charset="-120"/>
              </a:rPr>
              <a:t>H1</a:t>
            </a:r>
            <a:r>
              <a:rPr lang="zh-TW" altLang="en-US" dirty="0">
                <a:latin typeface="微軟正黑體" panose="020B0604030504040204" pitchFamily="34" charset="-120"/>
                <a:ea typeface="微軟正黑體" panose="020B0604030504040204" pitchFamily="34" charset="-120"/>
              </a:rPr>
              <a:t>為存在</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u"/>
            </a:pPr>
            <a:r>
              <a:rPr lang="zh-TW" altLang="en-US" dirty="0">
                <a:latin typeface="微軟正黑體" panose="020B0604030504040204" pitchFamily="34" charset="-120"/>
                <a:ea typeface="微軟正黑體" panose="020B0604030504040204" pitchFamily="34" charset="-120"/>
              </a:rPr>
              <a:t>檢驗統計量需</a:t>
            </a:r>
            <a:r>
              <a:rPr lang="zh-TW" altLang="en-US" b="1" dirty="0">
                <a:latin typeface="微軟正黑體" panose="020B0604030504040204" pitchFamily="34" charset="-120"/>
                <a:ea typeface="微軟正黑體" panose="020B0604030504040204" pitchFamily="34" charset="-120"/>
              </a:rPr>
              <a:t>小於</a:t>
            </a:r>
            <a:r>
              <a:rPr lang="zh-TW" altLang="en-US" dirty="0">
                <a:latin typeface="微軟正黑體" panose="020B0604030504040204" pitchFamily="34" charset="-120"/>
                <a:ea typeface="微軟正黑體" panose="020B0604030504040204" pitchFamily="34" charset="-120"/>
              </a:rPr>
              <a:t>不同信賴區間下的臨界值</a:t>
            </a:r>
            <a:endParaRPr lang="en-US" altLang="zh-TW" dirty="0">
              <a:latin typeface="微軟正黑體" panose="020B0604030504040204" pitchFamily="34" charset="-120"/>
              <a:ea typeface="微軟正黑體" panose="020B0604030504040204" pitchFamily="34" charset="-120"/>
            </a:endParaRPr>
          </a:p>
        </p:txBody>
      </p:sp>
      <p:sp>
        <p:nvSpPr>
          <p:cNvPr id="26" name="箭號: 向右 25">
            <a:extLst>
              <a:ext uri="{FF2B5EF4-FFF2-40B4-BE49-F238E27FC236}">
                <a16:creationId xmlns:a16="http://schemas.microsoft.com/office/drawing/2014/main" id="{E70356F6-6435-4541-A5A3-3A62613EFCA4}"/>
              </a:ext>
            </a:extLst>
          </p:cNvPr>
          <p:cNvSpPr/>
          <p:nvPr/>
        </p:nvSpPr>
        <p:spPr>
          <a:xfrm>
            <a:off x="6195532" y="4049424"/>
            <a:ext cx="486794" cy="797327"/>
          </a:xfrm>
          <a:prstGeom prst="rightArrow">
            <a:avLst>
              <a:gd name="adj1" fmla="val 50000"/>
              <a:gd name="adj2" fmla="val 5279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9" name="表格 28">
            <a:extLst>
              <a:ext uri="{FF2B5EF4-FFF2-40B4-BE49-F238E27FC236}">
                <a16:creationId xmlns:a16="http://schemas.microsoft.com/office/drawing/2014/main" id="{D25720FC-2D13-45FA-B06B-80628C2E863E}"/>
              </a:ext>
            </a:extLst>
          </p:cNvPr>
          <p:cNvGraphicFramePr>
            <a:graphicFrameLocks noGrp="1"/>
          </p:cNvGraphicFramePr>
          <p:nvPr>
            <p:extLst>
              <p:ext uri="{D42A27DB-BD31-4B8C-83A1-F6EECF244321}">
                <p14:modId xmlns:p14="http://schemas.microsoft.com/office/powerpoint/2010/main" val="3995052497"/>
              </p:ext>
            </p:extLst>
          </p:nvPr>
        </p:nvGraphicFramePr>
        <p:xfrm>
          <a:off x="6780640" y="2945224"/>
          <a:ext cx="5340024" cy="3027676"/>
        </p:xfrm>
        <a:graphic>
          <a:graphicData uri="http://schemas.openxmlformats.org/drawingml/2006/table">
            <a:tbl>
              <a:tblPr firstRow="1" firstCol="1" bandRow="1">
                <a:tableStyleId>{21E4AEA4-8DFA-4A89-87EB-49C32662AFE0}</a:tableStyleId>
              </a:tblPr>
              <a:tblGrid>
                <a:gridCol w="1149306">
                  <a:extLst>
                    <a:ext uri="{9D8B030D-6E8A-4147-A177-3AD203B41FA5}">
                      <a16:colId xmlns:a16="http://schemas.microsoft.com/office/drawing/2014/main" val="2278576164"/>
                    </a:ext>
                  </a:extLst>
                </a:gridCol>
                <a:gridCol w="1396906">
                  <a:extLst>
                    <a:ext uri="{9D8B030D-6E8A-4147-A177-3AD203B41FA5}">
                      <a16:colId xmlns:a16="http://schemas.microsoft.com/office/drawing/2014/main" val="3098489273"/>
                    </a:ext>
                  </a:extLst>
                </a:gridCol>
                <a:gridCol w="1396906">
                  <a:extLst>
                    <a:ext uri="{9D8B030D-6E8A-4147-A177-3AD203B41FA5}">
                      <a16:colId xmlns:a16="http://schemas.microsoft.com/office/drawing/2014/main" val="3189989473"/>
                    </a:ext>
                  </a:extLst>
                </a:gridCol>
                <a:gridCol w="1396906">
                  <a:extLst>
                    <a:ext uri="{9D8B030D-6E8A-4147-A177-3AD203B41FA5}">
                      <a16:colId xmlns:a16="http://schemas.microsoft.com/office/drawing/2014/main" val="1030200611"/>
                    </a:ext>
                  </a:extLst>
                </a:gridCol>
              </a:tblGrid>
              <a:tr h="756919">
                <a:tc>
                  <a:txBody>
                    <a:bodyPr/>
                    <a:lstStyle/>
                    <a:p>
                      <a:pPr algn="ctr" hangingPunct="0">
                        <a:lnSpc>
                          <a:spcPct val="100000"/>
                        </a:lnSpc>
                        <a:spcAft>
                          <a:spcPts val="0"/>
                        </a:spcAft>
                      </a:pPr>
                      <a:r>
                        <a:rPr lang="zh-TW" sz="2000" kern="100" dirty="0">
                          <a:effectLst/>
                          <a:latin typeface="微軟正黑體" panose="020B0604030504040204" pitchFamily="34" charset="-120"/>
                          <a:ea typeface="微軟正黑體" panose="020B0604030504040204" pitchFamily="34" charset="-120"/>
                        </a:rPr>
                        <a:t>平穩性</a:t>
                      </a:r>
                      <a:endParaRPr lang="en-US" altLang="zh-TW" sz="2000" kern="100" dirty="0">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effectLst/>
                          <a:latin typeface="微軟正黑體" panose="020B0604030504040204" pitchFamily="34" charset="-120"/>
                          <a:ea typeface="微軟正黑體" panose="020B0604030504040204" pitchFamily="34" charset="-120"/>
                        </a:rPr>
                        <a:t>種類</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solidFill>
                  </a:tcPr>
                </a:tc>
                <a:tc>
                  <a:txBody>
                    <a:bodyPr/>
                    <a:lstStyle/>
                    <a:p>
                      <a:pPr algn="ctr" hangingPunct="0">
                        <a:lnSpc>
                          <a:spcPct val="100000"/>
                        </a:lnSpc>
                        <a:spcAft>
                          <a:spcPts val="0"/>
                        </a:spcAft>
                      </a:pPr>
                      <a:r>
                        <a:rPr lang="en-US" sz="2000" kern="100" dirty="0">
                          <a:effectLst/>
                          <a:latin typeface="微軟正黑體" panose="020B0604030504040204" pitchFamily="34" charset="-120"/>
                          <a:ea typeface="微軟正黑體" panose="020B0604030504040204" pitchFamily="34" charset="-120"/>
                        </a:rPr>
                        <a:t>ADF</a:t>
                      </a:r>
                      <a:r>
                        <a:rPr lang="zh-TW" sz="2000" kern="100" dirty="0">
                          <a:effectLst/>
                          <a:latin typeface="微軟正黑體" panose="020B0604030504040204" pitchFamily="34" charset="-120"/>
                          <a:ea typeface="微軟正黑體" panose="020B0604030504040204" pitchFamily="34" charset="-120"/>
                        </a:rPr>
                        <a:t>檢驗</a:t>
                      </a:r>
                      <a:endParaRPr lang="en-US" altLang="zh-TW" sz="2000" kern="100" dirty="0">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effectLst/>
                          <a:latin typeface="微軟正黑體" panose="020B0604030504040204" pitchFamily="34" charset="-120"/>
                          <a:ea typeface="微軟正黑體" panose="020B0604030504040204" pitchFamily="34" charset="-120"/>
                        </a:rPr>
                        <a:t>結果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solidFill>
                  </a:tcPr>
                </a:tc>
                <a:tc>
                  <a:txBody>
                    <a:bodyPr/>
                    <a:lstStyle/>
                    <a:p>
                      <a:pPr algn="ctr" hangingPunct="0">
                        <a:lnSpc>
                          <a:spcPct val="100000"/>
                        </a:lnSpc>
                        <a:spcAft>
                          <a:spcPts val="0"/>
                        </a:spcAft>
                      </a:pPr>
                      <a:r>
                        <a:rPr lang="en-US" sz="2000" kern="100" dirty="0">
                          <a:effectLst/>
                          <a:latin typeface="微軟正黑體" panose="020B0604030504040204" pitchFamily="34" charset="-120"/>
                          <a:ea typeface="微軟正黑體" panose="020B0604030504040204" pitchFamily="34" charset="-120"/>
                        </a:rPr>
                        <a:t>KPSS</a:t>
                      </a:r>
                      <a:r>
                        <a:rPr lang="zh-TW" sz="2000" kern="100" dirty="0">
                          <a:effectLst/>
                          <a:latin typeface="微軟正黑體" panose="020B0604030504040204" pitchFamily="34" charset="-120"/>
                          <a:ea typeface="微軟正黑體" panose="020B0604030504040204" pitchFamily="34" charset="-120"/>
                        </a:rPr>
                        <a:t>檢驗結果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solidFill>
                  </a:tcPr>
                </a:tc>
                <a:tc>
                  <a:txBody>
                    <a:bodyPr/>
                    <a:lstStyle/>
                    <a:p>
                      <a:pPr algn="ctr" hangingPunct="0">
                        <a:lnSpc>
                          <a:spcPct val="100000"/>
                        </a:lnSpc>
                        <a:spcAft>
                          <a:spcPts val="0"/>
                        </a:spcAft>
                      </a:pPr>
                      <a:r>
                        <a:rPr lang="zh-TW" sz="2000" kern="100" dirty="0">
                          <a:effectLst/>
                          <a:latin typeface="微軟正黑體" panose="020B0604030504040204" pitchFamily="34" charset="-120"/>
                          <a:ea typeface="微軟正黑體" panose="020B0604030504040204" pitchFamily="34" charset="-120"/>
                        </a:rPr>
                        <a:t>轉換方法</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solidFill>
                  </a:tcPr>
                </a:tc>
                <a:extLst>
                  <a:ext uri="{0D108BD9-81ED-4DB2-BD59-A6C34878D82A}">
                    <a16:rowId xmlns:a16="http://schemas.microsoft.com/office/drawing/2014/main" val="2780096577"/>
                  </a:ext>
                </a:extLst>
              </a:tr>
              <a:tr h="756919">
                <a:tc>
                  <a:txBody>
                    <a:bodyPr/>
                    <a:lstStyle/>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嚴格</a:t>
                      </a:r>
                      <a:endParaRPr lang="en-US" altLang="zh-TW" sz="2000" kern="100" dirty="0">
                        <a:solidFill>
                          <a:schemeClr val="tx1"/>
                        </a:solidFill>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平穩</a:t>
                      </a:r>
                      <a:endParaRPr lang="zh-TW" sz="20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無</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4017369264"/>
                  </a:ext>
                </a:extLst>
              </a:tr>
              <a:tr h="756919">
                <a:tc>
                  <a:txBody>
                    <a:bodyPr/>
                    <a:lstStyle/>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趨勢</a:t>
                      </a:r>
                      <a:endParaRPr lang="en-US" altLang="zh-TW" sz="2000" kern="100" dirty="0">
                        <a:solidFill>
                          <a:schemeClr val="tx1"/>
                        </a:solidFill>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平穩</a:t>
                      </a:r>
                      <a:endParaRPr lang="zh-TW" sz="20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非平穩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季節差分法</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3340281197"/>
                  </a:ext>
                </a:extLst>
              </a:tr>
              <a:tr h="756919">
                <a:tc>
                  <a:txBody>
                    <a:bodyPr/>
                    <a:lstStyle/>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差分</a:t>
                      </a:r>
                      <a:endParaRPr lang="en-US" altLang="zh-TW" sz="2000" kern="100" dirty="0">
                        <a:solidFill>
                          <a:schemeClr val="tx1"/>
                        </a:solidFill>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平穩</a:t>
                      </a:r>
                      <a:endParaRPr lang="zh-TW" sz="20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非平穩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簡單差分法</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165044559"/>
                  </a:ext>
                </a:extLst>
              </a:tr>
            </a:tbl>
          </a:graphicData>
        </a:graphic>
      </p:graphicFrame>
      <p:sp>
        <p:nvSpPr>
          <p:cNvPr id="32" name="文字方塊 31">
            <a:extLst>
              <a:ext uri="{FF2B5EF4-FFF2-40B4-BE49-F238E27FC236}">
                <a16:creationId xmlns:a16="http://schemas.microsoft.com/office/drawing/2014/main" id="{3EF50FEE-94C6-43C1-86A4-F6833F2807AC}"/>
              </a:ext>
            </a:extLst>
          </p:cNvPr>
          <p:cNvSpPr txBox="1"/>
          <p:nvPr/>
        </p:nvSpPr>
        <p:spPr>
          <a:xfrm>
            <a:off x="458112" y="2224158"/>
            <a:ext cx="2255240"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檢驗方法</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85089C6D-42F7-4F8A-91DC-07133142950A}"/>
              </a:ext>
            </a:extLst>
          </p:cNvPr>
          <p:cNvSpPr txBox="1"/>
          <p:nvPr/>
        </p:nvSpPr>
        <p:spPr>
          <a:xfrm>
            <a:off x="5657850" y="2971800"/>
            <a:ext cx="914400" cy="914400"/>
          </a:xfrm>
          <a:prstGeom prst="rect">
            <a:avLst/>
          </a:prstGeom>
          <a:noFill/>
        </p:spPr>
        <p:txBody>
          <a:bodyPr wrap="square" rtlCol="0">
            <a:spAutoFit/>
          </a:bodyPr>
          <a:lstStyle/>
          <a:p>
            <a:endParaRPr lang="zh-TW" altLang="en-US" dirty="0"/>
          </a:p>
        </p:txBody>
      </p:sp>
      <p:grpSp>
        <p:nvGrpSpPr>
          <p:cNvPr id="34" name="群組 33">
            <a:extLst>
              <a:ext uri="{FF2B5EF4-FFF2-40B4-BE49-F238E27FC236}">
                <a16:creationId xmlns:a16="http://schemas.microsoft.com/office/drawing/2014/main" id="{379FD7E7-5DD6-4B2A-82B0-2883C11ECF2E}"/>
              </a:ext>
            </a:extLst>
          </p:cNvPr>
          <p:cNvGrpSpPr/>
          <p:nvPr/>
        </p:nvGrpSpPr>
        <p:grpSpPr>
          <a:xfrm>
            <a:off x="6780640" y="4459062"/>
            <a:ext cx="5350383" cy="1975774"/>
            <a:chOff x="6780640" y="4459062"/>
            <a:chExt cx="5350383" cy="1975774"/>
          </a:xfrm>
        </p:grpSpPr>
        <p:sp>
          <p:nvSpPr>
            <p:cNvPr id="30" name="矩形 29">
              <a:extLst>
                <a:ext uri="{FF2B5EF4-FFF2-40B4-BE49-F238E27FC236}">
                  <a16:creationId xmlns:a16="http://schemas.microsoft.com/office/drawing/2014/main" id="{F7343E6D-D90B-4EC0-95D5-4F64FA62C1D9}"/>
                </a:ext>
              </a:extLst>
            </p:cNvPr>
            <p:cNvSpPr/>
            <p:nvPr/>
          </p:nvSpPr>
          <p:spPr>
            <a:xfrm>
              <a:off x="6780640" y="4459062"/>
              <a:ext cx="5350383" cy="1524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2223107B-9250-4C71-A310-52DC267B33BC}"/>
                </a:ext>
              </a:extLst>
            </p:cNvPr>
            <p:cNvSpPr txBox="1"/>
            <p:nvPr/>
          </p:nvSpPr>
          <p:spPr>
            <a:xfrm>
              <a:off x="6874681" y="6065504"/>
              <a:ext cx="3267731" cy="369332"/>
            </a:xfrm>
            <a:prstGeom prst="rect">
              <a:avLst/>
            </a:prstGeom>
            <a:noFill/>
          </p:spPr>
          <p:txBody>
            <a:bodyPr wrap="square" rtlCol="0">
              <a:spAutoFit/>
            </a:bodyPr>
            <a:lstStyle/>
            <a:p>
              <a:pPr algn="ctr"/>
              <a:r>
                <a:rPr lang="zh-TW" altLang="en-US" dirty="0">
                  <a:solidFill>
                    <a:srgbClr val="FF0000"/>
                  </a:solidFill>
                  <a:latin typeface="微軟正黑體" panose="020B0604030504040204" pitchFamily="34" charset="-120"/>
                  <a:ea typeface="微軟正黑體" panose="020B0604030504040204" pitchFamily="34" charset="-120"/>
                </a:rPr>
                <a:t>需使用差分法轉為嚴格平穩</a:t>
              </a:r>
            </a:p>
          </p:txBody>
        </p:sp>
      </p:grpSp>
      <p:sp>
        <p:nvSpPr>
          <p:cNvPr id="36" name="文本框 8">
            <a:extLst>
              <a:ext uri="{FF2B5EF4-FFF2-40B4-BE49-F238E27FC236}">
                <a16:creationId xmlns:a16="http://schemas.microsoft.com/office/drawing/2014/main" id="{FEBD40DD-D9BC-4917-9221-2C696BB84385}"/>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35" name="文本框 8">
            <a:extLst>
              <a:ext uri="{FF2B5EF4-FFF2-40B4-BE49-F238E27FC236}">
                <a16:creationId xmlns:a16="http://schemas.microsoft.com/office/drawing/2014/main" id="{08D6148E-34BE-407E-8804-C788A5B3D833}"/>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37" name="文本框 8">
            <a:extLst>
              <a:ext uri="{FF2B5EF4-FFF2-40B4-BE49-F238E27FC236}">
                <a16:creationId xmlns:a16="http://schemas.microsoft.com/office/drawing/2014/main" id="{8F66F209-EC19-496F-B882-D60126D9E335}"/>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38" name="文本框 8">
            <a:extLst>
              <a:ext uri="{FF2B5EF4-FFF2-40B4-BE49-F238E27FC236}">
                <a16:creationId xmlns:a16="http://schemas.microsoft.com/office/drawing/2014/main" id="{7A5E3BF9-1F81-4218-A639-D6BCF5A2313E}"/>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39" name="文本框 8">
            <a:extLst>
              <a:ext uri="{FF2B5EF4-FFF2-40B4-BE49-F238E27FC236}">
                <a16:creationId xmlns:a16="http://schemas.microsoft.com/office/drawing/2014/main" id="{A9783E2C-41FF-4686-B61A-6FB23CAEC3C2}"/>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40" name="文本框 8">
            <a:extLst>
              <a:ext uri="{FF2B5EF4-FFF2-40B4-BE49-F238E27FC236}">
                <a16:creationId xmlns:a16="http://schemas.microsoft.com/office/drawing/2014/main" id="{9A85E8A9-3DC6-40AA-B49C-96CFC626A389}"/>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578956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2" presetClass="entr" presetSubtype="4"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6" grpId="0" animBg="1"/>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31</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2" name="表格 11">
            <a:extLst>
              <a:ext uri="{FF2B5EF4-FFF2-40B4-BE49-F238E27FC236}">
                <a16:creationId xmlns:a16="http://schemas.microsoft.com/office/drawing/2014/main" id="{0CB84B93-6E18-47C5-AF89-A9F1F8C56A9A}"/>
              </a:ext>
            </a:extLst>
          </p:cNvPr>
          <p:cNvGraphicFramePr>
            <a:graphicFrameLocks noGrp="1"/>
          </p:cNvGraphicFramePr>
          <p:nvPr>
            <p:extLst>
              <p:ext uri="{D42A27DB-BD31-4B8C-83A1-F6EECF244321}">
                <p14:modId xmlns:p14="http://schemas.microsoft.com/office/powerpoint/2010/main" val="3987369120"/>
              </p:ext>
            </p:extLst>
          </p:nvPr>
        </p:nvGraphicFramePr>
        <p:xfrm>
          <a:off x="106744" y="2721990"/>
          <a:ext cx="5340024" cy="3027676"/>
        </p:xfrm>
        <a:graphic>
          <a:graphicData uri="http://schemas.openxmlformats.org/drawingml/2006/table">
            <a:tbl>
              <a:tblPr firstRow="1" firstCol="1" bandRow="1">
                <a:tableStyleId>{21E4AEA4-8DFA-4A89-87EB-49C32662AFE0}</a:tableStyleId>
              </a:tblPr>
              <a:tblGrid>
                <a:gridCol w="1149306">
                  <a:extLst>
                    <a:ext uri="{9D8B030D-6E8A-4147-A177-3AD203B41FA5}">
                      <a16:colId xmlns:a16="http://schemas.microsoft.com/office/drawing/2014/main" val="2278576164"/>
                    </a:ext>
                  </a:extLst>
                </a:gridCol>
                <a:gridCol w="1396906">
                  <a:extLst>
                    <a:ext uri="{9D8B030D-6E8A-4147-A177-3AD203B41FA5}">
                      <a16:colId xmlns:a16="http://schemas.microsoft.com/office/drawing/2014/main" val="3098489273"/>
                    </a:ext>
                  </a:extLst>
                </a:gridCol>
                <a:gridCol w="1396906">
                  <a:extLst>
                    <a:ext uri="{9D8B030D-6E8A-4147-A177-3AD203B41FA5}">
                      <a16:colId xmlns:a16="http://schemas.microsoft.com/office/drawing/2014/main" val="3189989473"/>
                    </a:ext>
                  </a:extLst>
                </a:gridCol>
                <a:gridCol w="1396906">
                  <a:extLst>
                    <a:ext uri="{9D8B030D-6E8A-4147-A177-3AD203B41FA5}">
                      <a16:colId xmlns:a16="http://schemas.microsoft.com/office/drawing/2014/main" val="1030200611"/>
                    </a:ext>
                  </a:extLst>
                </a:gridCol>
              </a:tblGrid>
              <a:tr h="756919">
                <a:tc>
                  <a:txBody>
                    <a:bodyPr/>
                    <a:lstStyle/>
                    <a:p>
                      <a:pPr algn="ctr" hangingPunct="0">
                        <a:lnSpc>
                          <a:spcPct val="100000"/>
                        </a:lnSpc>
                        <a:spcAft>
                          <a:spcPts val="0"/>
                        </a:spcAft>
                      </a:pPr>
                      <a:r>
                        <a:rPr lang="zh-TW" sz="2000" kern="100" dirty="0">
                          <a:effectLst/>
                          <a:latin typeface="微軟正黑體" panose="020B0604030504040204" pitchFamily="34" charset="-120"/>
                          <a:ea typeface="微軟正黑體" panose="020B0604030504040204" pitchFamily="34" charset="-120"/>
                        </a:rPr>
                        <a:t>平穩性</a:t>
                      </a:r>
                      <a:endParaRPr lang="en-US" altLang="zh-TW" sz="2000" kern="100" dirty="0">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effectLst/>
                          <a:latin typeface="微軟正黑體" panose="020B0604030504040204" pitchFamily="34" charset="-120"/>
                          <a:ea typeface="微軟正黑體" panose="020B0604030504040204" pitchFamily="34" charset="-120"/>
                        </a:rPr>
                        <a:t>種類</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solidFill>
                  </a:tcPr>
                </a:tc>
                <a:tc>
                  <a:txBody>
                    <a:bodyPr/>
                    <a:lstStyle/>
                    <a:p>
                      <a:pPr algn="ctr" hangingPunct="0">
                        <a:lnSpc>
                          <a:spcPct val="100000"/>
                        </a:lnSpc>
                        <a:spcAft>
                          <a:spcPts val="0"/>
                        </a:spcAft>
                      </a:pPr>
                      <a:r>
                        <a:rPr lang="en-US" sz="2000" kern="100" dirty="0">
                          <a:effectLst/>
                          <a:latin typeface="微軟正黑體" panose="020B0604030504040204" pitchFamily="34" charset="-120"/>
                          <a:ea typeface="微軟正黑體" panose="020B0604030504040204" pitchFamily="34" charset="-120"/>
                        </a:rPr>
                        <a:t>ADF</a:t>
                      </a:r>
                      <a:r>
                        <a:rPr lang="zh-TW" sz="2000" kern="100" dirty="0">
                          <a:effectLst/>
                          <a:latin typeface="微軟正黑體" panose="020B0604030504040204" pitchFamily="34" charset="-120"/>
                          <a:ea typeface="微軟正黑體" panose="020B0604030504040204" pitchFamily="34" charset="-120"/>
                        </a:rPr>
                        <a:t>檢驗</a:t>
                      </a:r>
                      <a:endParaRPr lang="en-US" altLang="zh-TW" sz="2000" kern="100" dirty="0">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effectLst/>
                          <a:latin typeface="微軟正黑體" panose="020B0604030504040204" pitchFamily="34" charset="-120"/>
                          <a:ea typeface="微軟正黑體" panose="020B0604030504040204" pitchFamily="34" charset="-120"/>
                        </a:rPr>
                        <a:t>結果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solidFill>
                  </a:tcPr>
                </a:tc>
                <a:tc>
                  <a:txBody>
                    <a:bodyPr/>
                    <a:lstStyle/>
                    <a:p>
                      <a:pPr algn="ctr" hangingPunct="0">
                        <a:lnSpc>
                          <a:spcPct val="100000"/>
                        </a:lnSpc>
                        <a:spcAft>
                          <a:spcPts val="0"/>
                        </a:spcAft>
                      </a:pPr>
                      <a:r>
                        <a:rPr lang="en-US" sz="2000" kern="100" dirty="0">
                          <a:effectLst/>
                          <a:latin typeface="微軟正黑體" panose="020B0604030504040204" pitchFamily="34" charset="-120"/>
                          <a:ea typeface="微軟正黑體" panose="020B0604030504040204" pitchFamily="34" charset="-120"/>
                        </a:rPr>
                        <a:t>KPSS</a:t>
                      </a:r>
                      <a:r>
                        <a:rPr lang="zh-TW" sz="2000" kern="100" dirty="0">
                          <a:effectLst/>
                          <a:latin typeface="微軟正黑體" panose="020B0604030504040204" pitchFamily="34" charset="-120"/>
                          <a:ea typeface="微軟正黑體" panose="020B0604030504040204" pitchFamily="34" charset="-120"/>
                        </a:rPr>
                        <a:t>檢驗結果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solidFill>
                  </a:tcPr>
                </a:tc>
                <a:tc>
                  <a:txBody>
                    <a:bodyPr/>
                    <a:lstStyle/>
                    <a:p>
                      <a:pPr algn="ctr" hangingPunct="0">
                        <a:lnSpc>
                          <a:spcPct val="100000"/>
                        </a:lnSpc>
                        <a:spcAft>
                          <a:spcPts val="0"/>
                        </a:spcAft>
                      </a:pPr>
                      <a:r>
                        <a:rPr lang="zh-TW" sz="2000" kern="100" dirty="0">
                          <a:effectLst/>
                          <a:latin typeface="微軟正黑體" panose="020B0604030504040204" pitchFamily="34" charset="-120"/>
                          <a:ea typeface="微軟正黑體" panose="020B0604030504040204" pitchFamily="34" charset="-120"/>
                        </a:rPr>
                        <a:t>轉換方法</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solidFill>
                  </a:tcPr>
                </a:tc>
                <a:extLst>
                  <a:ext uri="{0D108BD9-81ED-4DB2-BD59-A6C34878D82A}">
                    <a16:rowId xmlns:a16="http://schemas.microsoft.com/office/drawing/2014/main" val="2780096577"/>
                  </a:ext>
                </a:extLst>
              </a:tr>
              <a:tr h="756919">
                <a:tc>
                  <a:txBody>
                    <a:bodyPr/>
                    <a:lstStyle/>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嚴格</a:t>
                      </a:r>
                      <a:endParaRPr lang="en-US" altLang="zh-TW" sz="2000" kern="100" dirty="0">
                        <a:solidFill>
                          <a:schemeClr val="tx1"/>
                        </a:solidFill>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平穩</a:t>
                      </a:r>
                      <a:endParaRPr lang="zh-TW" sz="20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無</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4017369264"/>
                  </a:ext>
                </a:extLst>
              </a:tr>
              <a:tr h="756919">
                <a:tc>
                  <a:txBody>
                    <a:bodyPr/>
                    <a:lstStyle/>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趨勢</a:t>
                      </a:r>
                      <a:endParaRPr lang="en-US" altLang="zh-TW" sz="2000" kern="100" dirty="0">
                        <a:solidFill>
                          <a:schemeClr val="tx1"/>
                        </a:solidFill>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平穩</a:t>
                      </a:r>
                      <a:endParaRPr lang="zh-TW" sz="20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非平穩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季節差分法</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3340281197"/>
                  </a:ext>
                </a:extLst>
              </a:tr>
              <a:tr h="756919">
                <a:tc>
                  <a:txBody>
                    <a:bodyPr/>
                    <a:lstStyle/>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差分</a:t>
                      </a:r>
                      <a:endParaRPr lang="en-US" altLang="zh-TW" sz="2000" kern="100" dirty="0">
                        <a:solidFill>
                          <a:schemeClr val="tx1"/>
                        </a:solidFill>
                        <a:effectLst/>
                        <a:latin typeface="微軟正黑體" panose="020B0604030504040204" pitchFamily="34" charset="-120"/>
                        <a:ea typeface="微軟正黑體" panose="020B0604030504040204" pitchFamily="34" charset="-120"/>
                      </a:endParaRPr>
                    </a:p>
                    <a:p>
                      <a:pPr algn="ctr" hangingPunct="0">
                        <a:lnSpc>
                          <a:spcPct val="100000"/>
                        </a:lnSpc>
                        <a:spcAft>
                          <a:spcPts val="0"/>
                        </a:spcAft>
                      </a:pPr>
                      <a:r>
                        <a:rPr lang="zh-TW" sz="2000" kern="100" dirty="0">
                          <a:solidFill>
                            <a:schemeClr val="tx1"/>
                          </a:solidFill>
                          <a:effectLst/>
                          <a:latin typeface="微軟正黑體" panose="020B0604030504040204" pitchFamily="34" charset="-120"/>
                          <a:ea typeface="微軟正黑體" panose="020B0604030504040204" pitchFamily="34" charset="-120"/>
                        </a:rPr>
                        <a:t>平穩</a:t>
                      </a:r>
                      <a:endParaRPr lang="zh-TW" sz="20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非平穩</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hangingPunct="0">
                        <a:lnSpc>
                          <a:spcPct val="100000"/>
                        </a:lnSpc>
                        <a:spcAft>
                          <a:spcPts val="0"/>
                        </a:spcAft>
                      </a:pPr>
                      <a:r>
                        <a:rPr lang="zh-TW" sz="1800" kern="100" dirty="0">
                          <a:effectLst/>
                          <a:latin typeface="微軟正黑體" panose="020B0604030504040204" pitchFamily="34" charset="-120"/>
                          <a:ea typeface="微軟正黑體" panose="020B0604030504040204" pitchFamily="34" charset="-120"/>
                        </a:rPr>
                        <a:t>簡單差分法</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165044559"/>
                  </a:ext>
                </a:extLst>
              </a:tr>
            </a:tbl>
          </a:graphicData>
        </a:graphic>
      </p:graphicFrame>
      <p:sp>
        <p:nvSpPr>
          <p:cNvPr id="13" name="箭號: 五邊形 12">
            <a:extLst>
              <a:ext uri="{FF2B5EF4-FFF2-40B4-BE49-F238E27FC236}">
                <a16:creationId xmlns:a16="http://schemas.microsoft.com/office/drawing/2014/main" id="{ECA79807-9CFD-4E44-A46D-9AC54B7B2012}"/>
              </a:ext>
            </a:extLst>
          </p:cNvPr>
          <p:cNvSpPr/>
          <p:nvPr/>
        </p:nvSpPr>
        <p:spPr>
          <a:xfrm>
            <a:off x="243836" y="1661021"/>
            <a:ext cx="2745854"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平穩性檢驗與轉換</a:t>
            </a:r>
          </a:p>
        </p:txBody>
      </p:sp>
      <p:sp>
        <p:nvSpPr>
          <p:cNvPr id="14" name="文字方塊 13">
            <a:extLst>
              <a:ext uri="{FF2B5EF4-FFF2-40B4-BE49-F238E27FC236}">
                <a16:creationId xmlns:a16="http://schemas.microsoft.com/office/drawing/2014/main" id="{9ABFC5AF-E6A5-49C8-B238-AE0E00CB32B3}"/>
              </a:ext>
            </a:extLst>
          </p:cNvPr>
          <p:cNvSpPr txBox="1"/>
          <p:nvPr/>
        </p:nvSpPr>
        <p:spPr>
          <a:xfrm>
            <a:off x="2989690" y="1679080"/>
            <a:ext cx="7214532"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若不消除數據中</a:t>
            </a:r>
            <a:r>
              <a:rPr lang="zh-TW" altLang="en-US" sz="2000" dirty="0">
                <a:solidFill>
                  <a:srgbClr val="FF0000"/>
                </a:solidFill>
                <a:latin typeface="微軟正黑體" panose="020B0604030504040204" pitchFamily="34" charset="-120"/>
                <a:ea typeface="微軟正黑體" panose="020B0604030504040204" pitchFamily="34" charset="-120"/>
              </a:rPr>
              <a:t>非平穩性質</a:t>
            </a:r>
            <a:r>
              <a:rPr lang="zh-TW" altLang="en-US" sz="2000" dirty="0">
                <a:latin typeface="微軟正黑體" panose="020B0604030504040204" pitchFamily="34" charset="-120"/>
                <a:ea typeface="微軟正黑體" panose="020B0604030504040204" pitchFamily="34" charset="-120"/>
              </a:rPr>
              <a:t>，則會影響分析的結果</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6436B30F-D762-48D4-8F85-41093E96932D}"/>
              </a:ext>
            </a:extLst>
          </p:cNvPr>
          <p:cNvSpPr txBox="1"/>
          <p:nvPr/>
        </p:nvSpPr>
        <p:spPr>
          <a:xfrm>
            <a:off x="458112" y="2224158"/>
            <a:ext cx="2255240"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轉換方法</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grpSp>
        <p:nvGrpSpPr>
          <p:cNvPr id="23" name="群組 22">
            <a:extLst>
              <a:ext uri="{FF2B5EF4-FFF2-40B4-BE49-F238E27FC236}">
                <a16:creationId xmlns:a16="http://schemas.microsoft.com/office/drawing/2014/main" id="{279CBE34-6943-49FD-84A3-78B396A03283}"/>
              </a:ext>
            </a:extLst>
          </p:cNvPr>
          <p:cNvGrpSpPr/>
          <p:nvPr/>
        </p:nvGrpSpPr>
        <p:grpSpPr>
          <a:xfrm>
            <a:off x="106744" y="2928151"/>
            <a:ext cx="6230392" cy="2033464"/>
            <a:chOff x="106744" y="2928151"/>
            <a:chExt cx="6230392" cy="2033464"/>
          </a:xfrm>
        </p:grpSpPr>
        <p:sp>
          <p:nvSpPr>
            <p:cNvPr id="19" name="手繪多邊形: 圖案 18">
              <a:extLst>
                <a:ext uri="{FF2B5EF4-FFF2-40B4-BE49-F238E27FC236}">
                  <a16:creationId xmlns:a16="http://schemas.microsoft.com/office/drawing/2014/main" id="{BD9F3198-35D7-46F7-95CA-9993F8174BF2}"/>
                </a:ext>
              </a:extLst>
            </p:cNvPr>
            <p:cNvSpPr/>
            <p:nvPr/>
          </p:nvSpPr>
          <p:spPr>
            <a:xfrm>
              <a:off x="5446768" y="2928151"/>
              <a:ext cx="890368" cy="1786681"/>
            </a:xfrm>
            <a:custGeom>
              <a:avLst/>
              <a:gdLst>
                <a:gd name="connsiteX0" fmla="*/ 782325 w 890368"/>
                <a:gd name="connsiteY0" fmla="*/ 0 h 1786681"/>
                <a:gd name="connsiteX1" fmla="*/ 890368 w 890368"/>
                <a:gd name="connsiteY1" fmla="*/ 108044 h 1786681"/>
                <a:gd name="connsiteX2" fmla="*/ 782325 w 890368"/>
                <a:gd name="connsiteY2" fmla="*/ 216087 h 1786681"/>
                <a:gd name="connsiteX3" fmla="*/ 782325 w 890368"/>
                <a:gd name="connsiteY3" fmla="*/ 162065 h 1786681"/>
                <a:gd name="connsiteX4" fmla="*/ 562064 w 890368"/>
                <a:gd name="connsiteY4" fmla="*/ 162065 h 1786681"/>
                <a:gd name="connsiteX5" fmla="*/ 562064 w 890368"/>
                <a:gd name="connsiteY5" fmla="*/ 1786681 h 1786681"/>
                <a:gd name="connsiteX6" fmla="*/ 453005 w 890368"/>
                <a:gd name="connsiteY6" fmla="*/ 1786681 h 1786681"/>
                <a:gd name="connsiteX7" fmla="*/ 453005 w 890368"/>
                <a:gd name="connsiteY7" fmla="*/ 1786679 h 1786681"/>
                <a:gd name="connsiteX8" fmla="*/ 0 w 890368"/>
                <a:gd name="connsiteY8" fmla="*/ 1786679 h 1786681"/>
                <a:gd name="connsiteX9" fmla="*/ 0 w 890368"/>
                <a:gd name="connsiteY9" fmla="*/ 1677622 h 1786681"/>
                <a:gd name="connsiteX10" fmla="*/ 453005 w 890368"/>
                <a:gd name="connsiteY10" fmla="*/ 1677622 h 1786681"/>
                <a:gd name="connsiteX11" fmla="*/ 453005 w 890368"/>
                <a:gd name="connsiteY11" fmla="*/ 66940 h 1786681"/>
                <a:gd name="connsiteX12" fmla="*/ 453006 w 890368"/>
                <a:gd name="connsiteY12" fmla="*/ 66940 h 1786681"/>
                <a:gd name="connsiteX13" fmla="*/ 453006 w 890368"/>
                <a:gd name="connsiteY13" fmla="*/ 54022 h 1786681"/>
                <a:gd name="connsiteX14" fmla="*/ 782325 w 890368"/>
                <a:gd name="connsiteY14" fmla="*/ 54022 h 178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0368" h="1786681">
                  <a:moveTo>
                    <a:pt x="782325" y="0"/>
                  </a:moveTo>
                  <a:lnTo>
                    <a:pt x="890368" y="108044"/>
                  </a:lnTo>
                  <a:lnTo>
                    <a:pt x="782325" y="216087"/>
                  </a:lnTo>
                  <a:lnTo>
                    <a:pt x="782325" y="162065"/>
                  </a:lnTo>
                  <a:lnTo>
                    <a:pt x="562064" y="162065"/>
                  </a:lnTo>
                  <a:lnTo>
                    <a:pt x="562064" y="1786681"/>
                  </a:lnTo>
                  <a:lnTo>
                    <a:pt x="453005" y="1786681"/>
                  </a:lnTo>
                  <a:lnTo>
                    <a:pt x="453005" y="1786679"/>
                  </a:lnTo>
                  <a:lnTo>
                    <a:pt x="0" y="1786679"/>
                  </a:lnTo>
                  <a:lnTo>
                    <a:pt x="0" y="1677622"/>
                  </a:lnTo>
                  <a:lnTo>
                    <a:pt x="453005" y="1677622"/>
                  </a:lnTo>
                  <a:lnTo>
                    <a:pt x="453005" y="66940"/>
                  </a:lnTo>
                  <a:lnTo>
                    <a:pt x="453006" y="66940"/>
                  </a:lnTo>
                  <a:lnTo>
                    <a:pt x="453006" y="54022"/>
                  </a:lnTo>
                  <a:lnTo>
                    <a:pt x="782325" y="5402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A815C69-7CFF-41DC-93D5-8CEA6FEF11DB}"/>
                </a:ext>
              </a:extLst>
            </p:cNvPr>
            <p:cNvSpPr/>
            <p:nvPr/>
          </p:nvSpPr>
          <p:spPr>
            <a:xfrm>
              <a:off x="106744" y="4245997"/>
              <a:ext cx="5340024" cy="71561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7234B32F-FD33-4CA8-84D2-505C2DB23FF8}"/>
              </a:ext>
            </a:extLst>
          </p:cNvPr>
          <p:cNvGrpSpPr/>
          <p:nvPr/>
        </p:nvGrpSpPr>
        <p:grpSpPr>
          <a:xfrm>
            <a:off x="6191733" y="2570490"/>
            <a:ext cx="6519882" cy="1022541"/>
            <a:chOff x="6145553" y="2570490"/>
            <a:chExt cx="6519882" cy="1022541"/>
          </a:xfrm>
        </p:grpSpPr>
        <p:sp>
          <p:nvSpPr>
            <p:cNvPr id="20" name="文字方塊 19">
              <a:extLst>
                <a:ext uri="{FF2B5EF4-FFF2-40B4-BE49-F238E27FC236}">
                  <a16:creationId xmlns:a16="http://schemas.microsoft.com/office/drawing/2014/main" id="{F2A944A9-1783-4F20-AA65-E8914FA066FD}"/>
                </a:ext>
              </a:extLst>
            </p:cNvPr>
            <p:cNvSpPr txBox="1"/>
            <p:nvPr/>
          </p:nvSpPr>
          <p:spPr>
            <a:xfrm>
              <a:off x="6145553" y="2570490"/>
              <a:ext cx="6519882" cy="369332"/>
            </a:xfrm>
            <a:prstGeom prst="rect">
              <a:avLst/>
            </a:prstGeom>
            <a:noFill/>
          </p:spPr>
          <p:txBody>
            <a:bodyPr wrap="square" rtlCol="0">
              <a:spAutoFit/>
            </a:bodyPr>
            <a:lstStyle/>
            <a:p>
              <a:pPr marL="285750" indent="-285750">
                <a:buFont typeface="Arial" panose="020B0604020202020204" pitchFamily="34" charset="0"/>
                <a:buChar char="•"/>
              </a:pPr>
              <a:r>
                <a:rPr lang="zh-TW" altLang="zh-TW" dirty="0">
                  <a:latin typeface="微軟正黑體" panose="020B0604030504040204" pitchFamily="34" charset="-120"/>
                  <a:ea typeface="微軟正黑體" panose="020B0604030504040204" pitchFamily="34" charset="-120"/>
                </a:rPr>
                <a:t>計算當前觀察值與</a:t>
              </a:r>
              <a:r>
                <a:rPr lang="zh-TW" altLang="zh-TW" b="1" dirty="0">
                  <a:latin typeface="微軟正黑體" panose="020B0604030504040204" pitchFamily="34" charset="-120"/>
                  <a:ea typeface="微軟正黑體" panose="020B0604030504040204" pitchFamily="34" charset="-120"/>
                </a:rPr>
                <a:t>上一個相同季節</a:t>
              </a:r>
              <a:r>
                <a:rPr lang="zh-TW" altLang="zh-TW" dirty="0">
                  <a:latin typeface="微軟正黑體" panose="020B0604030504040204" pitchFamily="34" charset="-120"/>
                  <a:ea typeface="微軟正黑體" panose="020B0604030504040204" pitchFamily="34" charset="-120"/>
                </a:rPr>
                <a:t>的觀察值之間的差值</a:t>
              </a:r>
              <a:endParaRPr lang="en-US" altLang="zh-TW"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2E60FDC-7641-4C57-9389-47127F83B68B}"/>
                    </a:ext>
                  </a:extLst>
                </p:cNvPr>
                <p:cNvSpPr txBox="1"/>
                <p:nvPr/>
              </p:nvSpPr>
              <p:spPr>
                <a:xfrm>
                  <a:off x="6758065" y="3200359"/>
                  <a:ext cx="1956021" cy="39267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zh-TW"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𝑡</m:t>
                            </m:r>
                          </m:sub>
                          <m:sup>
                            <m:r>
                              <a:rPr lang="en-US" altLang="zh-TW" i="1">
                                <a:latin typeface="Cambria Math" panose="02040503050406030204" pitchFamily="18" charset="0"/>
                              </a:rPr>
                              <m:t>′</m:t>
                            </m:r>
                          </m:sup>
                        </m:sSubSup>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𝑡</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i="1">
                                <a:latin typeface="Cambria Math" panose="02040503050406030204" pitchFamily="18" charset="0"/>
                              </a:rPr>
                              <m:t>𝑛</m:t>
                            </m:r>
                          </m:sub>
                        </m:sSub>
                      </m:oMath>
                    </m:oMathPara>
                  </a14:m>
                  <a:endParaRPr lang="zh-TW" altLang="en-US" dirty="0"/>
                </a:p>
              </p:txBody>
            </p:sp>
          </mc:Choice>
          <mc:Fallback xmlns="">
            <p:sp>
              <p:nvSpPr>
                <p:cNvPr id="21" name="文字方塊 20">
                  <a:extLst>
                    <a:ext uri="{FF2B5EF4-FFF2-40B4-BE49-F238E27FC236}">
                      <a16:creationId xmlns:a16="http://schemas.microsoft.com/office/drawing/2014/main" id="{72E60FDC-7641-4C57-9389-47127F83B68B}"/>
                    </a:ext>
                  </a:extLst>
                </p:cNvPr>
                <p:cNvSpPr txBox="1">
                  <a:spLocks noRot="1" noChangeAspect="1" noMove="1" noResize="1" noEditPoints="1" noAdjustHandles="1" noChangeArrowheads="1" noChangeShapeType="1" noTextEdit="1"/>
                </p:cNvSpPr>
                <p:nvPr/>
              </p:nvSpPr>
              <p:spPr>
                <a:xfrm>
                  <a:off x="6758065" y="3200359"/>
                  <a:ext cx="1956021" cy="392672"/>
                </a:xfrm>
                <a:prstGeom prst="rect">
                  <a:avLst/>
                </a:prstGeom>
                <a:blipFill>
                  <a:blip r:embed="rId3"/>
                  <a:stretch>
                    <a:fillRect b="-6250"/>
                  </a:stretch>
                </a:blipFill>
              </p:spPr>
              <p:txBody>
                <a:bodyPr/>
                <a:lstStyle/>
                <a:p>
                  <a:r>
                    <a:rPr lang="zh-TW" altLang="en-US">
                      <a:noFill/>
                    </a:rPr>
                    <a:t> </a:t>
                  </a:r>
                </a:p>
              </p:txBody>
            </p:sp>
          </mc:Fallback>
        </mc:AlternateContent>
      </p:grpSp>
      <p:sp>
        <p:nvSpPr>
          <p:cNvPr id="22" name="文字方塊 21">
            <a:extLst>
              <a:ext uri="{FF2B5EF4-FFF2-40B4-BE49-F238E27FC236}">
                <a16:creationId xmlns:a16="http://schemas.microsoft.com/office/drawing/2014/main" id="{E485F774-FE98-45FB-8E82-4B58EB76D4C1}"/>
              </a:ext>
            </a:extLst>
          </p:cNvPr>
          <p:cNvSpPr txBox="1"/>
          <p:nvPr/>
        </p:nvSpPr>
        <p:spPr>
          <a:xfrm>
            <a:off x="8865162" y="3179636"/>
            <a:ext cx="2837212" cy="615553"/>
          </a:xfrm>
          <a:prstGeom prst="rect">
            <a:avLst/>
          </a:prstGeom>
          <a:noFill/>
        </p:spPr>
        <p:txBody>
          <a:bodyPr wrap="square" rtlCol="0">
            <a:spAutoFit/>
          </a:bodyPr>
          <a:lstStyle/>
          <a:p>
            <a:r>
              <a:rPr lang="en-US" altLang="zh-TW" sz="1700" dirty="0">
                <a:latin typeface="微軟正黑體" panose="020B0604030504040204" pitchFamily="34" charset="-120"/>
                <a:ea typeface="微軟正黑體" panose="020B0604030504040204" pitchFamily="34" charset="-120"/>
              </a:rPr>
              <a:t>Ex:</a:t>
            </a:r>
            <a:r>
              <a:rPr lang="zh-TW" altLang="en-US" sz="1700" dirty="0">
                <a:latin typeface="微軟正黑體" panose="020B0604030504040204" pitchFamily="34" charset="-120"/>
                <a:ea typeface="微軟正黑體" panose="020B0604030504040204" pitchFamily="34" charset="-120"/>
              </a:rPr>
              <a:t> </a:t>
            </a:r>
            <a:r>
              <a:rPr lang="zh-TW" altLang="en-US" sz="1700" dirty="0">
                <a:solidFill>
                  <a:srgbClr val="FF0000"/>
                </a:solidFill>
                <a:latin typeface="微軟正黑體" panose="020B0604030504040204" pitchFamily="34" charset="-120"/>
                <a:ea typeface="微軟正黑體" panose="020B0604030504040204" pitchFamily="34" charset="-120"/>
              </a:rPr>
              <a:t>這星期三</a:t>
            </a:r>
            <a:r>
              <a:rPr lang="zh-TW" altLang="en-US" sz="1700" dirty="0">
                <a:latin typeface="微軟正黑體" panose="020B0604030504040204" pitchFamily="34" charset="-120"/>
                <a:ea typeface="微軟正黑體" panose="020B0604030504040204" pitchFamily="34" charset="-120"/>
              </a:rPr>
              <a:t>的觀察值會與</a:t>
            </a:r>
            <a:r>
              <a:rPr lang="zh-TW" altLang="en-US" sz="1700" dirty="0">
                <a:solidFill>
                  <a:srgbClr val="FF0000"/>
                </a:solidFill>
                <a:latin typeface="微軟正黑體" panose="020B0604030504040204" pitchFamily="34" charset="-120"/>
                <a:ea typeface="微軟正黑體" panose="020B0604030504040204" pitchFamily="34" charset="-120"/>
              </a:rPr>
              <a:t>上個星期三</a:t>
            </a:r>
            <a:r>
              <a:rPr lang="zh-TW" altLang="en-US" sz="1700" dirty="0">
                <a:latin typeface="微軟正黑體" panose="020B0604030504040204" pitchFamily="34" charset="-120"/>
                <a:ea typeface="微軟正黑體" panose="020B0604030504040204" pitchFamily="34" charset="-120"/>
              </a:rPr>
              <a:t>的觀察值</a:t>
            </a:r>
            <a:r>
              <a:rPr lang="zh-TW" altLang="en-US" sz="1700" dirty="0">
                <a:solidFill>
                  <a:srgbClr val="FF0000"/>
                </a:solidFill>
                <a:latin typeface="微軟正黑體" panose="020B0604030504040204" pitchFamily="34" charset="-120"/>
                <a:ea typeface="微軟正黑體" panose="020B0604030504040204" pitchFamily="34" charset="-120"/>
              </a:rPr>
              <a:t>相減</a:t>
            </a:r>
          </a:p>
        </p:txBody>
      </p:sp>
      <p:grpSp>
        <p:nvGrpSpPr>
          <p:cNvPr id="30" name="群組 29">
            <a:extLst>
              <a:ext uri="{FF2B5EF4-FFF2-40B4-BE49-F238E27FC236}">
                <a16:creationId xmlns:a16="http://schemas.microsoft.com/office/drawing/2014/main" id="{F2185BC2-A287-4D4C-B5EA-4A33DCA7F5E6}"/>
              </a:ext>
            </a:extLst>
          </p:cNvPr>
          <p:cNvGrpSpPr/>
          <p:nvPr/>
        </p:nvGrpSpPr>
        <p:grpSpPr>
          <a:xfrm>
            <a:off x="106744" y="4792337"/>
            <a:ext cx="6230393" cy="944210"/>
            <a:chOff x="106744" y="4792337"/>
            <a:chExt cx="6230393" cy="944210"/>
          </a:xfrm>
        </p:grpSpPr>
        <p:sp>
          <p:nvSpPr>
            <p:cNvPr id="27" name="矩形 26">
              <a:extLst>
                <a:ext uri="{FF2B5EF4-FFF2-40B4-BE49-F238E27FC236}">
                  <a16:creationId xmlns:a16="http://schemas.microsoft.com/office/drawing/2014/main" id="{57E350B5-4B6B-463C-8823-D82CD497CA13}"/>
                </a:ext>
              </a:extLst>
            </p:cNvPr>
            <p:cNvSpPr/>
            <p:nvPr/>
          </p:nvSpPr>
          <p:spPr>
            <a:xfrm>
              <a:off x="106744" y="5020929"/>
              <a:ext cx="5340024" cy="71561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A719DC35-A1FA-4DEA-8FBE-EE6D1929AB79}"/>
                </a:ext>
              </a:extLst>
            </p:cNvPr>
            <p:cNvSpPr/>
            <p:nvPr/>
          </p:nvSpPr>
          <p:spPr>
            <a:xfrm rot="5400000">
              <a:off x="5562535" y="4676571"/>
              <a:ext cx="658835" cy="890368"/>
            </a:xfrm>
            <a:custGeom>
              <a:avLst/>
              <a:gdLst>
                <a:gd name="connsiteX0" fmla="*/ 0 w 658835"/>
                <a:gd name="connsiteY0" fmla="*/ 103942 h 890368"/>
                <a:gd name="connsiteX1" fmla="*/ 103942 w 658835"/>
                <a:gd name="connsiteY1" fmla="*/ 0 h 890368"/>
                <a:gd name="connsiteX2" fmla="*/ 207884 w 658835"/>
                <a:gd name="connsiteY2" fmla="*/ 103942 h 890368"/>
                <a:gd name="connsiteX3" fmla="*/ 155913 w 658835"/>
                <a:gd name="connsiteY3" fmla="*/ 103942 h 890368"/>
                <a:gd name="connsiteX4" fmla="*/ 155913 w 658835"/>
                <a:gd name="connsiteY4" fmla="*/ 185623 h 890368"/>
                <a:gd name="connsiteX5" fmla="*/ 547235 w 658835"/>
                <a:gd name="connsiteY5" fmla="*/ 185623 h 890368"/>
                <a:gd name="connsiteX6" fmla="*/ 649719 w 658835"/>
                <a:gd name="connsiteY6" fmla="*/ 185623 h 890368"/>
                <a:gd name="connsiteX7" fmla="*/ 658835 w 658835"/>
                <a:gd name="connsiteY7" fmla="*/ 185623 h 890368"/>
                <a:gd name="connsiteX8" fmla="*/ 658835 w 658835"/>
                <a:gd name="connsiteY8" fmla="*/ 890368 h 890368"/>
                <a:gd name="connsiteX9" fmla="*/ 547235 w 658835"/>
                <a:gd name="connsiteY9" fmla="*/ 890368 h 890368"/>
                <a:gd name="connsiteX10" fmla="*/ 547235 w 658835"/>
                <a:gd name="connsiteY10" fmla="*/ 296649 h 890368"/>
                <a:gd name="connsiteX11" fmla="*/ 155913 w 658835"/>
                <a:gd name="connsiteY11" fmla="*/ 296649 h 890368"/>
                <a:gd name="connsiteX12" fmla="*/ 77225 w 658835"/>
                <a:gd name="connsiteY12" fmla="*/ 296649 h 890368"/>
                <a:gd name="connsiteX13" fmla="*/ 51971 w 658835"/>
                <a:gd name="connsiteY13" fmla="*/ 296649 h 890368"/>
                <a:gd name="connsiteX14" fmla="*/ 51971 w 658835"/>
                <a:gd name="connsiteY14" fmla="*/ 103942 h 89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835" h="890368">
                  <a:moveTo>
                    <a:pt x="0" y="103942"/>
                  </a:moveTo>
                  <a:lnTo>
                    <a:pt x="103942" y="0"/>
                  </a:lnTo>
                  <a:lnTo>
                    <a:pt x="207884" y="103942"/>
                  </a:lnTo>
                  <a:lnTo>
                    <a:pt x="155913" y="103942"/>
                  </a:lnTo>
                  <a:lnTo>
                    <a:pt x="155913" y="185623"/>
                  </a:lnTo>
                  <a:lnTo>
                    <a:pt x="547235" y="185623"/>
                  </a:lnTo>
                  <a:lnTo>
                    <a:pt x="649719" y="185623"/>
                  </a:lnTo>
                  <a:lnTo>
                    <a:pt x="658835" y="185623"/>
                  </a:lnTo>
                  <a:lnTo>
                    <a:pt x="658835" y="890368"/>
                  </a:lnTo>
                  <a:lnTo>
                    <a:pt x="547235" y="890368"/>
                  </a:lnTo>
                  <a:lnTo>
                    <a:pt x="547235" y="296649"/>
                  </a:lnTo>
                  <a:lnTo>
                    <a:pt x="155913" y="296649"/>
                  </a:lnTo>
                  <a:lnTo>
                    <a:pt x="77225" y="296649"/>
                  </a:lnTo>
                  <a:lnTo>
                    <a:pt x="51971" y="296649"/>
                  </a:lnTo>
                  <a:lnTo>
                    <a:pt x="51971" y="1039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35">
            <a:extLst>
              <a:ext uri="{FF2B5EF4-FFF2-40B4-BE49-F238E27FC236}">
                <a16:creationId xmlns:a16="http://schemas.microsoft.com/office/drawing/2014/main" id="{9D6668B2-67B8-4A6C-A23E-93BE1A942141}"/>
              </a:ext>
            </a:extLst>
          </p:cNvPr>
          <p:cNvGrpSpPr/>
          <p:nvPr/>
        </p:nvGrpSpPr>
        <p:grpSpPr>
          <a:xfrm>
            <a:off x="6191733" y="4501256"/>
            <a:ext cx="5932866" cy="1062537"/>
            <a:chOff x="6145553" y="4501256"/>
            <a:chExt cx="5932866" cy="1062537"/>
          </a:xfrm>
        </p:grpSpPr>
        <p:sp>
          <p:nvSpPr>
            <p:cNvPr id="32" name="文字方塊 31">
              <a:extLst>
                <a:ext uri="{FF2B5EF4-FFF2-40B4-BE49-F238E27FC236}">
                  <a16:creationId xmlns:a16="http://schemas.microsoft.com/office/drawing/2014/main" id="{8B01A400-B56D-4D12-BFAE-A80D7E87D46D}"/>
                </a:ext>
              </a:extLst>
            </p:cNvPr>
            <p:cNvSpPr txBox="1"/>
            <p:nvPr/>
          </p:nvSpPr>
          <p:spPr>
            <a:xfrm>
              <a:off x="6145553" y="4501256"/>
              <a:ext cx="5932866" cy="369332"/>
            </a:xfrm>
            <a:prstGeom prst="rect">
              <a:avLst/>
            </a:prstGeom>
            <a:noFill/>
          </p:spPr>
          <p:txBody>
            <a:bodyPr wrap="square" rtlCol="0">
              <a:spAutoFit/>
            </a:bodyPr>
            <a:lstStyle/>
            <a:p>
              <a:pPr marL="285750" indent="-285750">
                <a:buFont typeface="Arial" panose="020B0604020202020204" pitchFamily="34" charset="0"/>
                <a:buChar char="•"/>
              </a:pPr>
              <a:r>
                <a:rPr lang="zh-TW" altLang="zh-TW" dirty="0">
                  <a:latin typeface="微軟正黑體" panose="020B0604030504040204" pitchFamily="34" charset="-120"/>
                  <a:ea typeface="微軟正黑體" panose="020B0604030504040204" pitchFamily="34" charset="-120"/>
                </a:rPr>
                <a:t>計算當前觀察值與</a:t>
              </a:r>
              <a:r>
                <a:rPr lang="zh-TW" altLang="zh-TW" b="1" dirty="0">
                  <a:latin typeface="微軟正黑體" panose="020B0604030504040204" pitchFamily="34" charset="-120"/>
                  <a:ea typeface="微軟正黑體" panose="020B0604030504040204" pitchFamily="34" charset="-120"/>
                </a:rPr>
                <a:t>上一個</a:t>
              </a:r>
              <a:r>
                <a:rPr lang="zh-TW" altLang="en-US" b="1" dirty="0">
                  <a:latin typeface="微軟正黑體" panose="020B0604030504040204" pitchFamily="34" charset="-120"/>
                  <a:ea typeface="微軟正黑體" panose="020B0604030504040204" pitchFamily="34" charset="-120"/>
                </a:rPr>
                <a:t>時間點</a:t>
              </a:r>
              <a:r>
                <a:rPr lang="zh-TW" altLang="zh-TW" dirty="0">
                  <a:latin typeface="微軟正黑體" panose="020B0604030504040204" pitchFamily="34" charset="-120"/>
                  <a:ea typeface="微軟正黑體" panose="020B0604030504040204" pitchFamily="34" charset="-120"/>
                </a:rPr>
                <a:t>的觀察值之間的差值</a:t>
              </a:r>
              <a:endParaRPr lang="en-US" altLang="zh-TW"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C7B2A4A0-0CD1-4EEA-914A-2410F99F2910}"/>
                    </a:ext>
                  </a:extLst>
                </p:cNvPr>
                <p:cNvSpPr txBox="1"/>
                <p:nvPr/>
              </p:nvSpPr>
              <p:spPr>
                <a:xfrm>
                  <a:off x="6758065" y="5171121"/>
                  <a:ext cx="1956021" cy="39267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zh-TW"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𝑡</m:t>
                            </m:r>
                          </m:sub>
                          <m:sup>
                            <m:r>
                              <a:rPr lang="en-US" altLang="zh-TW" i="1">
                                <a:latin typeface="Cambria Math" panose="02040503050406030204" pitchFamily="18" charset="0"/>
                              </a:rPr>
                              <m:t>′</m:t>
                            </m:r>
                          </m:sup>
                        </m:sSubSup>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𝑡</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𝑡</m:t>
                            </m:r>
                            <m:r>
                              <a:rPr lang="en-US" altLang="zh-TW" i="1">
                                <a:latin typeface="Cambria Math" panose="02040503050406030204" pitchFamily="18" charset="0"/>
                              </a:rPr>
                              <m:t>−1</m:t>
                            </m:r>
                          </m:sub>
                        </m:sSub>
                      </m:oMath>
                    </m:oMathPara>
                  </a14:m>
                  <a:endParaRPr lang="zh-TW" altLang="en-US" dirty="0"/>
                </a:p>
              </p:txBody>
            </p:sp>
          </mc:Choice>
          <mc:Fallback xmlns="">
            <p:sp>
              <p:nvSpPr>
                <p:cNvPr id="33" name="文字方塊 32">
                  <a:extLst>
                    <a:ext uri="{FF2B5EF4-FFF2-40B4-BE49-F238E27FC236}">
                      <a16:creationId xmlns:a16="http://schemas.microsoft.com/office/drawing/2014/main" id="{C7B2A4A0-0CD1-4EEA-914A-2410F99F2910}"/>
                    </a:ext>
                  </a:extLst>
                </p:cNvPr>
                <p:cNvSpPr txBox="1">
                  <a:spLocks noRot="1" noChangeAspect="1" noMove="1" noResize="1" noEditPoints="1" noAdjustHandles="1" noChangeArrowheads="1" noChangeShapeType="1" noTextEdit="1"/>
                </p:cNvSpPr>
                <p:nvPr/>
              </p:nvSpPr>
              <p:spPr>
                <a:xfrm>
                  <a:off x="6758065" y="5171121"/>
                  <a:ext cx="1956021" cy="392672"/>
                </a:xfrm>
                <a:prstGeom prst="rect">
                  <a:avLst/>
                </a:prstGeom>
                <a:blipFill>
                  <a:blip r:embed="rId4"/>
                  <a:stretch>
                    <a:fillRect b="-6154"/>
                  </a:stretch>
                </a:blipFill>
              </p:spPr>
              <p:txBody>
                <a:bodyPr/>
                <a:lstStyle/>
                <a:p>
                  <a:r>
                    <a:rPr lang="zh-TW" altLang="en-US">
                      <a:noFill/>
                    </a:rPr>
                    <a:t> </a:t>
                  </a:r>
                </a:p>
              </p:txBody>
            </p:sp>
          </mc:Fallback>
        </mc:AlternateContent>
      </p:grpSp>
      <p:sp>
        <p:nvSpPr>
          <p:cNvPr id="34" name="文字方塊 33">
            <a:extLst>
              <a:ext uri="{FF2B5EF4-FFF2-40B4-BE49-F238E27FC236}">
                <a16:creationId xmlns:a16="http://schemas.microsoft.com/office/drawing/2014/main" id="{BFC9FC81-837B-4BEC-B888-326BED5EB78A}"/>
              </a:ext>
            </a:extLst>
          </p:cNvPr>
          <p:cNvSpPr txBox="1"/>
          <p:nvPr/>
        </p:nvSpPr>
        <p:spPr>
          <a:xfrm>
            <a:off x="8865161" y="5150398"/>
            <a:ext cx="2837213" cy="615553"/>
          </a:xfrm>
          <a:prstGeom prst="rect">
            <a:avLst/>
          </a:prstGeom>
          <a:noFill/>
        </p:spPr>
        <p:txBody>
          <a:bodyPr wrap="square" rtlCol="0">
            <a:spAutoFit/>
          </a:bodyPr>
          <a:lstStyle/>
          <a:p>
            <a:r>
              <a:rPr lang="en-US" altLang="zh-TW" sz="1700" dirty="0">
                <a:latin typeface="微軟正黑體" panose="020B0604030504040204" pitchFamily="34" charset="-120"/>
                <a:ea typeface="微軟正黑體" panose="020B0604030504040204" pitchFamily="34" charset="-120"/>
              </a:rPr>
              <a:t>Ex:</a:t>
            </a:r>
            <a:r>
              <a:rPr lang="zh-TW" altLang="en-US" sz="1700" dirty="0">
                <a:latin typeface="微軟正黑體" panose="020B0604030504040204" pitchFamily="34" charset="-120"/>
                <a:ea typeface="微軟正黑體" panose="020B0604030504040204" pitchFamily="34" charset="-120"/>
              </a:rPr>
              <a:t> </a:t>
            </a:r>
            <a:r>
              <a:rPr lang="zh-TW" altLang="en-US" sz="1700" dirty="0">
                <a:solidFill>
                  <a:srgbClr val="FF0000"/>
                </a:solidFill>
                <a:latin typeface="微軟正黑體" panose="020B0604030504040204" pitchFamily="34" charset="-120"/>
                <a:ea typeface="微軟正黑體" panose="020B0604030504040204" pitchFamily="34" charset="-120"/>
              </a:rPr>
              <a:t>星期三</a:t>
            </a:r>
            <a:r>
              <a:rPr lang="zh-TW" altLang="en-US" sz="1700" dirty="0">
                <a:latin typeface="微軟正黑體" panose="020B0604030504040204" pitchFamily="34" charset="-120"/>
                <a:ea typeface="微軟正黑體" panose="020B0604030504040204" pitchFamily="34" charset="-120"/>
              </a:rPr>
              <a:t>的觀察值會與</a:t>
            </a:r>
            <a:r>
              <a:rPr lang="zh-TW" altLang="en-US" sz="1700" dirty="0">
                <a:solidFill>
                  <a:srgbClr val="FF0000"/>
                </a:solidFill>
                <a:latin typeface="微軟正黑體" panose="020B0604030504040204" pitchFamily="34" charset="-120"/>
                <a:ea typeface="微軟正黑體" panose="020B0604030504040204" pitchFamily="34" charset="-120"/>
              </a:rPr>
              <a:t>星期二</a:t>
            </a:r>
            <a:r>
              <a:rPr lang="zh-TW" altLang="en-US" sz="1700" dirty="0">
                <a:latin typeface="微軟正黑體" panose="020B0604030504040204" pitchFamily="34" charset="-120"/>
                <a:ea typeface="微軟正黑體" panose="020B0604030504040204" pitchFamily="34" charset="-120"/>
              </a:rPr>
              <a:t>的觀察值</a:t>
            </a:r>
            <a:r>
              <a:rPr lang="zh-TW" altLang="en-US" sz="1700" dirty="0">
                <a:solidFill>
                  <a:srgbClr val="FF0000"/>
                </a:solidFill>
                <a:latin typeface="微軟正黑體" panose="020B0604030504040204" pitchFamily="34" charset="-120"/>
                <a:ea typeface="微軟正黑體" panose="020B0604030504040204" pitchFamily="34" charset="-120"/>
              </a:rPr>
              <a:t>相減</a:t>
            </a:r>
          </a:p>
        </p:txBody>
      </p:sp>
      <p:sp>
        <p:nvSpPr>
          <p:cNvPr id="29" name="文本框 8">
            <a:extLst>
              <a:ext uri="{FF2B5EF4-FFF2-40B4-BE49-F238E27FC236}">
                <a16:creationId xmlns:a16="http://schemas.microsoft.com/office/drawing/2014/main" id="{4BB8DB51-9667-4BC1-B100-FC7BF60128B5}"/>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37" name="文本框 8">
            <a:extLst>
              <a:ext uri="{FF2B5EF4-FFF2-40B4-BE49-F238E27FC236}">
                <a16:creationId xmlns:a16="http://schemas.microsoft.com/office/drawing/2014/main" id="{AF832C43-7FF2-41E1-85C5-BE490C6772CF}"/>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38" name="文本框 8">
            <a:extLst>
              <a:ext uri="{FF2B5EF4-FFF2-40B4-BE49-F238E27FC236}">
                <a16:creationId xmlns:a16="http://schemas.microsoft.com/office/drawing/2014/main" id="{FDDC0674-914B-453E-8381-8533E1308A39}"/>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39" name="文本框 8">
            <a:extLst>
              <a:ext uri="{FF2B5EF4-FFF2-40B4-BE49-F238E27FC236}">
                <a16:creationId xmlns:a16="http://schemas.microsoft.com/office/drawing/2014/main" id="{7FD159E4-F1F0-48DD-A983-C7A008E24A00}"/>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40" name="文本框 8">
            <a:extLst>
              <a:ext uri="{FF2B5EF4-FFF2-40B4-BE49-F238E27FC236}">
                <a16:creationId xmlns:a16="http://schemas.microsoft.com/office/drawing/2014/main" id="{4878DAB5-7C35-49E0-A705-56C16E67E20A}"/>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41" name="文本框 8">
            <a:extLst>
              <a:ext uri="{FF2B5EF4-FFF2-40B4-BE49-F238E27FC236}">
                <a16:creationId xmlns:a16="http://schemas.microsoft.com/office/drawing/2014/main" id="{0B59797A-BB88-41BC-B94C-5BA276515850}"/>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252329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32</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五邊形 12">
            <a:extLst>
              <a:ext uri="{FF2B5EF4-FFF2-40B4-BE49-F238E27FC236}">
                <a16:creationId xmlns:a16="http://schemas.microsoft.com/office/drawing/2014/main" id="{ECA79807-9CFD-4E44-A46D-9AC54B7B2012}"/>
              </a:ext>
            </a:extLst>
          </p:cNvPr>
          <p:cNvSpPr/>
          <p:nvPr/>
        </p:nvSpPr>
        <p:spPr>
          <a:xfrm>
            <a:off x="243836" y="1661021"/>
            <a:ext cx="1594615"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數值縮放</a:t>
            </a:r>
          </a:p>
        </p:txBody>
      </p:sp>
      <p:sp>
        <p:nvSpPr>
          <p:cNvPr id="14" name="文字方塊 13">
            <a:extLst>
              <a:ext uri="{FF2B5EF4-FFF2-40B4-BE49-F238E27FC236}">
                <a16:creationId xmlns:a16="http://schemas.microsoft.com/office/drawing/2014/main" id="{9ABFC5AF-E6A5-49C8-B238-AE0E00CB32B3}"/>
              </a:ext>
            </a:extLst>
          </p:cNvPr>
          <p:cNvSpPr txBox="1"/>
          <p:nvPr/>
        </p:nvSpPr>
        <p:spPr>
          <a:xfrm>
            <a:off x="1838451" y="1679080"/>
            <a:ext cx="7214532"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消除數據中</a:t>
            </a:r>
            <a:r>
              <a:rPr lang="zh-TW" altLang="en-US" sz="2000" dirty="0">
                <a:solidFill>
                  <a:srgbClr val="FF0000"/>
                </a:solidFill>
                <a:latin typeface="微軟正黑體" panose="020B0604030504040204" pitchFamily="34" charset="-120"/>
                <a:ea typeface="微軟正黑體" panose="020B0604030504040204" pitchFamily="34" charset="-120"/>
              </a:rPr>
              <a:t>單位的不同</a:t>
            </a:r>
            <a:r>
              <a:rPr lang="zh-TW" altLang="en-US" sz="2000" dirty="0">
                <a:latin typeface="微軟正黑體" panose="020B0604030504040204" pitchFamily="34" charset="-120"/>
                <a:ea typeface="微軟正黑體" panose="020B0604030504040204" pitchFamily="34" charset="-120"/>
              </a:rPr>
              <a:t>或</a:t>
            </a:r>
            <a:r>
              <a:rPr lang="zh-TW" altLang="en-US" sz="2000" dirty="0">
                <a:solidFill>
                  <a:srgbClr val="FF0000"/>
                </a:solidFill>
                <a:latin typeface="微軟正黑體" panose="020B0604030504040204" pitchFamily="34" charset="-120"/>
                <a:ea typeface="微軟正黑體" panose="020B0604030504040204" pitchFamily="34" charset="-120"/>
              </a:rPr>
              <a:t>數字大小</a:t>
            </a:r>
            <a:r>
              <a:rPr lang="zh-TW" altLang="en-US" sz="2000" dirty="0">
                <a:latin typeface="微軟正黑體" panose="020B0604030504040204" pitchFamily="34" charset="-120"/>
                <a:ea typeface="微軟正黑體" panose="020B0604030504040204" pitchFamily="34" charset="-120"/>
              </a:rPr>
              <a:t>代表性的不同</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29" name="文字方塊 28">
            <a:extLst>
              <a:ext uri="{FF2B5EF4-FFF2-40B4-BE49-F238E27FC236}">
                <a16:creationId xmlns:a16="http://schemas.microsoft.com/office/drawing/2014/main" id="{E6FC5032-3F1D-48D2-A76F-6E9490668914}"/>
              </a:ext>
            </a:extLst>
          </p:cNvPr>
          <p:cNvSpPr txBox="1"/>
          <p:nvPr/>
        </p:nvSpPr>
        <p:spPr>
          <a:xfrm>
            <a:off x="243836" y="2309323"/>
            <a:ext cx="3803495" cy="707886"/>
          </a:xfrm>
          <a:prstGeom prst="rect">
            <a:avLst/>
          </a:prstGeom>
          <a:noFill/>
        </p:spPr>
        <p:txBody>
          <a:bodyPr wrap="square" rtlCol="0">
            <a:spAutoFit/>
          </a:bodyPr>
          <a:lstStyle/>
          <a:p>
            <a:pPr algn="ctr"/>
            <a:r>
              <a:rPr lang="zh-TW" altLang="en-US" sz="2000" b="1" u="sng" dirty="0">
                <a:latin typeface="微軟正黑體" panose="020B0604030504040204" pitchFamily="34" charset="-120"/>
                <a:ea typeface="微軟正黑體" panose="020B0604030504040204" pitchFamily="34" charset="-120"/>
              </a:rPr>
              <a:t>最大值與最小值正規化</a:t>
            </a:r>
            <a:endParaRPr lang="en-US" altLang="zh-TW" sz="2000" b="1" u="sng" dirty="0">
              <a:latin typeface="微軟正黑體" panose="020B0604030504040204" pitchFamily="34" charset="-120"/>
              <a:ea typeface="微軟正黑體" panose="020B0604030504040204" pitchFamily="34" charset="-120"/>
            </a:endParaRPr>
          </a:p>
          <a:p>
            <a:pPr algn="ctr"/>
            <a:r>
              <a:rPr lang="en-US" altLang="zh-TW" sz="2000" b="1" u="sng" dirty="0">
                <a:latin typeface="微軟正黑體" panose="020B0604030504040204" pitchFamily="34" charset="-120"/>
                <a:ea typeface="微軟正黑體" panose="020B0604030504040204" pitchFamily="34" charset="-120"/>
              </a:rPr>
              <a:t>(Min-Max Normalization)</a:t>
            </a:r>
            <a:endParaRPr lang="zh-TW" altLang="en-US" sz="2000" b="1" u="sng"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49D29200-3676-4A33-8CE5-945F7B392DE3}"/>
                  </a:ext>
                </a:extLst>
              </p:cNvPr>
              <p:cNvSpPr txBox="1"/>
              <p:nvPr/>
            </p:nvSpPr>
            <p:spPr>
              <a:xfrm>
                <a:off x="393460" y="3432900"/>
                <a:ext cx="4220634" cy="7739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𝑛𝑜𝑚</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𝑚𝑖𝑛</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𝑚𝑎𝑥</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𝑚𝑖𝑛</m:t>
                              </m:r>
                            </m:sub>
                          </m:sSub>
                        </m:den>
                      </m:f>
                      <m:r>
                        <a:rPr lang="en-US" altLang="zh-TW" sz="2000" i="1">
                          <a:latin typeface="Cambria Math" panose="02040503050406030204" pitchFamily="18" charset="0"/>
                        </a:rPr>
                        <m:t>∈[0,1]</m:t>
                      </m:r>
                    </m:oMath>
                  </m:oMathPara>
                </a14:m>
                <a:endParaRPr lang="zh-TW" altLang="en-US" sz="2400" dirty="0"/>
              </a:p>
            </p:txBody>
          </p:sp>
        </mc:Choice>
        <mc:Fallback xmlns="">
          <p:sp>
            <p:nvSpPr>
              <p:cNvPr id="37" name="文字方塊 36">
                <a:extLst>
                  <a:ext uri="{FF2B5EF4-FFF2-40B4-BE49-F238E27FC236}">
                    <a16:creationId xmlns:a16="http://schemas.microsoft.com/office/drawing/2014/main" id="{49D29200-3676-4A33-8CE5-945F7B392DE3}"/>
                  </a:ext>
                </a:extLst>
              </p:cNvPr>
              <p:cNvSpPr txBox="1">
                <a:spLocks noRot="1" noChangeAspect="1" noMove="1" noResize="1" noEditPoints="1" noAdjustHandles="1" noChangeArrowheads="1" noChangeShapeType="1" noTextEdit="1"/>
              </p:cNvSpPr>
              <p:nvPr/>
            </p:nvSpPr>
            <p:spPr>
              <a:xfrm>
                <a:off x="393460" y="3432900"/>
                <a:ext cx="4220634" cy="77399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976491" y="4554773"/>
                <a:ext cx="3888125" cy="161044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14:m>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𝑚𝑎𝑥</m:t>
                        </m:r>
                      </m:sub>
                    </m:sSub>
                  </m:oMath>
                </a14:m>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為最大值</a:t>
                </a:r>
                <a:endParaRPr lang="en-US" altLang="zh-TW" sz="20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l"/>
                </a:pPr>
                <a14:m>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𝑚𝑖𝑛</m:t>
                        </m:r>
                      </m:sub>
                    </m:sSub>
                  </m:oMath>
                </a14:m>
                <a:r>
                  <a:rPr lang="zh-TW" altLang="en-US" sz="2000" dirty="0">
                    <a:latin typeface="微軟正黑體" panose="020B0604030504040204" pitchFamily="34" charset="-120"/>
                    <a:ea typeface="微軟正黑體" panose="020B0604030504040204" pitchFamily="34" charset="-120"/>
                  </a:rPr>
                  <a:t>  為最小值</a:t>
                </a:r>
                <a:endParaRPr lang="en-US" altLang="zh-TW" sz="2000" dirty="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l"/>
                </a:pPr>
                <a14:m>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𝑋</m:t>
                        </m:r>
                      </m:e>
                      <m:sub>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𝑛𝑜𝑚</m:t>
                        </m:r>
                      </m:sub>
                    </m:sSub>
                  </m:oMath>
                </a14:m>
                <a:r>
                  <a:rPr lang="zh-TW" altLang="en-US" sz="2000" dirty="0">
                    <a:latin typeface="微軟正黑體" panose="020B0604030504040204" pitchFamily="34" charset="-120"/>
                    <a:ea typeface="微軟正黑體" panose="020B0604030504040204" pitchFamily="34" charset="-120"/>
                  </a:rPr>
                  <a:t> 為正規化後的值</a:t>
                </a:r>
              </a:p>
            </p:txBody>
          </p:sp>
        </mc:Choice>
        <mc:Fallback xmlns="">
          <p:sp>
            <p:nvSpPr>
              <p:cNvPr id="10" name="文字方塊 9"/>
              <p:cNvSpPr txBox="1">
                <a:spLocks noRot="1" noChangeAspect="1" noMove="1" noResize="1" noEditPoints="1" noAdjustHandles="1" noChangeArrowheads="1" noChangeShapeType="1" noTextEdit="1"/>
              </p:cNvSpPr>
              <p:nvPr/>
            </p:nvSpPr>
            <p:spPr>
              <a:xfrm>
                <a:off x="976491" y="4554773"/>
                <a:ext cx="3888125" cy="1610441"/>
              </a:xfrm>
              <a:prstGeom prst="rect">
                <a:avLst/>
              </a:prstGeom>
              <a:blipFill>
                <a:blip r:embed="rId4"/>
                <a:stretch>
                  <a:fillRect l="-1411" b="-1515"/>
                </a:stretch>
              </a:blipFill>
            </p:spPr>
            <p:txBody>
              <a:bodyPr/>
              <a:lstStyle/>
              <a:p>
                <a:r>
                  <a:rPr lang="zh-TW" altLang="en-US">
                    <a:noFill/>
                  </a:rPr>
                  <a:t> </a:t>
                </a:r>
              </a:p>
            </p:txBody>
          </p:sp>
        </mc:Fallback>
      </mc:AlternateContent>
      <p:graphicFrame>
        <p:nvGraphicFramePr>
          <p:cNvPr id="11" name="表格 10"/>
          <p:cNvGraphicFramePr>
            <a:graphicFrameLocks noGrp="1"/>
          </p:cNvGraphicFramePr>
          <p:nvPr>
            <p:extLst>
              <p:ext uri="{D42A27DB-BD31-4B8C-83A1-F6EECF244321}">
                <p14:modId xmlns:p14="http://schemas.microsoft.com/office/powerpoint/2010/main" val="1394282501"/>
              </p:ext>
            </p:extLst>
          </p:nvPr>
        </p:nvGraphicFramePr>
        <p:xfrm>
          <a:off x="4572639" y="2226843"/>
          <a:ext cx="7505780" cy="1483360"/>
        </p:xfrm>
        <a:graphic>
          <a:graphicData uri="http://schemas.openxmlformats.org/drawingml/2006/table">
            <a:tbl>
              <a:tblPr firstRow="1" bandRow="1">
                <a:tableStyleId>{5C22544A-7EE6-4342-B048-85BDC9FD1C3A}</a:tableStyleId>
              </a:tblPr>
              <a:tblGrid>
                <a:gridCol w="2068306">
                  <a:extLst>
                    <a:ext uri="{9D8B030D-6E8A-4147-A177-3AD203B41FA5}">
                      <a16:colId xmlns:a16="http://schemas.microsoft.com/office/drawing/2014/main" val="3994258289"/>
                    </a:ext>
                  </a:extLst>
                </a:gridCol>
                <a:gridCol w="864694">
                  <a:extLst>
                    <a:ext uri="{9D8B030D-6E8A-4147-A177-3AD203B41FA5}">
                      <a16:colId xmlns:a16="http://schemas.microsoft.com/office/drawing/2014/main" val="2693829615"/>
                    </a:ext>
                  </a:extLst>
                </a:gridCol>
                <a:gridCol w="914556">
                  <a:extLst>
                    <a:ext uri="{9D8B030D-6E8A-4147-A177-3AD203B41FA5}">
                      <a16:colId xmlns:a16="http://schemas.microsoft.com/office/drawing/2014/main" val="953675887"/>
                    </a:ext>
                  </a:extLst>
                </a:gridCol>
                <a:gridCol w="914556">
                  <a:extLst>
                    <a:ext uri="{9D8B030D-6E8A-4147-A177-3AD203B41FA5}">
                      <a16:colId xmlns:a16="http://schemas.microsoft.com/office/drawing/2014/main" val="2973756377"/>
                    </a:ext>
                  </a:extLst>
                </a:gridCol>
                <a:gridCol w="914556">
                  <a:extLst>
                    <a:ext uri="{9D8B030D-6E8A-4147-A177-3AD203B41FA5}">
                      <a16:colId xmlns:a16="http://schemas.microsoft.com/office/drawing/2014/main" val="781436635"/>
                    </a:ext>
                  </a:extLst>
                </a:gridCol>
                <a:gridCol w="914556">
                  <a:extLst>
                    <a:ext uri="{9D8B030D-6E8A-4147-A177-3AD203B41FA5}">
                      <a16:colId xmlns:a16="http://schemas.microsoft.com/office/drawing/2014/main" val="3744831099"/>
                    </a:ext>
                  </a:extLst>
                </a:gridCol>
                <a:gridCol w="914556">
                  <a:extLst>
                    <a:ext uri="{9D8B030D-6E8A-4147-A177-3AD203B41FA5}">
                      <a16:colId xmlns:a16="http://schemas.microsoft.com/office/drawing/2014/main" val="1629185069"/>
                    </a:ext>
                  </a:extLst>
                </a:gridCol>
              </a:tblGrid>
              <a:tr h="370840">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2</a:t>
                      </a:r>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3</a:t>
                      </a:r>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5</a:t>
                      </a:r>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6</a:t>
                      </a:r>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6723190"/>
                  </a:ext>
                </a:extLst>
              </a:tr>
              <a:tr h="370840">
                <a:tc>
                  <a:txBody>
                    <a:bodyPr/>
                    <a:lstStyle/>
                    <a:p>
                      <a:pPr algn="l"/>
                      <a:r>
                        <a:rPr lang="zh-TW" altLang="en-US" sz="1800" b="1" dirty="0">
                          <a:latin typeface="微軟正黑體" panose="020B0604030504040204" pitchFamily="34" charset="-120"/>
                          <a:ea typeface="微軟正黑體" panose="020B0604030504040204" pitchFamily="34" charset="-120"/>
                        </a:rPr>
                        <a:t>變速箱</a:t>
                      </a:r>
                      <a:r>
                        <a:rPr lang="en-US" altLang="zh-TW" sz="1800" b="1" dirty="0">
                          <a:latin typeface="微軟正黑體" panose="020B0604030504040204" pitchFamily="34" charset="-120"/>
                          <a:ea typeface="微軟正黑體" panose="020B0604030504040204" pitchFamily="34" charset="-120"/>
                        </a:rPr>
                        <a:t>2</a:t>
                      </a:r>
                      <a:r>
                        <a:rPr lang="zh-TW" altLang="en-US" sz="1800" b="1" dirty="0">
                          <a:latin typeface="微軟正黑體" panose="020B0604030504040204" pitchFamily="34" charset="-120"/>
                          <a:ea typeface="微軟正黑體" panose="020B0604030504040204" pitchFamily="34" charset="-120"/>
                        </a:rPr>
                        <a:t>油溫</a:t>
                      </a:r>
                      <a:r>
                        <a:rPr lang="en-US" altLang="zh-TW" sz="1600" b="1" dirty="0">
                          <a:latin typeface="微軟正黑體" panose="020B0604030504040204" pitchFamily="34" charset="-120"/>
                          <a:ea typeface="微軟正黑體" panose="020B0604030504040204" pitchFamily="34" charset="-120"/>
                        </a:rPr>
                        <a:t>(</a:t>
                      </a:r>
                      <a:r>
                        <a:rPr lang="en-US" altLang="zh-TW" sz="1600" b="1" kern="1200" dirty="0">
                          <a:solidFill>
                            <a:schemeClr val="dk1"/>
                          </a:solidFill>
                          <a:effectLst/>
                          <a:latin typeface="微軟正黑體" panose="020B0604030504040204" pitchFamily="34" charset="-120"/>
                          <a:ea typeface="微軟正黑體" panose="020B0604030504040204" pitchFamily="34" charset="-120"/>
                          <a:cs typeface="+mn-cs"/>
                        </a:rPr>
                        <a:t>°C</a:t>
                      </a:r>
                      <a:r>
                        <a:rPr lang="en-US" altLang="zh-TW" sz="1600" b="1" dirty="0">
                          <a:latin typeface="微軟正黑體" panose="020B0604030504040204" pitchFamily="34" charset="-120"/>
                          <a:ea typeface="微軟正黑體" panose="020B0604030504040204" pitchFamily="34" charset="-120"/>
                        </a:rPr>
                        <a:t>)</a:t>
                      </a:r>
                      <a:endParaRPr lang="zh-TW" altLang="en-US"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rPr>
                        <a:t>63.565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rPr>
                        <a:t>63.97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rPr>
                        <a:t>62.258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rPr>
                        <a:t>60.292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rPr>
                        <a:t>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rPr>
                        <a:t>59.483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1104513"/>
                  </a:ext>
                </a:extLst>
              </a:tr>
              <a:tr h="370840">
                <a:tc>
                  <a:txBody>
                    <a:bodyPr/>
                    <a:lstStyle/>
                    <a:p>
                      <a:pPr algn="l"/>
                      <a:r>
                        <a:rPr lang="zh-TW" altLang="en-US" sz="1800" b="1" dirty="0">
                          <a:latin typeface="微軟正黑體" panose="020B0604030504040204" pitchFamily="34" charset="-120"/>
                          <a:ea typeface="微軟正黑體" panose="020B0604030504040204" pitchFamily="34" charset="-120"/>
                        </a:rPr>
                        <a:t>軸承</a:t>
                      </a:r>
                      <a:r>
                        <a:rPr lang="en-US" altLang="zh-TW" sz="1800" b="1" dirty="0">
                          <a:latin typeface="微軟正黑體" panose="020B0604030504040204" pitchFamily="34" charset="-120"/>
                          <a:ea typeface="微軟正黑體" panose="020B0604030504040204" pitchFamily="34" charset="-120"/>
                        </a:rPr>
                        <a:t>A</a:t>
                      </a:r>
                      <a:r>
                        <a:rPr lang="zh-TW" altLang="en-US" sz="1800" b="1" dirty="0">
                          <a:latin typeface="微軟正黑體" panose="020B0604030504040204" pitchFamily="34" charset="-120"/>
                          <a:ea typeface="微軟正黑體" panose="020B0604030504040204" pitchFamily="34" charset="-120"/>
                        </a:rPr>
                        <a:t>溫度</a:t>
                      </a:r>
                      <a:r>
                        <a:rPr lang="en-US" altLang="zh-TW" sz="1600" b="1" kern="1200" dirty="0">
                          <a:solidFill>
                            <a:schemeClr val="dk1"/>
                          </a:solidFill>
                          <a:latin typeface="微軟正黑體" panose="020B0604030504040204" pitchFamily="34" charset="-120"/>
                          <a:ea typeface="微軟正黑體" panose="020B0604030504040204" pitchFamily="34" charset="-120"/>
                          <a:cs typeface="+mn-cs"/>
                        </a:rPr>
                        <a:t>(°C)</a:t>
                      </a:r>
                      <a:endParaRPr lang="zh-TW" altLang="en-US" sz="1600" b="1" kern="1200" dirty="0">
                        <a:solidFill>
                          <a:schemeClr val="dk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35.012</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36</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36</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34.582</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34</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33.783</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5105297"/>
                  </a:ext>
                </a:extLst>
              </a:tr>
              <a:tr h="370840">
                <a:tc>
                  <a:txBody>
                    <a:bodyPr/>
                    <a:lstStyle/>
                    <a:p>
                      <a:pPr algn="l"/>
                      <a:r>
                        <a:rPr lang="zh-TW" altLang="en-US" sz="1800" b="1" dirty="0">
                          <a:latin typeface="微軟正黑體" panose="020B0604030504040204" pitchFamily="34" charset="-120"/>
                          <a:ea typeface="微軟正黑體" panose="020B0604030504040204" pitchFamily="34" charset="-120"/>
                        </a:rPr>
                        <a:t>液壓壓力</a:t>
                      </a:r>
                      <a:r>
                        <a:rPr lang="en-US" altLang="zh-TW" sz="1600" b="1" dirty="0">
                          <a:latin typeface="微軟正黑體" panose="020B0604030504040204" pitchFamily="34" charset="-120"/>
                          <a:ea typeface="微軟正黑體" panose="020B0604030504040204" pitchFamily="34" charset="-120"/>
                        </a:rPr>
                        <a:t>(bar)</a:t>
                      </a:r>
                      <a:endParaRPr lang="zh-TW" altLang="en-US"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72.841</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72.818</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72.531</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72.285</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72.01</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71.797</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269069"/>
                  </a:ext>
                </a:extLst>
              </a:tr>
            </a:tbl>
          </a:graphicData>
        </a:graphic>
      </p:graphicFrame>
      <p:graphicFrame>
        <p:nvGraphicFramePr>
          <p:cNvPr id="18" name="圖表 17"/>
          <p:cNvGraphicFramePr>
            <a:graphicFrameLocks/>
          </p:cNvGraphicFramePr>
          <p:nvPr>
            <p:extLst>
              <p:ext uri="{D42A27DB-BD31-4B8C-83A1-F6EECF244321}">
                <p14:modId xmlns:p14="http://schemas.microsoft.com/office/powerpoint/2010/main" val="2445000557"/>
              </p:ext>
            </p:extLst>
          </p:nvPr>
        </p:nvGraphicFramePr>
        <p:xfrm>
          <a:off x="5302734" y="3791665"/>
          <a:ext cx="6492103" cy="2929809"/>
        </p:xfrm>
        <a:graphic>
          <a:graphicData uri="http://schemas.openxmlformats.org/drawingml/2006/chart">
            <c:chart xmlns:c="http://schemas.openxmlformats.org/drawingml/2006/chart" xmlns:r="http://schemas.openxmlformats.org/officeDocument/2006/relationships" r:id="rId5"/>
          </a:graphicData>
        </a:graphic>
      </p:graphicFrame>
      <p:sp>
        <p:nvSpPr>
          <p:cNvPr id="19" name="文本框 8">
            <a:extLst>
              <a:ext uri="{FF2B5EF4-FFF2-40B4-BE49-F238E27FC236}">
                <a16:creationId xmlns:a16="http://schemas.microsoft.com/office/drawing/2014/main" id="{CB6D1BA5-FCB4-4EA9-8DFD-690AB35FA028}"/>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20" name="文本框 8">
            <a:extLst>
              <a:ext uri="{FF2B5EF4-FFF2-40B4-BE49-F238E27FC236}">
                <a16:creationId xmlns:a16="http://schemas.microsoft.com/office/drawing/2014/main" id="{6339CF9C-DA14-4376-BB7B-4776C515AFF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1" name="文本框 8">
            <a:extLst>
              <a:ext uri="{FF2B5EF4-FFF2-40B4-BE49-F238E27FC236}">
                <a16:creationId xmlns:a16="http://schemas.microsoft.com/office/drawing/2014/main" id="{03FB51D1-BD83-4501-94ED-AF7307528F2E}"/>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2" name="文本框 8">
            <a:extLst>
              <a:ext uri="{FF2B5EF4-FFF2-40B4-BE49-F238E27FC236}">
                <a16:creationId xmlns:a16="http://schemas.microsoft.com/office/drawing/2014/main" id="{F5622AE8-F3FA-4425-AEC6-F2A555DEE976}"/>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3" name="文本框 8">
            <a:extLst>
              <a:ext uri="{FF2B5EF4-FFF2-40B4-BE49-F238E27FC236}">
                <a16:creationId xmlns:a16="http://schemas.microsoft.com/office/drawing/2014/main" id="{1CC10B7B-7FD6-4030-9D91-9EFCEE8FF39E}"/>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24" name="文本框 8">
            <a:extLst>
              <a:ext uri="{FF2B5EF4-FFF2-40B4-BE49-F238E27FC236}">
                <a16:creationId xmlns:a16="http://schemas.microsoft.com/office/drawing/2014/main" id="{4F36230A-6C80-4CCC-B712-5B681E96036B}"/>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2494854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p:bldGraphic spid="18"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33</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本框 8">
            <a:extLst>
              <a:ext uri="{FF2B5EF4-FFF2-40B4-BE49-F238E27FC236}">
                <a16:creationId xmlns:a16="http://schemas.microsoft.com/office/drawing/2014/main" id="{84410B30-05C4-4498-ACC5-FDE6B827C823}"/>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53" name="文本框 8">
            <a:extLst>
              <a:ext uri="{FF2B5EF4-FFF2-40B4-BE49-F238E27FC236}">
                <a16:creationId xmlns:a16="http://schemas.microsoft.com/office/drawing/2014/main" id="{9B82AA35-1B6A-4282-8B46-23DF2EFC95BA}"/>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54" name="文本框 8">
            <a:extLst>
              <a:ext uri="{FF2B5EF4-FFF2-40B4-BE49-F238E27FC236}">
                <a16:creationId xmlns:a16="http://schemas.microsoft.com/office/drawing/2014/main" id="{CB1E3EB7-0E29-4E96-A944-D4B200CF02E1}"/>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55" name="文本框 8">
            <a:extLst>
              <a:ext uri="{FF2B5EF4-FFF2-40B4-BE49-F238E27FC236}">
                <a16:creationId xmlns:a16="http://schemas.microsoft.com/office/drawing/2014/main" id="{385FA7BA-D91C-43AC-B30E-7BC2E20062EC}"/>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56" name="文本框 8">
            <a:extLst>
              <a:ext uri="{FF2B5EF4-FFF2-40B4-BE49-F238E27FC236}">
                <a16:creationId xmlns:a16="http://schemas.microsoft.com/office/drawing/2014/main" id="{3CDF41A8-C0AF-4988-A5E2-6C6D3608AE26}"/>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57" name="文本框 8">
            <a:extLst>
              <a:ext uri="{FF2B5EF4-FFF2-40B4-BE49-F238E27FC236}">
                <a16:creationId xmlns:a16="http://schemas.microsoft.com/office/drawing/2014/main" id="{7F4A3200-1A78-4736-BE8B-08A27A8D3675}"/>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58" name="矩形: 圓角 57">
            <a:extLst>
              <a:ext uri="{FF2B5EF4-FFF2-40B4-BE49-F238E27FC236}">
                <a16:creationId xmlns:a16="http://schemas.microsoft.com/office/drawing/2014/main" id="{F9F4370A-DFC5-474A-861F-D3BD774DCCA7}"/>
              </a:ext>
            </a:extLst>
          </p:cNvPr>
          <p:cNvSpPr/>
          <p:nvPr/>
        </p:nvSpPr>
        <p:spPr>
          <a:xfrm>
            <a:off x="4519280" y="1944509"/>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資料觀察、清洗</a:t>
            </a:r>
          </a:p>
        </p:txBody>
      </p:sp>
      <p:sp>
        <p:nvSpPr>
          <p:cNvPr id="59" name="矩形: 圓角 58">
            <a:extLst>
              <a:ext uri="{FF2B5EF4-FFF2-40B4-BE49-F238E27FC236}">
                <a16:creationId xmlns:a16="http://schemas.microsoft.com/office/drawing/2014/main" id="{AD907784-F989-4557-B567-6BC4769397B0}"/>
              </a:ext>
            </a:extLst>
          </p:cNvPr>
          <p:cNvSpPr/>
          <p:nvPr/>
        </p:nvSpPr>
        <p:spPr>
          <a:xfrm>
            <a:off x="4519280" y="2502245"/>
            <a:ext cx="1779841" cy="385726"/>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平穩性檢測轉換</a:t>
            </a:r>
          </a:p>
        </p:txBody>
      </p:sp>
      <p:sp>
        <p:nvSpPr>
          <p:cNvPr id="60" name="矩形: 圓角 59">
            <a:extLst>
              <a:ext uri="{FF2B5EF4-FFF2-40B4-BE49-F238E27FC236}">
                <a16:creationId xmlns:a16="http://schemas.microsoft.com/office/drawing/2014/main" id="{B3EC9838-04D4-46E4-9117-44EB11A4A808}"/>
              </a:ext>
            </a:extLst>
          </p:cNvPr>
          <p:cNvSpPr/>
          <p:nvPr/>
        </p:nvSpPr>
        <p:spPr>
          <a:xfrm>
            <a:off x="4519279" y="3621328"/>
            <a:ext cx="1779841" cy="3857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特徵選擇</a:t>
            </a:r>
          </a:p>
        </p:txBody>
      </p:sp>
      <p:sp>
        <p:nvSpPr>
          <p:cNvPr id="61" name="矩形: 圓角 60">
            <a:extLst>
              <a:ext uri="{FF2B5EF4-FFF2-40B4-BE49-F238E27FC236}">
                <a16:creationId xmlns:a16="http://schemas.microsoft.com/office/drawing/2014/main" id="{738492E8-C693-498A-9A1C-94354823E4F6}"/>
              </a:ext>
            </a:extLst>
          </p:cNvPr>
          <p:cNvSpPr/>
          <p:nvPr/>
        </p:nvSpPr>
        <p:spPr>
          <a:xfrm>
            <a:off x="4519279" y="3060401"/>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數值縮放</a:t>
            </a:r>
          </a:p>
        </p:txBody>
      </p:sp>
      <p:sp>
        <p:nvSpPr>
          <p:cNvPr id="62" name="矩形: 圓角 61">
            <a:extLst>
              <a:ext uri="{FF2B5EF4-FFF2-40B4-BE49-F238E27FC236}">
                <a16:creationId xmlns:a16="http://schemas.microsoft.com/office/drawing/2014/main" id="{5C0D5A49-775E-4D41-868D-46C24301AF8D}"/>
              </a:ext>
            </a:extLst>
          </p:cNvPr>
          <p:cNvSpPr/>
          <p:nvPr/>
        </p:nvSpPr>
        <p:spPr>
          <a:xfrm>
            <a:off x="4519278" y="4174278"/>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模型建立</a:t>
            </a:r>
          </a:p>
        </p:txBody>
      </p:sp>
      <p:sp>
        <p:nvSpPr>
          <p:cNvPr id="63" name="矩形: 圓角 62">
            <a:extLst>
              <a:ext uri="{FF2B5EF4-FFF2-40B4-BE49-F238E27FC236}">
                <a16:creationId xmlns:a16="http://schemas.microsoft.com/office/drawing/2014/main" id="{CD1DD68C-CDE9-4ED6-B38F-BBFBE2DD2573}"/>
              </a:ext>
            </a:extLst>
          </p:cNvPr>
          <p:cNvSpPr/>
          <p:nvPr/>
        </p:nvSpPr>
        <p:spPr>
          <a:xfrm>
            <a:off x="4519277" y="4712782"/>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參數調整設置</a:t>
            </a:r>
          </a:p>
        </p:txBody>
      </p:sp>
      <p:sp>
        <p:nvSpPr>
          <p:cNvPr id="64" name="矩形: 圓角 63">
            <a:extLst>
              <a:ext uri="{FF2B5EF4-FFF2-40B4-BE49-F238E27FC236}">
                <a16:creationId xmlns:a16="http://schemas.microsoft.com/office/drawing/2014/main" id="{C5ACE96B-3E32-4BEE-A879-0AF428D327D6}"/>
              </a:ext>
            </a:extLst>
          </p:cNvPr>
          <p:cNvSpPr/>
          <p:nvPr/>
        </p:nvSpPr>
        <p:spPr>
          <a:xfrm>
            <a:off x="4519277" y="5271437"/>
            <a:ext cx="1779841" cy="38572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模型驗證</a:t>
            </a:r>
          </a:p>
        </p:txBody>
      </p:sp>
      <p:sp>
        <p:nvSpPr>
          <p:cNvPr id="65" name="矩形: 圓角 64">
            <a:extLst>
              <a:ext uri="{FF2B5EF4-FFF2-40B4-BE49-F238E27FC236}">
                <a16:creationId xmlns:a16="http://schemas.microsoft.com/office/drawing/2014/main" id="{C34DD897-F2BF-45FC-8156-F6A2AE85E985}"/>
              </a:ext>
            </a:extLst>
          </p:cNvPr>
          <p:cNvSpPr/>
          <p:nvPr/>
        </p:nvSpPr>
        <p:spPr>
          <a:xfrm>
            <a:off x="4519277" y="5809941"/>
            <a:ext cx="1779841" cy="38572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績效評估</a:t>
            </a:r>
          </a:p>
        </p:txBody>
      </p:sp>
      <p:sp>
        <p:nvSpPr>
          <p:cNvPr id="66" name="箭號: ＞形 65">
            <a:extLst>
              <a:ext uri="{FF2B5EF4-FFF2-40B4-BE49-F238E27FC236}">
                <a16:creationId xmlns:a16="http://schemas.microsoft.com/office/drawing/2014/main" id="{CA17A3A7-77B0-49E3-BEC7-ADEAFEBFB697}"/>
              </a:ext>
            </a:extLst>
          </p:cNvPr>
          <p:cNvSpPr/>
          <p:nvPr/>
        </p:nvSpPr>
        <p:spPr>
          <a:xfrm flipH="1">
            <a:off x="6797286" y="194450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矩形 66">
            <a:extLst>
              <a:ext uri="{FF2B5EF4-FFF2-40B4-BE49-F238E27FC236}">
                <a16:creationId xmlns:a16="http://schemas.microsoft.com/office/drawing/2014/main" id="{8FEAD1EE-6E97-429C-935B-5FF0EECEA1DD}"/>
              </a:ext>
            </a:extLst>
          </p:cNvPr>
          <p:cNvSpPr/>
          <p:nvPr/>
        </p:nvSpPr>
        <p:spPr>
          <a:xfrm>
            <a:off x="7104682" y="185858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盒鬚圖異常值檢測</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線性插值</a:t>
            </a:r>
          </a:p>
        </p:txBody>
      </p:sp>
      <p:sp>
        <p:nvSpPr>
          <p:cNvPr id="68" name="矩形 67">
            <a:extLst>
              <a:ext uri="{FF2B5EF4-FFF2-40B4-BE49-F238E27FC236}">
                <a16:creationId xmlns:a16="http://schemas.microsoft.com/office/drawing/2014/main" id="{BEAE2DDB-E88F-4CB5-A0D5-B0627E03D856}"/>
              </a:ext>
            </a:extLst>
          </p:cNvPr>
          <p:cNvSpPr/>
          <p:nvPr/>
        </p:nvSpPr>
        <p:spPr>
          <a:xfrm>
            <a:off x="7104682" y="243372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1.ADF</a:t>
            </a:r>
            <a:r>
              <a:rPr lang="zh-TW" altLang="en-US" sz="1500" dirty="0">
                <a:latin typeface="微軟正黑體" panose="020B0604030504040204" pitchFamily="34" charset="-120"/>
                <a:ea typeface="微軟正黑體" panose="020B0604030504040204" pitchFamily="34" charset="-120"/>
              </a:rPr>
              <a:t>檢驗 </a:t>
            </a:r>
            <a:r>
              <a:rPr lang="en-US" altLang="zh-TW" sz="1500" dirty="0">
                <a:latin typeface="微軟正黑體" panose="020B0604030504040204" pitchFamily="34" charset="-120"/>
                <a:ea typeface="微軟正黑體" panose="020B0604030504040204" pitchFamily="34" charset="-120"/>
              </a:rPr>
              <a:t>/ KPSS</a:t>
            </a:r>
            <a:r>
              <a:rPr lang="zh-TW" altLang="en-US" sz="1500" dirty="0">
                <a:latin typeface="微軟正黑體" panose="020B0604030504040204" pitchFamily="34" charset="-120"/>
                <a:ea typeface="微軟正黑體" panose="020B0604030504040204" pitchFamily="34" charset="-120"/>
              </a:rPr>
              <a:t>檢驗</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簡單差分法</a:t>
            </a:r>
            <a:r>
              <a:rPr lang="en-US" altLang="zh-TW" sz="1500" dirty="0">
                <a:latin typeface="微軟正黑體" panose="020B0604030504040204" pitchFamily="34" charset="-120"/>
                <a:ea typeface="微軟正黑體" panose="020B0604030504040204" pitchFamily="34" charset="-120"/>
              </a:rPr>
              <a:t> / </a:t>
            </a:r>
            <a:r>
              <a:rPr lang="zh-TW" altLang="en-US" sz="1500" dirty="0">
                <a:latin typeface="微軟正黑體" panose="020B0604030504040204" pitchFamily="34" charset="-120"/>
                <a:ea typeface="微軟正黑體" panose="020B0604030504040204" pitchFamily="34" charset="-120"/>
              </a:rPr>
              <a:t>季節差分法</a:t>
            </a:r>
          </a:p>
        </p:txBody>
      </p:sp>
      <p:sp>
        <p:nvSpPr>
          <p:cNvPr id="69" name="矩形 68">
            <a:extLst>
              <a:ext uri="{FF2B5EF4-FFF2-40B4-BE49-F238E27FC236}">
                <a16:creationId xmlns:a16="http://schemas.microsoft.com/office/drawing/2014/main" id="{04FC7DAC-F5FB-47F7-BDB7-342CB57C69FA}"/>
              </a:ext>
            </a:extLst>
          </p:cNvPr>
          <p:cNvSpPr/>
          <p:nvPr/>
        </p:nvSpPr>
        <p:spPr>
          <a:xfrm>
            <a:off x="7104682" y="35436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相互資訊</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(Mutual Information)</a:t>
            </a:r>
            <a:endParaRPr lang="zh-TW" altLang="en-US" sz="1500" dirty="0">
              <a:latin typeface="微軟正黑體" panose="020B0604030504040204" pitchFamily="34" charset="-120"/>
              <a:ea typeface="微軟正黑體" panose="020B0604030504040204" pitchFamily="34" charset="-120"/>
            </a:endParaRPr>
          </a:p>
        </p:txBody>
      </p:sp>
      <p:sp>
        <p:nvSpPr>
          <p:cNvPr id="70" name="矩形 69">
            <a:extLst>
              <a:ext uri="{FF2B5EF4-FFF2-40B4-BE49-F238E27FC236}">
                <a16:creationId xmlns:a16="http://schemas.microsoft.com/office/drawing/2014/main" id="{6142FBF4-23AB-478A-A3C9-20E7BF1CF808}"/>
              </a:ext>
            </a:extLst>
          </p:cNvPr>
          <p:cNvSpPr/>
          <p:nvPr/>
        </p:nvSpPr>
        <p:spPr>
          <a:xfrm>
            <a:off x="7104682" y="29778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最小值與最大值正規化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(Min-Max Normalization)</a:t>
            </a:r>
            <a:endParaRPr lang="zh-TW" altLang="en-US" sz="1500" dirty="0">
              <a:latin typeface="微軟正黑體" panose="020B0604030504040204" pitchFamily="34" charset="-120"/>
              <a:ea typeface="微軟正黑體" panose="020B0604030504040204" pitchFamily="34" charset="-120"/>
            </a:endParaRPr>
          </a:p>
        </p:txBody>
      </p:sp>
      <p:sp>
        <p:nvSpPr>
          <p:cNvPr id="71" name="矩形 70">
            <a:extLst>
              <a:ext uri="{FF2B5EF4-FFF2-40B4-BE49-F238E27FC236}">
                <a16:creationId xmlns:a16="http://schemas.microsoft.com/office/drawing/2014/main" id="{5C42699D-0075-4D2C-8935-DCAD4FB88AD9}"/>
              </a:ext>
            </a:extLst>
          </p:cNvPr>
          <p:cNvSpPr/>
          <p:nvPr/>
        </p:nvSpPr>
        <p:spPr>
          <a:xfrm>
            <a:off x="7104682" y="4212695"/>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長短期記憶模型</a:t>
            </a:r>
            <a:r>
              <a:rPr lang="en-US" altLang="zh-TW" sz="1500" dirty="0">
                <a:latin typeface="微軟正黑體" panose="020B0604030504040204" pitchFamily="34" charset="-120"/>
                <a:ea typeface="微軟正黑體" panose="020B0604030504040204" pitchFamily="34" charset="-120"/>
              </a:rPr>
              <a:t>(LSTM)</a:t>
            </a:r>
            <a:endParaRPr lang="zh-TW" altLang="en-US" sz="1500" dirty="0">
              <a:latin typeface="微軟正黑體" panose="020B0604030504040204" pitchFamily="34" charset="-120"/>
              <a:ea typeface="微軟正黑體" panose="020B0604030504040204" pitchFamily="34" charset="-120"/>
            </a:endParaRPr>
          </a:p>
        </p:txBody>
      </p:sp>
      <p:sp>
        <p:nvSpPr>
          <p:cNvPr id="72" name="矩形 71">
            <a:extLst>
              <a:ext uri="{FF2B5EF4-FFF2-40B4-BE49-F238E27FC236}">
                <a16:creationId xmlns:a16="http://schemas.microsoft.com/office/drawing/2014/main" id="{A8BF2070-70CC-4A12-810A-7C3E799738A5}"/>
              </a:ext>
            </a:extLst>
          </p:cNvPr>
          <p:cNvSpPr/>
          <p:nvPr/>
        </p:nvSpPr>
        <p:spPr>
          <a:xfrm>
            <a:off x="7104682" y="46699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貝葉斯優化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(Bayesian Optimization)</a:t>
            </a:r>
            <a:endParaRPr lang="zh-TW" altLang="en-US" sz="1500" dirty="0">
              <a:latin typeface="微軟正黑體" panose="020B0604030504040204" pitchFamily="34" charset="-120"/>
              <a:ea typeface="微軟正黑體" panose="020B0604030504040204" pitchFamily="34" charset="-120"/>
            </a:endParaRPr>
          </a:p>
        </p:txBody>
      </p:sp>
      <p:sp>
        <p:nvSpPr>
          <p:cNvPr id="73" name="矩形 72">
            <a:extLst>
              <a:ext uri="{FF2B5EF4-FFF2-40B4-BE49-F238E27FC236}">
                <a16:creationId xmlns:a16="http://schemas.microsoft.com/office/drawing/2014/main" id="{19055FBE-08A0-4826-B638-3B1249EFF0F7}"/>
              </a:ext>
            </a:extLst>
          </p:cNvPr>
          <p:cNvSpPr/>
          <p:nvPr/>
        </p:nvSpPr>
        <p:spPr>
          <a:xfrm>
            <a:off x="7104682" y="57411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1.R</a:t>
            </a:r>
            <a:r>
              <a:rPr lang="en-US" altLang="zh-TW" sz="1500" baseline="30000" dirty="0">
                <a:latin typeface="微軟正黑體" panose="020B0604030504040204" pitchFamily="34" charset="-120"/>
                <a:ea typeface="微軟正黑體" panose="020B0604030504040204" pitchFamily="34" charset="-120"/>
              </a:rPr>
              <a:t>2                               </a:t>
            </a:r>
            <a:r>
              <a:rPr lang="en-US" altLang="zh-TW" sz="1500" dirty="0">
                <a:latin typeface="微軟正黑體" panose="020B0604030504040204" pitchFamily="34" charset="-120"/>
                <a:ea typeface="微軟正黑體" panose="020B0604030504040204" pitchFamily="34" charset="-120"/>
              </a:rPr>
              <a:t>3.MAE</a:t>
            </a:r>
          </a:p>
          <a:p>
            <a:r>
              <a:rPr lang="en-US" altLang="zh-TW" sz="1500" dirty="0">
                <a:latin typeface="微軟正黑體" panose="020B0604030504040204" pitchFamily="34" charset="-120"/>
                <a:ea typeface="微軟正黑體" panose="020B0604030504040204" pitchFamily="34" charset="-120"/>
              </a:rPr>
              <a:t>2.RMSE              4.MSE</a:t>
            </a:r>
            <a:endParaRPr lang="zh-TW" altLang="en-US" sz="1500" dirty="0">
              <a:latin typeface="微軟正黑體" panose="020B0604030504040204" pitchFamily="34" charset="-120"/>
              <a:ea typeface="微軟正黑體" panose="020B0604030504040204" pitchFamily="34" charset="-120"/>
            </a:endParaRPr>
          </a:p>
        </p:txBody>
      </p:sp>
      <p:cxnSp>
        <p:nvCxnSpPr>
          <p:cNvPr id="74" name="直線單箭頭接點 73">
            <a:extLst>
              <a:ext uri="{FF2B5EF4-FFF2-40B4-BE49-F238E27FC236}">
                <a16:creationId xmlns:a16="http://schemas.microsoft.com/office/drawing/2014/main" id="{3C09A45E-B895-4CE5-B44C-64E1F15F1A9D}"/>
              </a:ext>
            </a:extLst>
          </p:cNvPr>
          <p:cNvCxnSpPr>
            <a:stCxn id="58" idx="2"/>
            <a:endCxn id="59" idx="0"/>
          </p:cNvCxnSpPr>
          <p:nvPr/>
        </p:nvCxnSpPr>
        <p:spPr>
          <a:xfrm>
            <a:off x="5409201" y="2335371"/>
            <a:ext cx="0" cy="166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線單箭頭接點 74">
            <a:extLst>
              <a:ext uri="{FF2B5EF4-FFF2-40B4-BE49-F238E27FC236}">
                <a16:creationId xmlns:a16="http://schemas.microsoft.com/office/drawing/2014/main" id="{35753ADD-2DBB-4D42-AF9F-3BC20C241EFA}"/>
              </a:ext>
            </a:extLst>
          </p:cNvPr>
          <p:cNvCxnSpPr>
            <a:cxnSpLocks/>
            <a:stCxn id="59" idx="2"/>
            <a:endCxn id="61" idx="0"/>
          </p:cNvCxnSpPr>
          <p:nvPr/>
        </p:nvCxnSpPr>
        <p:spPr>
          <a:xfrm flipH="1">
            <a:off x="5409200" y="2887971"/>
            <a:ext cx="1" cy="172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線單箭頭接點 75">
            <a:extLst>
              <a:ext uri="{FF2B5EF4-FFF2-40B4-BE49-F238E27FC236}">
                <a16:creationId xmlns:a16="http://schemas.microsoft.com/office/drawing/2014/main" id="{2A5E6247-E023-4D5A-A6D8-27E9D7791305}"/>
              </a:ext>
            </a:extLst>
          </p:cNvPr>
          <p:cNvCxnSpPr>
            <a:cxnSpLocks/>
            <a:stCxn id="61" idx="2"/>
            <a:endCxn id="60" idx="0"/>
          </p:cNvCxnSpPr>
          <p:nvPr/>
        </p:nvCxnSpPr>
        <p:spPr>
          <a:xfrm>
            <a:off x="5409200" y="3451263"/>
            <a:ext cx="0" cy="170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線單箭頭接點 76">
            <a:extLst>
              <a:ext uri="{FF2B5EF4-FFF2-40B4-BE49-F238E27FC236}">
                <a16:creationId xmlns:a16="http://schemas.microsoft.com/office/drawing/2014/main" id="{F5219B35-D4C4-489A-9A63-820A21BFD87B}"/>
              </a:ext>
            </a:extLst>
          </p:cNvPr>
          <p:cNvCxnSpPr>
            <a:cxnSpLocks/>
            <a:stCxn id="62" idx="2"/>
            <a:endCxn id="63" idx="0"/>
          </p:cNvCxnSpPr>
          <p:nvPr/>
        </p:nvCxnSpPr>
        <p:spPr>
          <a:xfrm flipH="1">
            <a:off x="5409198" y="4560004"/>
            <a:ext cx="1"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線單箭頭接點 77">
            <a:extLst>
              <a:ext uri="{FF2B5EF4-FFF2-40B4-BE49-F238E27FC236}">
                <a16:creationId xmlns:a16="http://schemas.microsoft.com/office/drawing/2014/main" id="{CBA2250D-021B-4CFD-9775-5FF4BED2E0FD}"/>
              </a:ext>
            </a:extLst>
          </p:cNvPr>
          <p:cNvCxnSpPr>
            <a:cxnSpLocks/>
            <a:stCxn id="60" idx="2"/>
            <a:endCxn id="62" idx="0"/>
          </p:cNvCxnSpPr>
          <p:nvPr/>
        </p:nvCxnSpPr>
        <p:spPr>
          <a:xfrm flipH="1">
            <a:off x="5409199" y="4007054"/>
            <a:ext cx="1" cy="16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線單箭頭接點 78">
            <a:extLst>
              <a:ext uri="{FF2B5EF4-FFF2-40B4-BE49-F238E27FC236}">
                <a16:creationId xmlns:a16="http://schemas.microsoft.com/office/drawing/2014/main" id="{AA515F7C-E95E-4918-8CEF-4795B6587A04}"/>
              </a:ext>
            </a:extLst>
          </p:cNvPr>
          <p:cNvCxnSpPr>
            <a:cxnSpLocks/>
            <a:stCxn id="63" idx="2"/>
            <a:endCxn id="64" idx="0"/>
          </p:cNvCxnSpPr>
          <p:nvPr/>
        </p:nvCxnSpPr>
        <p:spPr>
          <a:xfrm>
            <a:off x="5409198" y="5098508"/>
            <a:ext cx="0" cy="172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線單箭頭接點 79">
            <a:extLst>
              <a:ext uri="{FF2B5EF4-FFF2-40B4-BE49-F238E27FC236}">
                <a16:creationId xmlns:a16="http://schemas.microsoft.com/office/drawing/2014/main" id="{6AE79904-CFFA-4FD8-87D8-63D91EB1E1A7}"/>
              </a:ext>
            </a:extLst>
          </p:cNvPr>
          <p:cNvCxnSpPr>
            <a:cxnSpLocks/>
            <a:stCxn id="64" idx="2"/>
            <a:endCxn id="65" idx="0"/>
          </p:cNvCxnSpPr>
          <p:nvPr/>
        </p:nvCxnSpPr>
        <p:spPr>
          <a:xfrm>
            <a:off x="5409198" y="5657163"/>
            <a:ext cx="0"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1" name="文字方塊 80">
            <a:extLst>
              <a:ext uri="{FF2B5EF4-FFF2-40B4-BE49-F238E27FC236}">
                <a16:creationId xmlns:a16="http://schemas.microsoft.com/office/drawing/2014/main" id="{10874297-5B9D-4A2E-A3F3-4E2A8431D31C}"/>
              </a:ext>
            </a:extLst>
          </p:cNvPr>
          <p:cNvSpPr txBox="1"/>
          <p:nvPr/>
        </p:nvSpPr>
        <p:spPr>
          <a:xfrm>
            <a:off x="3034201" y="2256671"/>
            <a:ext cx="967304" cy="877163"/>
          </a:xfrm>
          <a:prstGeom prst="rect">
            <a:avLst/>
          </a:prstGeom>
          <a:noFill/>
        </p:spPr>
        <p:txBody>
          <a:bodyPr wrap="square" rtlCol="0">
            <a:spAutoFit/>
          </a:bodyPr>
          <a:lstStyle/>
          <a:p>
            <a:pPr algn="ctr"/>
            <a:r>
              <a:rPr lang="zh-TW" altLang="en-US" sz="1700" b="1" dirty="0">
                <a:solidFill>
                  <a:schemeClr val="accent2"/>
                </a:solidFill>
                <a:latin typeface="微軟正黑體" panose="020B0604030504040204" pitchFamily="34" charset="-120"/>
                <a:ea typeface="微軟正黑體" panose="020B0604030504040204" pitchFamily="34" charset="-120"/>
              </a:rPr>
              <a:t>階段一</a:t>
            </a:r>
            <a:r>
              <a:rPr lang="en-US" altLang="zh-TW" sz="1700" b="1" dirty="0">
                <a:solidFill>
                  <a:schemeClr val="accent2"/>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2"/>
                </a:solidFill>
                <a:latin typeface="微軟正黑體" panose="020B0604030504040204" pitchFamily="34" charset="-120"/>
                <a:ea typeface="微軟正黑體" panose="020B0604030504040204" pitchFamily="34" charset="-120"/>
              </a:rPr>
              <a:t>資料前處理</a:t>
            </a:r>
          </a:p>
        </p:txBody>
      </p:sp>
      <p:sp>
        <p:nvSpPr>
          <p:cNvPr id="82" name="文字方塊 81">
            <a:extLst>
              <a:ext uri="{FF2B5EF4-FFF2-40B4-BE49-F238E27FC236}">
                <a16:creationId xmlns:a16="http://schemas.microsoft.com/office/drawing/2014/main" id="{6FA1D087-01DA-49E6-9636-27E2BA5E6398}"/>
              </a:ext>
            </a:extLst>
          </p:cNvPr>
          <p:cNvSpPr txBox="1"/>
          <p:nvPr/>
        </p:nvSpPr>
        <p:spPr>
          <a:xfrm>
            <a:off x="2950992" y="3512916"/>
            <a:ext cx="1133722" cy="615553"/>
          </a:xfrm>
          <a:prstGeom prst="rect">
            <a:avLst/>
          </a:prstGeom>
          <a:noFill/>
        </p:spPr>
        <p:txBody>
          <a:bodyPr wrap="square" rtlCol="0">
            <a:spAutoFit/>
          </a:bodyPr>
          <a:lstStyle/>
          <a:p>
            <a:pPr algn="ctr"/>
            <a:r>
              <a:rPr lang="zh-TW" altLang="en-US" sz="1700" b="1" dirty="0">
                <a:solidFill>
                  <a:schemeClr val="accent6"/>
                </a:solidFill>
                <a:latin typeface="微軟正黑體" panose="020B0604030504040204" pitchFamily="34" charset="-120"/>
                <a:ea typeface="微軟正黑體" panose="020B0604030504040204" pitchFamily="34" charset="-120"/>
              </a:rPr>
              <a:t>階段二</a:t>
            </a:r>
            <a:r>
              <a:rPr lang="en-US" altLang="zh-TW" sz="1700" b="1" dirty="0">
                <a:solidFill>
                  <a:schemeClr val="accent6"/>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6"/>
                </a:solidFill>
                <a:latin typeface="微軟正黑體" panose="020B0604030504040204" pitchFamily="34" charset="-120"/>
                <a:ea typeface="微軟正黑體" panose="020B0604030504040204" pitchFamily="34" charset="-120"/>
              </a:rPr>
              <a:t>特徵選擇</a:t>
            </a:r>
          </a:p>
        </p:txBody>
      </p:sp>
      <p:sp>
        <p:nvSpPr>
          <p:cNvPr id="83" name="文字方塊 82">
            <a:extLst>
              <a:ext uri="{FF2B5EF4-FFF2-40B4-BE49-F238E27FC236}">
                <a16:creationId xmlns:a16="http://schemas.microsoft.com/office/drawing/2014/main" id="{09FAA0E2-9313-4637-A528-75ECEDDFDF2A}"/>
              </a:ext>
            </a:extLst>
          </p:cNvPr>
          <p:cNvSpPr txBox="1"/>
          <p:nvPr/>
        </p:nvSpPr>
        <p:spPr>
          <a:xfrm>
            <a:off x="2901391" y="4331420"/>
            <a:ext cx="1232924" cy="615553"/>
          </a:xfrm>
          <a:prstGeom prst="rect">
            <a:avLst/>
          </a:prstGeom>
          <a:noFill/>
        </p:spPr>
        <p:txBody>
          <a:bodyPr wrap="square" rtlCol="0">
            <a:spAutoFit/>
          </a:bodyPr>
          <a:lstStyle/>
          <a:p>
            <a:pPr algn="ctr"/>
            <a:r>
              <a:rPr lang="zh-TW" altLang="en-US" sz="1700" b="1" dirty="0">
                <a:solidFill>
                  <a:srgbClr val="EAB200"/>
                </a:solidFill>
                <a:latin typeface="微軟正黑體" panose="020B0604030504040204" pitchFamily="34" charset="-120"/>
                <a:ea typeface="微軟正黑體" panose="020B0604030504040204" pitchFamily="34" charset="-120"/>
              </a:rPr>
              <a:t>階段三</a:t>
            </a:r>
            <a:r>
              <a:rPr lang="en-US" altLang="zh-TW" sz="1700" b="1" dirty="0">
                <a:solidFill>
                  <a:srgbClr val="EAB200"/>
                </a:solidFill>
                <a:latin typeface="微軟正黑體" panose="020B0604030504040204" pitchFamily="34" charset="-120"/>
                <a:ea typeface="微軟正黑體" panose="020B0604030504040204" pitchFamily="34" charset="-120"/>
              </a:rPr>
              <a:t>:</a:t>
            </a:r>
          </a:p>
          <a:p>
            <a:pPr algn="ctr"/>
            <a:r>
              <a:rPr lang="zh-TW" altLang="en-US" sz="1700" b="1" dirty="0">
                <a:solidFill>
                  <a:srgbClr val="EAB200"/>
                </a:solidFill>
                <a:latin typeface="微軟正黑體" panose="020B0604030504040204" pitchFamily="34" charset="-120"/>
                <a:ea typeface="微軟正黑體" panose="020B0604030504040204" pitchFamily="34" charset="-120"/>
              </a:rPr>
              <a:t>模型建立</a:t>
            </a:r>
          </a:p>
        </p:txBody>
      </p:sp>
      <p:sp>
        <p:nvSpPr>
          <p:cNvPr id="84" name="文字方塊 83">
            <a:extLst>
              <a:ext uri="{FF2B5EF4-FFF2-40B4-BE49-F238E27FC236}">
                <a16:creationId xmlns:a16="http://schemas.microsoft.com/office/drawing/2014/main" id="{085E528C-5675-437D-9E91-98A0CACBF816}"/>
              </a:ext>
            </a:extLst>
          </p:cNvPr>
          <p:cNvSpPr txBox="1"/>
          <p:nvPr/>
        </p:nvSpPr>
        <p:spPr>
          <a:xfrm>
            <a:off x="2954177" y="5213115"/>
            <a:ext cx="1130537" cy="877163"/>
          </a:xfrm>
          <a:prstGeom prst="rect">
            <a:avLst/>
          </a:prstGeom>
          <a:noFill/>
        </p:spPr>
        <p:txBody>
          <a:bodyPr wrap="square" rtlCol="0">
            <a:spAutoFit/>
          </a:bodyPr>
          <a:lstStyle/>
          <a:p>
            <a:pPr algn="ctr"/>
            <a:r>
              <a:rPr lang="zh-TW" altLang="en-US" sz="1700" b="1" dirty="0">
                <a:solidFill>
                  <a:srgbClr val="0070C0"/>
                </a:solidFill>
                <a:latin typeface="微軟正黑體" panose="020B0604030504040204" pitchFamily="34" charset="-120"/>
                <a:ea typeface="微軟正黑體" panose="020B0604030504040204" pitchFamily="34" charset="-120"/>
              </a:rPr>
              <a:t>階段四</a:t>
            </a:r>
            <a:r>
              <a:rPr lang="en-US" altLang="zh-TW" sz="1700" b="1" dirty="0">
                <a:solidFill>
                  <a:srgbClr val="0070C0"/>
                </a:solidFill>
                <a:latin typeface="微軟正黑體" panose="020B0604030504040204" pitchFamily="34" charset="-120"/>
                <a:ea typeface="微軟正黑體" panose="020B0604030504040204" pitchFamily="34" charset="-120"/>
              </a:rPr>
              <a:t>:</a:t>
            </a:r>
          </a:p>
          <a:p>
            <a:pPr algn="ctr"/>
            <a:r>
              <a:rPr lang="zh-TW" altLang="en-US" sz="1700" b="1" dirty="0">
                <a:solidFill>
                  <a:srgbClr val="0070C0"/>
                </a:solidFill>
                <a:latin typeface="微軟正黑體" panose="020B0604030504040204" pitchFamily="34" charset="-120"/>
                <a:ea typeface="微軟正黑體" panose="020B0604030504040204" pitchFamily="34" charset="-120"/>
              </a:rPr>
              <a:t>驗證與</a:t>
            </a:r>
            <a:endParaRPr lang="en-US" altLang="zh-TW" sz="1700" b="1" dirty="0">
              <a:solidFill>
                <a:srgbClr val="0070C0"/>
              </a:solidFill>
              <a:latin typeface="微軟正黑體" panose="020B0604030504040204" pitchFamily="34" charset="-120"/>
              <a:ea typeface="微軟正黑體" panose="020B0604030504040204" pitchFamily="34" charset="-120"/>
            </a:endParaRPr>
          </a:p>
          <a:p>
            <a:pPr algn="ctr"/>
            <a:r>
              <a:rPr lang="zh-TW" altLang="en-US" sz="1700" b="1" dirty="0">
                <a:solidFill>
                  <a:srgbClr val="0070C0"/>
                </a:solidFill>
                <a:latin typeface="微軟正黑體" panose="020B0604030504040204" pitchFamily="34" charset="-120"/>
                <a:ea typeface="微軟正黑體" panose="020B0604030504040204" pitchFamily="34" charset="-120"/>
              </a:rPr>
              <a:t>績效評估</a:t>
            </a:r>
          </a:p>
        </p:txBody>
      </p:sp>
      <p:sp>
        <p:nvSpPr>
          <p:cNvPr id="85" name="箭號: ＞形 84">
            <a:extLst>
              <a:ext uri="{FF2B5EF4-FFF2-40B4-BE49-F238E27FC236}">
                <a16:creationId xmlns:a16="http://schemas.microsoft.com/office/drawing/2014/main" id="{D8996AB6-638E-46F3-8D55-08E6351134CB}"/>
              </a:ext>
            </a:extLst>
          </p:cNvPr>
          <p:cNvSpPr/>
          <p:nvPr/>
        </p:nvSpPr>
        <p:spPr>
          <a:xfrm flipH="1">
            <a:off x="6798477" y="2514453"/>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6" name="箭號: ＞形 85">
            <a:extLst>
              <a:ext uri="{FF2B5EF4-FFF2-40B4-BE49-F238E27FC236}">
                <a16:creationId xmlns:a16="http://schemas.microsoft.com/office/drawing/2014/main" id="{1EB4B904-A1B1-4139-A5E8-A6C8B6EC1FC7}"/>
              </a:ext>
            </a:extLst>
          </p:cNvPr>
          <p:cNvSpPr/>
          <p:nvPr/>
        </p:nvSpPr>
        <p:spPr>
          <a:xfrm flipH="1">
            <a:off x="6793881" y="306904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7" name="箭號: ＞形 86">
            <a:extLst>
              <a:ext uri="{FF2B5EF4-FFF2-40B4-BE49-F238E27FC236}">
                <a16:creationId xmlns:a16="http://schemas.microsoft.com/office/drawing/2014/main" id="{B01E98B2-C543-4732-B4F5-971F9D9A78A6}"/>
              </a:ext>
            </a:extLst>
          </p:cNvPr>
          <p:cNvSpPr/>
          <p:nvPr/>
        </p:nvSpPr>
        <p:spPr>
          <a:xfrm flipH="1">
            <a:off x="6793881" y="3633327"/>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8" name="箭號: ＞形 87">
            <a:extLst>
              <a:ext uri="{FF2B5EF4-FFF2-40B4-BE49-F238E27FC236}">
                <a16:creationId xmlns:a16="http://schemas.microsoft.com/office/drawing/2014/main" id="{2626AD3B-506B-4268-B73B-73E873DDF30D}"/>
              </a:ext>
            </a:extLst>
          </p:cNvPr>
          <p:cNvSpPr/>
          <p:nvPr/>
        </p:nvSpPr>
        <p:spPr>
          <a:xfrm flipH="1">
            <a:off x="6793880" y="418021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9" name="箭號: ＞形 88">
            <a:extLst>
              <a:ext uri="{FF2B5EF4-FFF2-40B4-BE49-F238E27FC236}">
                <a16:creationId xmlns:a16="http://schemas.microsoft.com/office/drawing/2014/main" id="{22976822-DA0B-404F-A28D-DA99CA95D959}"/>
              </a:ext>
            </a:extLst>
          </p:cNvPr>
          <p:cNvSpPr/>
          <p:nvPr/>
        </p:nvSpPr>
        <p:spPr>
          <a:xfrm flipH="1">
            <a:off x="6793880" y="470938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0" name="箭號: ＞形 89">
            <a:extLst>
              <a:ext uri="{FF2B5EF4-FFF2-40B4-BE49-F238E27FC236}">
                <a16:creationId xmlns:a16="http://schemas.microsoft.com/office/drawing/2014/main" id="{89DFC7A5-DFB6-4E6B-BDC6-CBDDCF5B9E6A}"/>
              </a:ext>
            </a:extLst>
          </p:cNvPr>
          <p:cNvSpPr/>
          <p:nvPr/>
        </p:nvSpPr>
        <p:spPr>
          <a:xfrm flipH="1">
            <a:off x="6793880" y="527894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1" name="箭號: ＞形 90">
            <a:extLst>
              <a:ext uri="{FF2B5EF4-FFF2-40B4-BE49-F238E27FC236}">
                <a16:creationId xmlns:a16="http://schemas.microsoft.com/office/drawing/2014/main" id="{BA050F6F-AD48-47C8-9FA8-D87373FDC0BA}"/>
              </a:ext>
            </a:extLst>
          </p:cNvPr>
          <p:cNvSpPr/>
          <p:nvPr/>
        </p:nvSpPr>
        <p:spPr>
          <a:xfrm flipH="1">
            <a:off x="6793880" y="5813282"/>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2" name="矩形 91">
            <a:extLst>
              <a:ext uri="{FF2B5EF4-FFF2-40B4-BE49-F238E27FC236}">
                <a16:creationId xmlns:a16="http://schemas.microsoft.com/office/drawing/2014/main" id="{BE9E8241-CA5B-4E22-825D-49D6DB585988}"/>
              </a:ext>
            </a:extLst>
          </p:cNvPr>
          <p:cNvSpPr/>
          <p:nvPr/>
        </p:nvSpPr>
        <p:spPr>
          <a:xfrm>
            <a:off x="7104682" y="5316948"/>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1.K</a:t>
            </a:r>
            <a:r>
              <a:rPr lang="zh-TW" altLang="en-US" sz="1500" dirty="0">
                <a:latin typeface="微軟正黑體" panose="020B0604030504040204" pitchFamily="34" charset="-120"/>
                <a:ea typeface="微軟正黑體" panose="020B0604030504040204" pitchFamily="34" charset="-120"/>
              </a:rPr>
              <a:t>折交叉驗證</a:t>
            </a:r>
          </a:p>
        </p:txBody>
      </p:sp>
      <p:sp>
        <p:nvSpPr>
          <p:cNvPr id="93" name="矩形 92">
            <a:extLst>
              <a:ext uri="{FF2B5EF4-FFF2-40B4-BE49-F238E27FC236}">
                <a16:creationId xmlns:a16="http://schemas.microsoft.com/office/drawing/2014/main" id="{0C0F0257-F86A-47AD-9E65-0A1992B5F98C}"/>
              </a:ext>
            </a:extLst>
          </p:cNvPr>
          <p:cNvSpPr/>
          <p:nvPr/>
        </p:nvSpPr>
        <p:spPr>
          <a:xfrm>
            <a:off x="2818353" y="1581786"/>
            <a:ext cx="6654399" cy="1898763"/>
          </a:xfrm>
          <a:prstGeom prst="rect">
            <a:avLst/>
          </a:prstGeom>
          <a:solidFill>
            <a:srgbClr val="FFF2C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a:extLst>
              <a:ext uri="{FF2B5EF4-FFF2-40B4-BE49-F238E27FC236}">
                <a16:creationId xmlns:a16="http://schemas.microsoft.com/office/drawing/2014/main" id="{E00057E1-AD60-4D61-87A0-412F5517B3F0}"/>
              </a:ext>
            </a:extLst>
          </p:cNvPr>
          <p:cNvSpPr/>
          <p:nvPr/>
        </p:nvSpPr>
        <p:spPr>
          <a:xfrm>
            <a:off x="2818353" y="4175447"/>
            <a:ext cx="6654399" cy="2099439"/>
          </a:xfrm>
          <a:prstGeom prst="rect">
            <a:avLst/>
          </a:prstGeom>
          <a:solidFill>
            <a:srgbClr val="FFF2C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30341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34</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箭號: 五邊形 12">
            <a:extLst>
              <a:ext uri="{FF2B5EF4-FFF2-40B4-BE49-F238E27FC236}">
                <a16:creationId xmlns:a16="http://schemas.microsoft.com/office/drawing/2014/main" id="{ECA79807-9CFD-4E44-A46D-9AC54B7B2012}"/>
              </a:ext>
            </a:extLst>
          </p:cNvPr>
          <p:cNvSpPr/>
          <p:nvPr/>
        </p:nvSpPr>
        <p:spPr>
          <a:xfrm>
            <a:off x="243836" y="1661021"/>
            <a:ext cx="1594615"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特徵選擇</a:t>
            </a:r>
          </a:p>
        </p:txBody>
      </p:sp>
      <p:sp>
        <p:nvSpPr>
          <p:cNvPr id="12" name="文字方塊 11">
            <a:extLst>
              <a:ext uri="{FF2B5EF4-FFF2-40B4-BE49-F238E27FC236}">
                <a16:creationId xmlns:a16="http://schemas.microsoft.com/office/drawing/2014/main" id="{9ABFC5AF-E6A5-49C8-B238-AE0E00CB32B3}"/>
              </a:ext>
            </a:extLst>
          </p:cNvPr>
          <p:cNvSpPr txBox="1"/>
          <p:nvPr/>
        </p:nvSpPr>
        <p:spPr>
          <a:xfrm>
            <a:off x="1838451" y="1679080"/>
            <a:ext cx="7214532"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消除數據中</a:t>
            </a:r>
            <a:r>
              <a:rPr lang="zh-TW" altLang="en-US" sz="2000" dirty="0">
                <a:solidFill>
                  <a:srgbClr val="FF0000"/>
                </a:solidFill>
                <a:latin typeface="微軟正黑體" panose="020B0604030504040204" pitchFamily="34" charset="-120"/>
                <a:ea typeface="微軟正黑體" panose="020B0604030504040204" pitchFamily="34" charset="-120"/>
              </a:rPr>
              <a:t>多餘的</a:t>
            </a:r>
            <a:r>
              <a:rPr lang="zh-TW" altLang="en-US" sz="2000" dirty="0">
                <a:latin typeface="微軟正黑體" panose="020B0604030504040204" pitchFamily="34" charset="-120"/>
                <a:ea typeface="微軟正黑體" panose="020B0604030504040204" pitchFamily="34" charset="-120"/>
              </a:rPr>
              <a:t>特徵，</a:t>
            </a:r>
            <a:r>
              <a:rPr lang="zh-TW" altLang="en-US" sz="2000" dirty="0">
                <a:solidFill>
                  <a:srgbClr val="FF0000"/>
                </a:solidFill>
                <a:latin typeface="微軟正黑體" panose="020B0604030504040204" pitchFamily="34" charset="-120"/>
                <a:ea typeface="微軟正黑體" panose="020B0604030504040204" pitchFamily="34" charset="-120"/>
              </a:rPr>
              <a:t>減少</a:t>
            </a:r>
            <a:r>
              <a:rPr lang="zh-TW" altLang="en-US" sz="2000" dirty="0">
                <a:latin typeface="微軟正黑體" panose="020B0604030504040204" pitchFamily="34" charset="-120"/>
                <a:ea typeface="微軟正黑體" panose="020B0604030504040204" pitchFamily="34" charset="-120"/>
              </a:rPr>
              <a:t>模型訓練的</a:t>
            </a:r>
            <a:r>
              <a:rPr lang="zh-TW" altLang="en-US" sz="2000" dirty="0">
                <a:solidFill>
                  <a:srgbClr val="FF0000"/>
                </a:solidFill>
                <a:latin typeface="微軟正黑體" panose="020B0604030504040204" pitchFamily="34" charset="-120"/>
                <a:ea typeface="微軟正黑體" panose="020B0604030504040204" pitchFamily="34" charset="-120"/>
              </a:rPr>
              <a:t>時間</a:t>
            </a:r>
            <a:r>
              <a:rPr lang="zh-TW" altLang="en-US" sz="2000" dirty="0">
                <a:latin typeface="微軟正黑體" panose="020B0604030504040204" pitchFamily="34" charset="-120"/>
                <a:ea typeface="微軟正黑體" panose="020B0604030504040204" pitchFamily="34" charset="-120"/>
              </a:rPr>
              <a:t>，並簡化模型</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E6FC5032-3F1D-48D2-A76F-6E9490668914}"/>
              </a:ext>
            </a:extLst>
          </p:cNvPr>
          <p:cNvSpPr txBox="1"/>
          <p:nvPr/>
        </p:nvSpPr>
        <p:spPr>
          <a:xfrm>
            <a:off x="458112" y="2311417"/>
            <a:ext cx="4729350"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相互訊息</a:t>
            </a:r>
            <a:r>
              <a:rPr lang="en-US" altLang="zh-TW" sz="2000" b="1" u="sng" dirty="0">
                <a:latin typeface="微軟正黑體" panose="020B0604030504040204" pitchFamily="34" charset="-120"/>
                <a:ea typeface="微軟正黑體" panose="020B0604030504040204" pitchFamily="34" charset="-120"/>
              </a:rPr>
              <a:t>(Mutual Information, MI)</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49D29200-3676-4A33-8CE5-945F7B392DE3}"/>
                  </a:ext>
                </a:extLst>
              </p:cNvPr>
              <p:cNvSpPr txBox="1"/>
              <p:nvPr/>
            </p:nvSpPr>
            <p:spPr>
              <a:xfrm>
                <a:off x="1310492" y="3001820"/>
                <a:ext cx="2993652"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000" i="1">
                          <a:latin typeface="Cambria Math" panose="02040503050406030204" pitchFamily="18" charset="0"/>
                        </a:rPr>
                        <m:t>𝐼</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𝑋</m:t>
                          </m:r>
                          <m:r>
                            <a:rPr lang="en-US" altLang="zh-TW" sz="2000">
                              <a:latin typeface="Cambria Math" panose="02040503050406030204" pitchFamily="18" charset="0"/>
                            </a:rPr>
                            <m:t>;</m:t>
                          </m:r>
                          <m:r>
                            <a:rPr lang="en-US" altLang="zh-TW" sz="2000" i="1">
                              <a:latin typeface="Cambria Math" panose="02040503050406030204" pitchFamily="18" charset="0"/>
                            </a:rPr>
                            <m:t>𝑌</m:t>
                          </m:r>
                        </m:e>
                      </m:d>
                      <m:r>
                        <a:rPr lang="en-US" altLang="zh-TW" sz="2000" i="1">
                          <a:latin typeface="Cambria Math" panose="02040503050406030204" pitchFamily="18" charset="0"/>
                        </a:rPr>
                        <m:t>=</m:t>
                      </m:r>
                      <m:r>
                        <a:rPr lang="en-US" altLang="zh-TW" sz="2000" i="1">
                          <a:latin typeface="Cambria Math" panose="02040503050406030204" pitchFamily="18" charset="0"/>
                        </a:rPr>
                        <m:t>𝐻</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𝑋</m:t>
                          </m:r>
                        </m:e>
                      </m:d>
                      <m:r>
                        <a:rPr lang="en-US" altLang="zh-TW" sz="2000" i="1">
                          <a:latin typeface="Cambria Math" panose="02040503050406030204" pitchFamily="18" charset="0"/>
                        </a:rPr>
                        <m:t>−</m:t>
                      </m:r>
                      <m:r>
                        <a:rPr lang="en-US" altLang="zh-TW" sz="2000" i="1">
                          <a:latin typeface="Cambria Math" panose="02040503050406030204" pitchFamily="18" charset="0"/>
                        </a:rPr>
                        <m:t>𝐻</m:t>
                      </m:r>
                      <m:r>
                        <a:rPr lang="en-US" altLang="zh-TW" sz="2000" i="1">
                          <a:latin typeface="Cambria Math" panose="02040503050406030204" pitchFamily="18" charset="0"/>
                        </a:rPr>
                        <m:t>(</m:t>
                      </m:r>
                      <m:r>
                        <a:rPr lang="en-US" altLang="zh-TW" sz="2000" i="1">
                          <a:latin typeface="Cambria Math" panose="02040503050406030204" pitchFamily="18" charset="0"/>
                        </a:rPr>
                        <m:t>𝑋</m:t>
                      </m:r>
                      <m:r>
                        <a:rPr lang="en-US" altLang="zh-TW" sz="2000" i="1">
                          <a:latin typeface="Cambria Math" panose="02040503050406030204" pitchFamily="18" charset="0"/>
                        </a:rPr>
                        <m:t>|</m:t>
                      </m:r>
                      <m:r>
                        <a:rPr lang="en-US" altLang="zh-TW" sz="2000" i="1">
                          <a:latin typeface="Cambria Math" panose="02040503050406030204" pitchFamily="18" charset="0"/>
                        </a:rPr>
                        <m:t>𝑌</m:t>
                      </m:r>
                      <m:r>
                        <a:rPr lang="en-US" altLang="zh-TW" sz="2000" i="1">
                          <a:latin typeface="Cambria Math" panose="02040503050406030204" pitchFamily="18" charset="0"/>
                        </a:rPr>
                        <m:t>)</m:t>
                      </m:r>
                    </m:oMath>
                  </m:oMathPara>
                </a14:m>
                <a:endParaRPr lang="zh-TW" altLang="en-US" sz="2800" dirty="0"/>
              </a:p>
            </p:txBody>
          </p:sp>
        </mc:Choice>
        <mc:Fallback xmlns="">
          <p:sp>
            <p:nvSpPr>
              <p:cNvPr id="14" name="文字方塊 13">
                <a:extLst>
                  <a:ext uri="{FF2B5EF4-FFF2-40B4-BE49-F238E27FC236}">
                    <a16:creationId xmlns:a16="http://schemas.microsoft.com/office/drawing/2014/main" id="{49D29200-3676-4A33-8CE5-945F7B392DE3}"/>
                  </a:ext>
                </a:extLst>
              </p:cNvPr>
              <p:cNvSpPr txBox="1">
                <a:spLocks noRot="1" noChangeAspect="1" noMove="1" noResize="1" noEditPoints="1" noAdjustHandles="1" noChangeArrowheads="1" noChangeShapeType="1" noTextEdit="1"/>
              </p:cNvSpPr>
              <p:nvPr/>
            </p:nvSpPr>
            <p:spPr>
              <a:xfrm>
                <a:off x="1310492" y="3001820"/>
                <a:ext cx="2993652" cy="400110"/>
              </a:xfrm>
              <a:prstGeom prst="rect">
                <a:avLst/>
              </a:prstGeom>
              <a:blipFill>
                <a:blip r:embed="rId3"/>
                <a:stretch>
                  <a:fillRect b="-15152"/>
                </a:stretch>
              </a:blipFill>
            </p:spPr>
            <p:txBody>
              <a:bodyPr/>
              <a:lstStyle/>
              <a:p>
                <a:r>
                  <a:rPr lang="zh-TW" altLang="en-US">
                    <a:noFill/>
                  </a:rPr>
                  <a:t> </a:t>
                </a:r>
              </a:p>
            </p:txBody>
          </p:sp>
        </mc:Fallback>
      </mc:AlternateContent>
      <p:grpSp>
        <p:nvGrpSpPr>
          <p:cNvPr id="16" name="群組 15">
            <a:extLst>
              <a:ext uri="{FF2B5EF4-FFF2-40B4-BE49-F238E27FC236}">
                <a16:creationId xmlns:a16="http://schemas.microsoft.com/office/drawing/2014/main" id="{27AA9F37-7123-4ABB-B6A1-1D7041FE150D}"/>
              </a:ext>
            </a:extLst>
          </p:cNvPr>
          <p:cNvGrpSpPr/>
          <p:nvPr/>
        </p:nvGrpSpPr>
        <p:grpSpPr>
          <a:xfrm>
            <a:off x="5704711" y="2543832"/>
            <a:ext cx="5665143" cy="3445647"/>
            <a:chOff x="5704711" y="2543832"/>
            <a:chExt cx="5665143" cy="3445647"/>
          </a:xfrm>
        </p:grpSpPr>
        <p:sp>
          <p:nvSpPr>
            <p:cNvPr id="10" name="橢圓 9"/>
            <p:cNvSpPr/>
            <p:nvPr/>
          </p:nvSpPr>
          <p:spPr>
            <a:xfrm>
              <a:off x="6125056" y="2711527"/>
              <a:ext cx="2913397" cy="2913397"/>
            </a:xfrm>
            <a:prstGeom prst="ellipse">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8036112" y="2711527"/>
              <a:ext cx="2913397" cy="2913397"/>
            </a:xfrm>
            <a:prstGeom prst="ellipse">
              <a:avLst/>
            </a:prstGeom>
            <a:solidFill>
              <a:schemeClr val="accent5">
                <a:lumMod val="20000"/>
                <a:lumOff val="80000"/>
                <a:alpha val="85098"/>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6405803" y="3968170"/>
              <a:ext cx="1209964" cy="400110"/>
            </a:xfrm>
            <a:prstGeom prst="rect">
              <a:avLst/>
            </a:prstGeom>
            <a:no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H(X|Y)</a:t>
              </a:r>
              <a:endParaRPr lang="zh-TW" altLang="en-US" sz="2000" b="1"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9458798" y="3968170"/>
              <a:ext cx="1209964" cy="400110"/>
            </a:xfrm>
            <a:prstGeom prst="rect">
              <a:avLst/>
            </a:prstGeom>
            <a:no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H(Y|X)</a:t>
              </a:r>
              <a:endParaRPr lang="zh-TW" altLang="en-US" sz="2000" b="1" dirty="0">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5704711" y="2547027"/>
              <a:ext cx="1209964" cy="400110"/>
            </a:xfrm>
            <a:prstGeom prst="rect">
              <a:avLst/>
            </a:prstGeom>
            <a:no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H(X)</a:t>
              </a:r>
              <a:endParaRPr lang="zh-TW" altLang="en-US" sz="2000" b="1" dirty="0">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10159890" y="2543832"/>
              <a:ext cx="1209964" cy="400110"/>
            </a:xfrm>
            <a:prstGeom prst="rect">
              <a:avLst/>
            </a:prstGeom>
            <a:no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H(Y)</a:t>
              </a:r>
              <a:endParaRPr lang="zh-TW" altLang="en-US" sz="2000" b="1"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7934421" y="5589369"/>
              <a:ext cx="1209964" cy="400110"/>
            </a:xfrm>
            <a:prstGeom prst="rect">
              <a:avLst/>
            </a:prstGeom>
            <a:no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H(X,Y)</a:t>
              </a:r>
              <a:endParaRPr lang="zh-TW" altLang="en-US" sz="2000" b="1" dirty="0">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7930180" y="3968170"/>
              <a:ext cx="1209964" cy="400110"/>
            </a:xfrm>
            <a:prstGeom prst="rect">
              <a:avLst/>
            </a:prstGeom>
            <a:noFill/>
          </p:spPr>
          <p:txBody>
            <a:bodyPr wrap="square" rtlCol="0">
              <a:spAutoFit/>
            </a:bodyPr>
            <a:lstStyle/>
            <a:p>
              <a:pPr algn="ctr"/>
              <a:r>
                <a:rPr lang="en-US" altLang="zh-TW" sz="2000" b="1" dirty="0">
                  <a:latin typeface="微軟正黑體" panose="020B0604030504040204" pitchFamily="34" charset="-120"/>
                  <a:ea typeface="微軟正黑體" panose="020B0604030504040204" pitchFamily="34" charset="-120"/>
                </a:rPr>
                <a:t>I(X;Y)</a:t>
              </a:r>
              <a:endParaRPr lang="zh-TW" altLang="en-US" sz="2000" b="1" dirty="0">
                <a:latin typeface="微軟正黑體" panose="020B0604030504040204" pitchFamily="34" charset="-120"/>
                <a:ea typeface="微軟正黑體" panose="020B0604030504040204" pitchFamily="34" charset="-120"/>
              </a:endParaRPr>
            </a:p>
          </p:txBody>
        </p:sp>
      </p:grpSp>
      <p:sp>
        <p:nvSpPr>
          <p:cNvPr id="18" name="文字方塊 17"/>
          <p:cNvSpPr txBox="1"/>
          <p:nvPr/>
        </p:nvSpPr>
        <p:spPr>
          <a:xfrm>
            <a:off x="2622363" y="4922735"/>
            <a:ext cx="2993652"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計算效率高</a:t>
            </a:r>
            <a:endParaRPr lang="en-US" altLang="zh-TW" sz="2000" dirty="0">
              <a:latin typeface="微軟正黑體" panose="020B0604030504040204" pitchFamily="34" charset="-120"/>
              <a:ea typeface="微軟正黑體" panose="020B0604030504040204" pitchFamily="34" charset="-120"/>
            </a:endParaRPr>
          </a:p>
          <a:p>
            <a:pPr marL="342900" indent="-342900">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易於使用與解釋</a:t>
            </a:r>
            <a:endParaRPr lang="en-US" altLang="zh-TW" sz="2000" dirty="0">
              <a:latin typeface="微軟正黑體" panose="020B0604030504040204" pitchFamily="34" charset="-120"/>
              <a:ea typeface="微軟正黑體" panose="020B0604030504040204" pitchFamily="34" charset="-120"/>
            </a:endParaRPr>
          </a:p>
          <a:p>
            <a:pPr marL="342900" indent="-342900">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防止過擬合的可能</a:t>
            </a:r>
          </a:p>
        </p:txBody>
      </p:sp>
      <p:sp>
        <p:nvSpPr>
          <p:cNvPr id="25" name="圓角矩形 24"/>
          <p:cNvSpPr/>
          <p:nvPr/>
        </p:nvSpPr>
        <p:spPr>
          <a:xfrm>
            <a:off x="783271" y="3774579"/>
            <a:ext cx="4048093" cy="823770"/>
          </a:xfrm>
          <a:prstGeom prst="roundRect">
            <a:avLst/>
          </a:prstGeom>
          <a:solidFill>
            <a:schemeClr val="accent2">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計算兩個變數之間的相互依賴性，並量化其資訊含量</a:t>
            </a:r>
          </a:p>
        </p:txBody>
      </p:sp>
      <p:sp>
        <p:nvSpPr>
          <p:cNvPr id="26" name="向右箭號 25"/>
          <p:cNvSpPr/>
          <p:nvPr/>
        </p:nvSpPr>
        <p:spPr>
          <a:xfrm flipH="1">
            <a:off x="5118579" y="4047250"/>
            <a:ext cx="725730" cy="2784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群組 20">
            <a:extLst>
              <a:ext uri="{FF2B5EF4-FFF2-40B4-BE49-F238E27FC236}">
                <a16:creationId xmlns:a16="http://schemas.microsoft.com/office/drawing/2014/main" id="{A6E5F030-94FD-4071-995F-907E9F90A7A8}"/>
              </a:ext>
            </a:extLst>
          </p:cNvPr>
          <p:cNvGrpSpPr/>
          <p:nvPr/>
        </p:nvGrpSpPr>
        <p:grpSpPr>
          <a:xfrm>
            <a:off x="1058142" y="5342745"/>
            <a:ext cx="1564221" cy="637309"/>
            <a:chOff x="1058142" y="5342745"/>
            <a:chExt cx="1564221" cy="637309"/>
          </a:xfrm>
        </p:grpSpPr>
        <p:sp>
          <p:nvSpPr>
            <p:cNvPr id="27" name="圓角矩形 26"/>
            <p:cNvSpPr/>
            <p:nvPr/>
          </p:nvSpPr>
          <p:spPr>
            <a:xfrm>
              <a:off x="1058142" y="5342745"/>
              <a:ext cx="1055180" cy="6373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latin typeface="微軟正黑體" panose="020B0604030504040204" pitchFamily="34" charset="-120"/>
                  <a:ea typeface="微軟正黑體" panose="020B0604030504040204" pitchFamily="34" charset="-120"/>
                </a:rPr>
                <a:t>優點</a:t>
              </a:r>
            </a:p>
          </p:txBody>
        </p:sp>
        <p:sp>
          <p:nvSpPr>
            <p:cNvPr id="31" name="向右箭號 30"/>
            <p:cNvSpPr/>
            <p:nvPr/>
          </p:nvSpPr>
          <p:spPr>
            <a:xfrm>
              <a:off x="2106048" y="5575370"/>
              <a:ext cx="516315" cy="172057"/>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本框 8">
            <a:extLst>
              <a:ext uri="{FF2B5EF4-FFF2-40B4-BE49-F238E27FC236}">
                <a16:creationId xmlns:a16="http://schemas.microsoft.com/office/drawing/2014/main" id="{7DBCB2BE-3446-4E93-9CCA-1D4B894055DA}"/>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32" name="文本框 8">
            <a:extLst>
              <a:ext uri="{FF2B5EF4-FFF2-40B4-BE49-F238E27FC236}">
                <a16:creationId xmlns:a16="http://schemas.microsoft.com/office/drawing/2014/main" id="{1A19A0C2-5C79-4046-8F4D-A2279CE12E8F}"/>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33" name="文本框 8">
            <a:extLst>
              <a:ext uri="{FF2B5EF4-FFF2-40B4-BE49-F238E27FC236}">
                <a16:creationId xmlns:a16="http://schemas.microsoft.com/office/drawing/2014/main" id="{4E3F4340-CA6E-4BBE-A57D-FDBDC1CBC833}"/>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34" name="文本框 8">
            <a:extLst>
              <a:ext uri="{FF2B5EF4-FFF2-40B4-BE49-F238E27FC236}">
                <a16:creationId xmlns:a16="http://schemas.microsoft.com/office/drawing/2014/main" id="{DBDC6A63-7650-4F26-9FA0-F5CC96BC2452}"/>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35" name="文本框 8">
            <a:extLst>
              <a:ext uri="{FF2B5EF4-FFF2-40B4-BE49-F238E27FC236}">
                <a16:creationId xmlns:a16="http://schemas.microsoft.com/office/drawing/2014/main" id="{03C80383-7108-4A53-9837-A82B9A59ACD4}"/>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6" name="文本框 8">
            <a:extLst>
              <a:ext uri="{FF2B5EF4-FFF2-40B4-BE49-F238E27FC236}">
                <a16:creationId xmlns:a16="http://schemas.microsoft.com/office/drawing/2014/main" id="{C7D081E4-5B45-4B5E-9C50-098397313DF9}"/>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1693812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par>
                                <p:cTn id="16" presetID="22" presetClass="entr" presetSubtype="8"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35</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53" name="文本框 8">
            <a:extLst>
              <a:ext uri="{FF2B5EF4-FFF2-40B4-BE49-F238E27FC236}">
                <a16:creationId xmlns:a16="http://schemas.microsoft.com/office/drawing/2014/main" id="{DBC87365-C9CE-4792-93FE-DC5478DA9DA6}"/>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54" name="文本框 8">
            <a:extLst>
              <a:ext uri="{FF2B5EF4-FFF2-40B4-BE49-F238E27FC236}">
                <a16:creationId xmlns:a16="http://schemas.microsoft.com/office/drawing/2014/main" id="{A0EE2850-FA10-4DFE-96A0-1FFBCC914ECE}"/>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55" name="文本框 8">
            <a:extLst>
              <a:ext uri="{FF2B5EF4-FFF2-40B4-BE49-F238E27FC236}">
                <a16:creationId xmlns:a16="http://schemas.microsoft.com/office/drawing/2014/main" id="{F3F57C99-16D7-4039-AD20-6131BBAE1535}"/>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56" name="文本框 8">
            <a:extLst>
              <a:ext uri="{FF2B5EF4-FFF2-40B4-BE49-F238E27FC236}">
                <a16:creationId xmlns:a16="http://schemas.microsoft.com/office/drawing/2014/main" id="{11532DFA-346F-463C-B41B-48819B4D85CD}"/>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57" name="文本框 8">
            <a:extLst>
              <a:ext uri="{FF2B5EF4-FFF2-40B4-BE49-F238E27FC236}">
                <a16:creationId xmlns:a16="http://schemas.microsoft.com/office/drawing/2014/main" id="{DDD8907E-541B-48C9-8057-036BA03B4404}"/>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58" name="矩形: 圓角 57">
            <a:extLst>
              <a:ext uri="{FF2B5EF4-FFF2-40B4-BE49-F238E27FC236}">
                <a16:creationId xmlns:a16="http://schemas.microsoft.com/office/drawing/2014/main" id="{8A517500-7BD7-4E68-923F-698746F9EC06}"/>
              </a:ext>
            </a:extLst>
          </p:cNvPr>
          <p:cNvSpPr/>
          <p:nvPr/>
        </p:nvSpPr>
        <p:spPr>
          <a:xfrm>
            <a:off x="4519280" y="1944509"/>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資料觀察、清洗</a:t>
            </a:r>
          </a:p>
        </p:txBody>
      </p:sp>
      <p:sp>
        <p:nvSpPr>
          <p:cNvPr id="59" name="矩形: 圓角 58">
            <a:extLst>
              <a:ext uri="{FF2B5EF4-FFF2-40B4-BE49-F238E27FC236}">
                <a16:creationId xmlns:a16="http://schemas.microsoft.com/office/drawing/2014/main" id="{509AB2B9-338B-46A4-8ACE-A7798CECC504}"/>
              </a:ext>
            </a:extLst>
          </p:cNvPr>
          <p:cNvSpPr/>
          <p:nvPr/>
        </p:nvSpPr>
        <p:spPr>
          <a:xfrm>
            <a:off x="4519280" y="2502245"/>
            <a:ext cx="1779841" cy="385726"/>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平穩性檢測轉換</a:t>
            </a:r>
          </a:p>
        </p:txBody>
      </p:sp>
      <p:sp>
        <p:nvSpPr>
          <p:cNvPr id="60" name="矩形: 圓角 59">
            <a:extLst>
              <a:ext uri="{FF2B5EF4-FFF2-40B4-BE49-F238E27FC236}">
                <a16:creationId xmlns:a16="http://schemas.microsoft.com/office/drawing/2014/main" id="{DEEFF6CE-6E3E-46CE-BB3D-FF6C411779CF}"/>
              </a:ext>
            </a:extLst>
          </p:cNvPr>
          <p:cNvSpPr/>
          <p:nvPr/>
        </p:nvSpPr>
        <p:spPr>
          <a:xfrm>
            <a:off x="4519279" y="3621328"/>
            <a:ext cx="1779841" cy="3857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特徵選擇</a:t>
            </a:r>
          </a:p>
        </p:txBody>
      </p:sp>
      <p:sp>
        <p:nvSpPr>
          <p:cNvPr id="61" name="矩形: 圓角 60">
            <a:extLst>
              <a:ext uri="{FF2B5EF4-FFF2-40B4-BE49-F238E27FC236}">
                <a16:creationId xmlns:a16="http://schemas.microsoft.com/office/drawing/2014/main" id="{8D039ACB-CBD9-40F2-AA65-EB5BCA9DF8BB}"/>
              </a:ext>
            </a:extLst>
          </p:cNvPr>
          <p:cNvSpPr/>
          <p:nvPr/>
        </p:nvSpPr>
        <p:spPr>
          <a:xfrm>
            <a:off x="4519279" y="3060401"/>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數值縮放</a:t>
            </a:r>
          </a:p>
        </p:txBody>
      </p:sp>
      <p:sp>
        <p:nvSpPr>
          <p:cNvPr id="62" name="矩形: 圓角 61">
            <a:extLst>
              <a:ext uri="{FF2B5EF4-FFF2-40B4-BE49-F238E27FC236}">
                <a16:creationId xmlns:a16="http://schemas.microsoft.com/office/drawing/2014/main" id="{968CA4C3-6662-4CF8-9A00-DA47D406119B}"/>
              </a:ext>
            </a:extLst>
          </p:cNvPr>
          <p:cNvSpPr/>
          <p:nvPr/>
        </p:nvSpPr>
        <p:spPr>
          <a:xfrm>
            <a:off x="4519278" y="4174278"/>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模型建立</a:t>
            </a:r>
          </a:p>
        </p:txBody>
      </p:sp>
      <p:sp>
        <p:nvSpPr>
          <p:cNvPr id="63" name="矩形: 圓角 62">
            <a:extLst>
              <a:ext uri="{FF2B5EF4-FFF2-40B4-BE49-F238E27FC236}">
                <a16:creationId xmlns:a16="http://schemas.microsoft.com/office/drawing/2014/main" id="{A018FD0C-A211-4125-A272-E46C15D6EEDD}"/>
              </a:ext>
            </a:extLst>
          </p:cNvPr>
          <p:cNvSpPr/>
          <p:nvPr/>
        </p:nvSpPr>
        <p:spPr>
          <a:xfrm>
            <a:off x="4519277" y="4712782"/>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參數調整設置</a:t>
            </a:r>
          </a:p>
        </p:txBody>
      </p:sp>
      <p:sp>
        <p:nvSpPr>
          <p:cNvPr id="64" name="矩形: 圓角 63">
            <a:extLst>
              <a:ext uri="{FF2B5EF4-FFF2-40B4-BE49-F238E27FC236}">
                <a16:creationId xmlns:a16="http://schemas.microsoft.com/office/drawing/2014/main" id="{109BC85E-7893-4E0A-A806-1634ECB571DF}"/>
              </a:ext>
            </a:extLst>
          </p:cNvPr>
          <p:cNvSpPr/>
          <p:nvPr/>
        </p:nvSpPr>
        <p:spPr>
          <a:xfrm>
            <a:off x="4519277" y="5271437"/>
            <a:ext cx="1779841" cy="38572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模型驗證</a:t>
            </a:r>
          </a:p>
        </p:txBody>
      </p:sp>
      <p:sp>
        <p:nvSpPr>
          <p:cNvPr id="65" name="矩形: 圓角 64">
            <a:extLst>
              <a:ext uri="{FF2B5EF4-FFF2-40B4-BE49-F238E27FC236}">
                <a16:creationId xmlns:a16="http://schemas.microsoft.com/office/drawing/2014/main" id="{F8B65633-A986-4532-B355-AE7C79E0EFF3}"/>
              </a:ext>
            </a:extLst>
          </p:cNvPr>
          <p:cNvSpPr/>
          <p:nvPr/>
        </p:nvSpPr>
        <p:spPr>
          <a:xfrm>
            <a:off x="4519277" y="5809941"/>
            <a:ext cx="1779841" cy="38572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績效評估</a:t>
            </a:r>
          </a:p>
        </p:txBody>
      </p:sp>
      <p:sp>
        <p:nvSpPr>
          <p:cNvPr id="66" name="箭號: ＞形 65">
            <a:extLst>
              <a:ext uri="{FF2B5EF4-FFF2-40B4-BE49-F238E27FC236}">
                <a16:creationId xmlns:a16="http://schemas.microsoft.com/office/drawing/2014/main" id="{C97F1CD0-2C23-4DC5-9C95-916B2C26ED97}"/>
              </a:ext>
            </a:extLst>
          </p:cNvPr>
          <p:cNvSpPr/>
          <p:nvPr/>
        </p:nvSpPr>
        <p:spPr>
          <a:xfrm flipH="1">
            <a:off x="6797286" y="194450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矩形 66">
            <a:extLst>
              <a:ext uri="{FF2B5EF4-FFF2-40B4-BE49-F238E27FC236}">
                <a16:creationId xmlns:a16="http://schemas.microsoft.com/office/drawing/2014/main" id="{1D758D23-ECB8-4CE2-B19A-EE62B40ACF93}"/>
              </a:ext>
            </a:extLst>
          </p:cNvPr>
          <p:cNvSpPr/>
          <p:nvPr/>
        </p:nvSpPr>
        <p:spPr>
          <a:xfrm>
            <a:off x="7104682" y="185858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盒鬚圖異常值檢測</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線性插值</a:t>
            </a:r>
          </a:p>
        </p:txBody>
      </p:sp>
      <p:sp>
        <p:nvSpPr>
          <p:cNvPr id="68" name="矩形 67">
            <a:extLst>
              <a:ext uri="{FF2B5EF4-FFF2-40B4-BE49-F238E27FC236}">
                <a16:creationId xmlns:a16="http://schemas.microsoft.com/office/drawing/2014/main" id="{157A06CF-76A4-47A0-A211-188644A9E6C7}"/>
              </a:ext>
            </a:extLst>
          </p:cNvPr>
          <p:cNvSpPr/>
          <p:nvPr/>
        </p:nvSpPr>
        <p:spPr>
          <a:xfrm>
            <a:off x="7104682" y="243372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1.ADF</a:t>
            </a:r>
            <a:r>
              <a:rPr lang="zh-TW" altLang="en-US" sz="1500" dirty="0">
                <a:latin typeface="微軟正黑體" panose="020B0604030504040204" pitchFamily="34" charset="-120"/>
                <a:ea typeface="微軟正黑體" panose="020B0604030504040204" pitchFamily="34" charset="-120"/>
              </a:rPr>
              <a:t>檢驗 </a:t>
            </a:r>
            <a:r>
              <a:rPr lang="en-US" altLang="zh-TW" sz="1500" dirty="0">
                <a:latin typeface="微軟正黑體" panose="020B0604030504040204" pitchFamily="34" charset="-120"/>
                <a:ea typeface="微軟正黑體" panose="020B0604030504040204" pitchFamily="34" charset="-120"/>
              </a:rPr>
              <a:t>/ KPSS</a:t>
            </a:r>
            <a:r>
              <a:rPr lang="zh-TW" altLang="en-US" sz="1500" dirty="0">
                <a:latin typeface="微軟正黑體" panose="020B0604030504040204" pitchFamily="34" charset="-120"/>
                <a:ea typeface="微軟正黑體" panose="020B0604030504040204" pitchFamily="34" charset="-120"/>
              </a:rPr>
              <a:t>檢驗</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簡單差分法</a:t>
            </a:r>
            <a:r>
              <a:rPr lang="en-US" altLang="zh-TW" sz="1500" dirty="0">
                <a:latin typeface="微軟正黑體" panose="020B0604030504040204" pitchFamily="34" charset="-120"/>
                <a:ea typeface="微軟正黑體" panose="020B0604030504040204" pitchFamily="34" charset="-120"/>
              </a:rPr>
              <a:t> / </a:t>
            </a:r>
            <a:r>
              <a:rPr lang="zh-TW" altLang="en-US" sz="1500" dirty="0">
                <a:latin typeface="微軟正黑體" panose="020B0604030504040204" pitchFamily="34" charset="-120"/>
                <a:ea typeface="微軟正黑體" panose="020B0604030504040204" pitchFamily="34" charset="-120"/>
              </a:rPr>
              <a:t>季節差分法</a:t>
            </a:r>
          </a:p>
        </p:txBody>
      </p:sp>
      <p:sp>
        <p:nvSpPr>
          <p:cNvPr id="69" name="矩形 68">
            <a:extLst>
              <a:ext uri="{FF2B5EF4-FFF2-40B4-BE49-F238E27FC236}">
                <a16:creationId xmlns:a16="http://schemas.microsoft.com/office/drawing/2014/main" id="{BD100826-50AD-49AD-893F-6DE50A2A1AF7}"/>
              </a:ext>
            </a:extLst>
          </p:cNvPr>
          <p:cNvSpPr/>
          <p:nvPr/>
        </p:nvSpPr>
        <p:spPr>
          <a:xfrm>
            <a:off x="7104682" y="35436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相互資訊</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(Mutual Information)</a:t>
            </a:r>
            <a:endParaRPr lang="zh-TW" altLang="en-US" sz="1500" dirty="0">
              <a:latin typeface="微軟正黑體" panose="020B0604030504040204" pitchFamily="34" charset="-120"/>
              <a:ea typeface="微軟正黑體" panose="020B0604030504040204" pitchFamily="34" charset="-120"/>
            </a:endParaRPr>
          </a:p>
        </p:txBody>
      </p:sp>
      <p:sp>
        <p:nvSpPr>
          <p:cNvPr id="70" name="矩形 69">
            <a:extLst>
              <a:ext uri="{FF2B5EF4-FFF2-40B4-BE49-F238E27FC236}">
                <a16:creationId xmlns:a16="http://schemas.microsoft.com/office/drawing/2014/main" id="{ED5D80BF-678F-4843-9124-448AC9E9D3DF}"/>
              </a:ext>
            </a:extLst>
          </p:cNvPr>
          <p:cNvSpPr/>
          <p:nvPr/>
        </p:nvSpPr>
        <p:spPr>
          <a:xfrm>
            <a:off x="7104682" y="29778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最小值與最大值正規化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(Min-Max Normalization)</a:t>
            </a:r>
            <a:endParaRPr lang="zh-TW" altLang="en-US" sz="1500" dirty="0">
              <a:latin typeface="微軟正黑體" panose="020B0604030504040204" pitchFamily="34" charset="-120"/>
              <a:ea typeface="微軟正黑體" panose="020B0604030504040204" pitchFamily="34" charset="-120"/>
            </a:endParaRPr>
          </a:p>
        </p:txBody>
      </p:sp>
      <p:sp>
        <p:nvSpPr>
          <p:cNvPr id="71" name="矩形 70">
            <a:extLst>
              <a:ext uri="{FF2B5EF4-FFF2-40B4-BE49-F238E27FC236}">
                <a16:creationId xmlns:a16="http://schemas.microsoft.com/office/drawing/2014/main" id="{9EF4A18A-DBBB-404B-B15B-DE251C5D84A6}"/>
              </a:ext>
            </a:extLst>
          </p:cNvPr>
          <p:cNvSpPr/>
          <p:nvPr/>
        </p:nvSpPr>
        <p:spPr>
          <a:xfrm>
            <a:off x="7104682" y="4212695"/>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長短期記憶模型</a:t>
            </a:r>
            <a:r>
              <a:rPr lang="en-US" altLang="zh-TW" sz="1500" dirty="0">
                <a:latin typeface="微軟正黑體" panose="020B0604030504040204" pitchFamily="34" charset="-120"/>
                <a:ea typeface="微軟正黑體" panose="020B0604030504040204" pitchFamily="34" charset="-120"/>
              </a:rPr>
              <a:t>(LSTM)</a:t>
            </a:r>
            <a:endParaRPr lang="zh-TW" altLang="en-US" sz="1500" dirty="0">
              <a:latin typeface="微軟正黑體" panose="020B0604030504040204" pitchFamily="34" charset="-120"/>
              <a:ea typeface="微軟正黑體" panose="020B0604030504040204" pitchFamily="34" charset="-120"/>
            </a:endParaRPr>
          </a:p>
        </p:txBody>
      </p:sp>
      <p:sp>
        <p:nvSpPr>
          <p:cNvPr id="72" name="矩形 71">
            <a:extLst>
              <a:ext uri="{FF2B5EF4-FFF2-40B4-BE49-F238E27FC236}">
                <a16:creationId xmlns:a16="http://schemas.microsoft.com/office/drawing/2014/main" id="{3334BB4A-46F8-417B-AFC4-41BA7221FE25}"/>
              </a:ext>
            </a:extLst>
          </p:cNvPr>
          <p:cNvSpPr/>
          <p:nvPr/>
        </p:nvSpPr>
        <p:spPr>
          <a:xfrm>
            <a:off x="7104682" y="46699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貝葉斯優化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(Bayesian Optimization)</a:t>
            </a:r>
            <a:endParaRPr lang="zh-TW" altLang="en-US" sz="1500" dirty="0">
              <a:latin typeface="微軟正黑體" panose="020B0604030504040204" pitchFamily="34" charset="-120"/>
              <a:ea typeface="微軟正黑體" panose="020B0604030504040204" pitchFamily="34" charset="-120"/>
            </a:endParaRPr>
          </a:p>
        </p:txBody>
      </p:sp>
      <p:sp>
        <p:nvSpPr>
          <p:cNvPr id="73" name="矩形 72">
            <a:extLst>
              <a:ext uri="{FF2B5EF4-FFF2-40B4-BE49-F238E27FC236}">
                <a16:creationId xmlns:a16="http://schemas.microsoft.com/office/drawing/2014/main" id="{61A847D4-98AB-45A2-8E24-30CA67142282}"/>
              </a:ext>
            </a:extLst>
          </p:cNvPr>
          <p:cNvSpPr/>
          <p:nvPr/>
        </p:nvSpPr>
        <p:spPr>
          <a:xfrm>
            <a:off x="7104682" y="57411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1.R</a:t>
            </a:r>
            <a:r>
              <a:rPr lang="en-US" altLang="zh-TW" sz="1500" baseline="30000" dirty="0">
                <a:latin typeface="微軟正黑體" panose="020B0604030504040204" pitchFamily="34" charset="-120"/>
                <a:ea typeface="微軟正黑體" panose="020B0604030504040204" pitchFamily="34" charset="-120"/>
              </a:rPr>
              <a:t>2                               </a:t>
            </a:r>
            <a:r>
              <a:rPr lang="en-US" altLang="zh-TW" sz="1500" dirty="0">
                <a:latin typeface="微軟正黑體" panose="020B0604030504040204" pitchFamily="34" charset="-120"/>
                <a:ea typeface="微軟正黑體" panose="020B0604030504040204" pitchFamily="34" charset="-120"/>
              </a:rPr>
              <a:t>3.MAE</a:t>
            </a:r>
          </a:p>
          <a:p>
            <a:r>
              <a:rPr lang="en-US" altLang="zh-TW" sz="1500" dirty="0">
                <a:latin typeface="微軟正黑體" panose="020B0604030504040204" pitchFamily="34" charset="-120"/>
                <a:ea typeface="微軟正黑體" panose="020B0604030504040204" pitchFamily="34" charset="-120"/>
              </a:rPr>
              <a:t>2.RMSE              4.MSE</a:t>
            </a:r>
            <a:endParaRPr lang="zh-TW" altLang="en-US" sz="1500" dirty="0">
              <a:latin typeface="微軟正黑體" panose="020B0604030504040204" pitchFamily="34" charset="-120"/>
              <a:ea typeface="微軟正黑體" panose="020B0604030504040204" pitchFamily="34" charset="-120"/>
            </a:endParaRPr>
          </a:p>
        </p:txBody>
      </p:sp>
      <p:cxnSp>
        <p:nvCxnSpPr>
          <p:cNvPr id="74" name="直線單箭頭接點 73">
            <a:extLst>
              <a:ext uri="{FF2B5EF4-FFF2-40B4-BE49-F238E27FC236}">
                <a16:creationId xmlns:a16="http://schemas.microsoft.com/office/drawing/2014/main" id="{17B87DDA-2EE3-49EE-9B01-7B61A0575133}"/>
              </a:ext>
            </a:extLst>
          </p:cNvPr>
          <p:cNvCxnSpPr>
            <a:stCxn id="58" idx="2"/>
            <a:endCxn id="59" idx="0"/>
          </p:cNvCxnSpPr>
          <p:nvPr/>
        </p:nvCxnSpPr>
        <p:spPr>
          <a:xfrm>
            <a:off x="5409201" y="2335371"/>
            <a:ext cx="0" cy="166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線單箭頭接點 74">
            <a:extLst>
              <a:ext uri="{FF2B5EF4-FFF2-40B4-BE49-F238E27FC236}">
                <a16:creationId xmlns:a16="http://schemas.microsoft.com/office/drawing/2014/main" id="{E155BBE8-1EAC-47FF-8E6E-F801B36BFB5A}"/>
              </a:ext>
            </a:extLst>
          </p:cNvPr>
          <p:cNvCxnSpPr>
            <a:cxnSpLocks/>
            <a:stCxn id="59" idx="2"/>
            <a:endCxn id="61" idx="0"/>
          </p:cNvCxnSpPr>
          <p:nvPr/>
        </p:nvCxnSpPr>
        <p:spPr>
          <a:xfrm flipH="1">
            <a:off x="5409200" y="2887971"/>
            <a:ext cx="1" cy="172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線單箭頭接點 75">
            <a:extLst>
              <a:ext uri="{FF2B5EF4-FFF2-40B4-BE49-F238E27FC236}">
                <a16:creationId xmlns:a16="http://schemas.microsoft.com/office/drawing/2014/main" id="{838EF24E-3694-450C-B5A7-FBC07BFD9EDC}"/>
              </a:ext>
            </a:extLst>
          </p:cNvPr>
          <p:cNvCxnSpPr>
            <a:cxnSpLocks/>
            <a:stCxn id="61" idx="2"/>
            <a:endCxn id="60" idx="0"/>
          </p:cNvCxnSpPr>
          <p:nvPr/>
        </p:nvCxnSpPr>
        <p:spPr>
          <a:xfrm>
            <a:off x="5409200" y="3451263"/>
            <a:ext cx="0" cy="170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線單箭頭接點 76">
            <a:extLst>
              <a:ext uri="{FF2B5EF4-FFF2-40B4-BE49-F238E27FC236}">
                <a16:creationId xmlns:a16="http://schemas.microsoft.com/office/drawing/2014/main" id="{A077D966-3CAD-4ACC-9E54-46B0E20C1CBF}"/>
              </a:ext>
            </a:extLst>
          </p:cNvPr>
          <p:cNvCxnSpPr>
            <a:cxnSpLocks/>
            <a:stCxn id="62" idx="2"/>
            <a:endCxn id="63" idx="0"/>
          </p:cNvCxnSpPr>
          <p:nvPr/>
        </p:nvCxnSpPr>
        <p:spPr>
          <a:xfrm flipH="1">
            <a:off x="5409198" y="4560004"/>
            <a:ext cx="1"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線單箭頭接點 77">
            <a:extLst>
              <a:ext uri="{FF2B5EF4-FFF2-40B4-BE49-F238E27FC236}">
                <a16:creationId xmlns:a16="http://schemas.microsoft.com/office/drawing/2014/main" id="{BF19A0ED-AE5D-49DA-9AAD-E5512B665C84}"/>
              </a:ext>
            </a:extLst>
          </p:cNvPr>
          <p:cNvCxnSpPr>
            <a:cxnSpLocks/>
            <a:stCxn id="60" idx="2"/>
            <a:endCxn id="62" idx="0"/>
          </p:cNvCxnSpPr>
          <p:nvPr/>
        </p:nvCxnSpPr>
        <p:spPr>
          <a:xfrm flipH="1">
            <a:off x="5409199" y="4007054"/>
            <a:ext cx="1" cy="16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線單箭頭接點 78">
            <a:extLst>
              <a:ext uri="{FF2B5EF4-FFF2-40B4-BE49-F238E27FC236}">
                <a16:creationId xmlns:a16="http://schemas.microsoft.com/office/drawing/2014/main" id="{4B2165F3-38CF-47AE-A9AE-6D2F1BC2A16C}"/>
              </a:ext>
            </a:extLst>
          </p:cNvPr>
          <p:cNvCxnSpPr>
            <a:cxnSpLocks/>
            <a:stCxn id="63" idx="2"/>
            <a:endCxn id="64" idx="0"/>
          </p:cNvCxnSpPr>
          <p:nvPr/>
        </p:nvCxnSpPr>
        <p:spPr>
          <a:xfrm>
            <a:off x="5409198" y="5098508"/>
            <a:ext cx="0" cy="172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線單箭頭接點 79">
            <a:extLst>
              <a:ext uri="{FF2B5EF4-FFF2-40B4-BE49-F238E27FC236}">
                <a16:creationId xmlns:a16="http://schemas.microsoft.com/office/drawing/2014/main" id="{47C6857C-8A83-4300-81E8-C551D2C6BD91}"/>
              </a:ext>
            </a:extLst>
          </p:cNvPr>
          <p:cNvCxnSpPr>
            <a:cxnSpLocks/>
            <a:stCxn id="64" idx="2"/>
            <a:endCxn id="65" idx="0"/>
          </p:cNvCxnSpPr>
          <p:nvPr/>
        </p:nvCxnSpPr>
        <p:spPr>
          <a:xfrm>
            <a:off x="5409198" y="5657163"/>
            <a:ext cx="0"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1" name="文字方塊 80">
            <a:extLst>
              <a:ext uri="{FF2B5EF4-FFF2-40B4-BE49-F238E27FC236}">
                <a16:creationId xmlns:a16="http://schemas.microsoft.com/office/drawing/2014/main" id="{198A4502-EA1E-438A-B5D1-E18C0580FBFE}"/>
              </a:ext>
            </a:extLst>
          </p:cNvPr>
          <p:cNvSpPr txBox="1"/>
          <p:nvPr/>
        </p:nvSpPr>
        <p:spPr>
          <a:xfrm>
            <a:off x="3034201" y="2256671"/>
            <a:ext cx="967304" cy="877163"/>
          </a:xfrm>
          <a:prstGeom prst="rect">
            <a:avLst/>
          </a:prstGeom>
          <a:noFill/>
        </p:spPr>
        <p:txBody>
          <a:bodyPr wrap="square" rtlCol="0">
            <a:spAutoFit/>
          </a:bodyPr>
          <a:lstStyle/>
          <a:p>
            <a:pPr algn="ctr"/>
            <a:r>
              <a:rPr lang="zh-TW" altLang="en-US" sz="1700" b="1" dirty="0">
                <a:solidFill>
                  <a:schemeClr val="accent2"/>
                </a:solidFill>
                <a:latin typeface="微軟正黑體" panose="020B0604030504040204" pitchFamily="34" charset="-120"/>
                <a:ea typeface="微軟正黑體" panose="020B0604030504040204" pitchFamily="34" charset="-120"/>
              </a:rPr>
              <a:t>階段一</a:t>
            </a:r>
            <a:r>
              <a:rPr lang="en-US" altLang="zh-TW" sz="1700" b="1" dirty="0">
                <a:solidFill>
                  <a:schemeClr val="accent2"/>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2"/>
                </a:solidFill>
                <a:latin typeface="微軟正黑體" panose="020B0604030504040204" pitchFamily="34" charset="-120"/>
                <a:ea typeface="微軟正黑體" panose="020B0604030504040204" pitchFamily="34" charset="-120"/>
              </a:rPr>
              <a:t>資料前處理</a:t>
            </a:r>
          </a:p>
        </p:txBody>
      </p:sp>
      <p:sp>
        <p:nvSpPr>
          <p:cNvPr id="82" name="文字方塊 81">
            <a:extLst>
              <a:ext uri="{FF2B5EF4-FFF2-40B4-BE49-F238E27FC236}">
                <a16:creationId xmlns:a16="http://schemas.microsoft.com/office/drawing/2014/main" id="{005744E7-5904-481A-8720-765A5BB06C56}"/>
              </a:ext>
            </a:extLst>
          </p:cNvPr>
          <p:cNvSpPr txBox="1"/>
          <p:nvPr/>
        </p:nvSpPr>
        <p:spPr>
          <a:xfrm>
            <a:off x="2950992" y="3512916"/>
            <a:ext cx="1133722" cy="615553"/>
          </a:xfrm>
          <a:prstGeom prst="rect">
            <a:avLst/>
          </a:prstGeom>
          <a:noFill/>
        </p:spPr>
        <p:txBody>
          <a:bodyPr wrap="square" rtlCol="0">
            <a:spAutoFit/>
          </a:bodyPr>
          <a:lstStyle/>
          <a:p>
            <a:pPr algn="ctr"/>
            <a:r>
              <a:rPr lang="zh-TW" altLang="en-US" sz="1700" b="1" dirty="0">
                <a:solidFill>
                  <a:schemeClr val="accent6"/>
                </a:solidFill>
                <a:latin typeface="微軟正黑體" panose="020B0604030504040204" pitchFamily="34" charset="-120"/>
                <a:ea typeface="微軟正黑體" panose="020B0604030504040204" pitchFamily="34" charset="-120"/>
              </a:rPr>
              <a:t>階段二</a:t>
            </a:r>
            <a:r>
              <a:rPr lang="en-US" altLang="zh-TW" sz="1700" b="1" dirty="0">
                <a:solidFill>
                  <a:schemeClr val="accent6"/>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6"/>
                </a:solidFill>
                <a:latin typeface="微軟正黑體" panose="020B0604030504040204" pitchFamily="34" charset="-120"/>
                <a:ea typeface="微軟正黑體" panose="020B0604030504040204" pitchFamily="34" charset="-120"/>
              </a:rPr>
              <a:t>特徵選擇</a:t>
            </a:r>
          </a:p>
        </p:txBody>
      </p:sp>
      <p:sp>
        <p:nvSpPr>
          <p:cNvPr id="83" name="文字方塊 82">
            <a:extLst>
              <a:ext uri="{FF2B5EF4-FFF2-40B4-BE49-F238E27FC236}">
                <a16:creationId xmlns:a16="http://schemas.microsoft.com/office/drawing/2014/main" id="{3567EF5E-B55F-4052-BA14-AFAB450AA198}"/>
              </a:ext>
            </a:extLst>
          </p:cNvPr>
          <p:cNvSpPr txBox="1"/>
          <p:nvPr/>
        </p:nvSpPr>
        <p:spPr>
          <a:xfrm>
            <a:off x="2901391" y="4331420"/>
            <a:ext cx="1232924" cy="615553"/>
          </a:xfrm>
          <a:prstGeom prst="rect">
            <a:avLst/>
          </a:prstGeom>
          <a:noFill/>
        </p:spPr>
        <p:txBody>
          <a:bodyPr wrap="square" rtlCol="0">
            <a:spAutoFit/>
          </a:bodyPr>
          <a:lstStyle/>
          <a:p>
            <a:pPr algn="ctr"/>
            <a:r>
              <a:rPr lang="zh-TW" altLang="en-US" sz="1700" b="1" dirty="0">
                <a:solidFill>
                  <a:srgbClr val="EAB200"/>
                </a:solidFill>
                <a:latin typeface="微軟正黑體" panose="020B0604030504040204" pitchFamily="34" charset="-120"/>
                <a:ea typeface="微軟正黑體" panose="020B0604030504040204" pitchFamily="34" charset="-120"/>
              </a:rPr>
              <a:t>階段三</a:t>
            </a:r>
            <a:r>
              <a:rPr lang="en-US" altLang="zh-TW" sz="1700" b="1" dirty="0">
                <a:solidFill>
                  <a:srgbClr val="EAB200"/>
                </a:solidFill>
                <a:latin typeface="微軟正黑體" panose="020B0604030504040204" pitchFamily="34" charset="-120"/>
                <a:ea typeface="微軟正黑體" panose="020B0604030504040204" pitchFamily="34" charset="-120"/>
              </a:rPr>
              <a:t>:</a:t>
            </a:r>
          </a:p>
          <a:p>
            <a:pPr algn="ctr"/>
            <a:r>
              <a:rPr lang="zh-TW" altLang="en-US" sz="1700" b="1" dirty="0">
                <a:solidFill>
                  <a:srgbClr val="EAB200"/>
                </a:solidFill>
                <a:latin typeface="微軟正黑體" panose="020B0604030504040204" pitchFamily="34" charset="-120"/>
                <a:ea typeface="微軟正黑體" panose="020B0604030504040204" pitchFamily="34" charset="-120"/>
              </a:rPr>
              <a:t>模型建立</a:t>
            </a:r>
          </a:p>
        </p:txBody>
      </p:sp>
      <p:sp>
        <p:nvSpPr>
          <p:cNvPr id="84" name="文字方塊 83">
            <a:extLst>
              <a:ext uri="{FF2B5EF4-FFF2-40B4-BE49-F238E27FC236}">
                <a16:creationId xmlns:a16="http://schemas.microsoft.com/office/drawing/2014/main" id="{C2798C18-385F-488D-AF10-EC0DFF60F960}"/>
              </a:ext>
            </a:extLst>
          </p:cNvPr>
          <p:cNvSpPr txBox="1"/>
          <p:nvPr/>
        </p:nvSpPr>
        <p:spPr>
          <a:xfrm>
            <a:off x="2954177" y="5213115"/>
            <a:ext cx="1130537" cy="877163"/>
          </a:xfrm>
          <a:prstGeom prst="rect">
            <a:avLst/>
          </a:prstGeom>
          <a:noFill/>
        </p:spPr>
        <p:txBody>
          <a:bodyPr wrap="square" rtlCol="0">
            <a:spAutoFit/>
          </a:bodyPr>
          <a:lstStyle/>
          <a:p>
            <a:pPr algn="ctr"/>
            <a:r>
              <a:rPr lang="zh-TW" altLang="en-US" sz="1700" b="1" dirty="0">
                <a:solidFill>
                  <a:srgbClr val="0070C0"/>
                </a:solidFill>
                <a:latin typeface="微軟正黑體" panose="020B0604030504040204" pitchFamily="34" charset="-120"/>
                <a:ea typeface="微軟正黑體" panose="020B0604030504040204" pitchFamily="34" charset="-120"/>
              </a:rPr>
              <a:t>階段四</a:t>
            </a:r>
            <a:r>
              <a:rPr lang="en-US" altLang="zh-TW" sz="1700" b="1" dirty="0">
                <a:solidFill>
                  <a:srgbClr val="0070C0"/>
                </a:solidFill>
                <a:latin typeface="微軟正黑體" panose="020B0604030504040204" pitchFamily="34" charset="-120"/>
                <a:ea typeface="微軟正黑體" panose="020B0604030504040204" pitchFamily="34" charset="-120"/>
              </a:rPr>
              <a:t>:</a:t>
            </a:r>
          </a:p>
          <a:p>
            <a:pPr algn="ctr"/>
            <a:r>
              <a:rPr lang="zh-TW" altLang="en-US" sz="1700" b="1" dirty="0">
                <a:solidFill>
                  <a:srgbClr val="0070C0"/>
                </a:solidFill>
                <a:latin typeface="微軟正黑體" panose="020B0604030504040204" pitchFamily="34" charset="-120"/>
                <a:ea typeface="微軟正黑體" panose="020B0604030504040204" pitchFamily="34" charset="-120"/>
              </a:rPr>
              <a:t>驗證與</a:t>
            </a:r>
            <a:endParaRPr lang="en-US" altLang="zh-TW" sz="1700" b="1" dirty="0">
              <a:solidFill>
                <a:srgbClr val="0070C0"/>
              </a:solidFill>
              <a:latin typeface="微軟正黑體" panose="020B0604030504040204" pitchFamily="34" charset="-120"/>
              <a:ea typeface="微軟正黑體" panose="020B0604030504040204" pitchFamily="34" charset="-120"/>
            </a:endParaRPr>
          </a:p>
          <a:p>
            <a:pPr algn="ctr"/>
            <a:r>
              <a:rPr lang="zh-TW" altLang="en-US" sz="1700" b="1" dirty="0">
                <a:solidFill>
                  <a:srgbClr val="0070C0"/>
                </a:solidFill>
                <a:latin typeface="微軟正黑體" panose="020B0604030504040204" pitchFamily="34" charset="-120"/>
                <a:ea typeface="微軟正黑體" panose="020B0604030504040204" pitchFamily="34" charset="-120"/>
              </a:rPr>
              <a:t>績效評估</a:t>
            </a:r>
          </a:p>
        </p:txBody>
      </p:sp>
      <p:sp>
        <p:nvSpPr>
          <p:cNvPr id="85" name="箭號: ＞形 84">
            <a:extLst>
              <a:ext uri="{FF2B5EF4-FFF2-40B4-BE49-F238E27FC236}">
                <a16:creationId xmlns:a16="http://schemas.microsoft.com/office/drawing/2014/main" id="{139E6510-43D5-4ACE-83CC-9C53EF14B119}"/>
              </a:ext>
            </a:extLst>
          </p:cNvPr>
          <p:cNvSpPr/>
          <p:nvPr/>
        </p:nvSpPr>
        <p:spPr>
          <a:xfrm flipH="1">
            <a:off x="6798477" y="2514453"/>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6" name="箭號: ＞形 85">
            <a:extLst>
              <a:ext uri="{FF2B5EF4-FFF2-40B4-BE49-F238E27FC236}">
                <a16:creationId xmlns:a16="http://schemas.microsoft.com/office/drawing/2014/main" id="{E1EDDB66-DD6A-405E-8CF2-0AF53447B08C}"/>
              </a:ext>
            </a:extLst>
          </p:cNvPr>
          <p:cNvSpPr/>
          <p:nvPr/>
        </p:nvSpPr>
        <p:spPr>
          <a:xfrm flipH="1">
            <a:off x="6793881" y="306904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7" name="箭號: ＞形 86">
            <a:extLst>
              <a:ext uri="{FF2B5EF4-FFF2-40B4-BE49-F238E27FC236}">
                <a16:creationId xmlns:a16="http://schemas.microsoft.com/office/drawing/2014/main" id="{F82D3AE9-673F-42E8-8679-100DBDCE1B52}"/>
              </a:ext>
            </a:extLst>
          </p:cNvPr>
          <p:cNvSpPr/>
          <p:nvPr/>
        </p:nvSpPr>
        <p:spPr>
          <a:xfrm flipH="1">
            <a:off x="6793881" y="3633327"/>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8" name="箭號: ＞形 87">
            <a:extLst>
              <a:ext uri="{FF2B5EF4-FFF2-40B4-BE49-F238E27FC236}">
                <a16:creationId xmlns:a16="http://schemas.microsoft.com/office/drawing/2014/main" id="{7DC6F093-D5BD-4E5E-A45E-B95C64BC029F}"/>
              </a:ext>
            </a:extLst>
          </p:cNvPr>
          <p:cNvSpPr/>
          <p:nvPr/>
        </p:nvSpPr>
        <p:spPr>
          <a:xfrm flipH="1">
            <a:off x="6793880" y="418021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9" name="箭號: ＞形 88">
            <a:extLst>
              <a:ext uri="{FF2B5EF4-FFF2-40B4-BE49-F238E27FC236}">
                <a16:creationId xmlns:a16="http://schemas.microsoft.com/office/drawing/2014/main" id="{7018A97A-17A3-48B1-9350-49DAAC74E8A2}"/>
              </a:ext>
            </a:extLst>
          </p:cNvPr>
          <p:cNvSpPr/>
          <p:nvPr/>
        </p:nvSpPr>
        <p:spPr>
          <a:xfrm flipH="1">
            <a:off x="6793880" y="470938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0" name="箭號: ＞形 89">
            <a:extLst>
              <a:ext uri="{FF2B5EF4-FFF2-40B4-BE49-F238E27FC236}">
                <a16:creationId xmlns:a16="http://schemas.microsoft.com/office/drawing/2014/main" id="{C3E0E6FB-E291-4D1B-AE92-7A2D6C90AA31}"/>
              </a:ext>
            </a:extLst>
          </p:cNvPr>
          <p:cNvSpPr/>
          <p:nvPr/>
        </p:nvSpPr>
        <p:spPr>
          <a:xfrm flipH="1">
            <a:off x="6793880" y="527894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1" name="箭號: ＞形 90">
            <a:extLst>
              <a:ext uri="{FF2B5EF4-FFF2-40B4-BE49-F238E27FC236}">
                <a16:creationId xmlns:a16="http://schemas.microsoft.com/office/drawing/2014/main" id="{12D3485A-D11C-4AF9-870A-F9A904EE8499}"/>
              </a:ext>
            </a:extLst>
          </p:cNvPr>
          <p:cNvSpPr/>
          <p:nvPr/>
        </p:nvSpPr>
        <p:spPr>
          <a:xfrm flipH="1">
            <a:off x="6793880" y="5813282"/>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2" name="矩形 91">
            <a:extLst>
              <a:ext uri="{FF2B5EF4-FFF2-40B4-BE49-F238E27FC236}">
                <a16:creationId xmlns:a16="http://schemas.microsoft.com/office/drawing/2014/main" id="{C5A0AF7C-4EF9-41B2-911B-54E4ADD1E78E}"/>
              </a:ext>
            </a:extLst>
          </p:cNvPr>
          <p:cNvSpPr/>
          <p:nvPr/>
        </p:nvSpPr>
        <p:spPr>
          <a:xfrm>
            <a:off x="7104682" y="5316948"/>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1.K</a:t>
            </a:r>
            <a:r>
              <a:rPr lang="zh-TW" altLang="en-US" sz="1500" dirty="0">
                <a:latin typeface="微軟正黑體" panose="020B0604030504040204" pitchFamily="34" charset="-120"/>
                <a:ea typeface="微軟正黑體" panose="020B0604030504040204" pitchFamily="34" charset="-120"/>
              </a:rPr>
              <a:t>折交叉驗證</a:t>
            </a:r>
          </a:p>
        </p:txBody>
      </p:sp>
      <p:sp>
        <p:nvSpPr>
          <p:cNvPr id="93" name="矩形 92">
            <a:extLst>
              <a:ext uri="{FF2B5EF4-FFF2-40B4-BE49-F238E27FC236}">
                <a16:creationId xmlns:a16="http://schemas.microsoft.com/office/drawing/2014/main" id="{FCF45743-2230-479C-8C7C-6805DE478435}"/>
              </a:ext>
            </a:extLst>
          </p:cNvPr>
          <p:cNvSpPr/>
          <p:nvPr/>
        </p:nvSpPr>
        <p:spPr>
          <a:xfrm>
            <a:off x="2906251" y="1844931"/>
            <a:ext cx="6654399" cy="2206179"/>
          </a:xfrm>
          <a:prstGeom prst="rect">
            <a:avLst/>
          </a:prstGeom>
          <a:solidFill>
            <a:srgbClr val="FFF2C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a:extLst>
              <a:ext uri="{FF2B5EF4-FFF2-40B4-BE49-F238E27FC236}">
                <a16:creationId xmlns:a16="http://schemas.microsoft.com/office/drawing/2014/main" id="{32B9F313-807A-470B-BABA-4FC1BBB2AAB7}"/>
              </a:ext>
            </a:extLst>
          </p:cNvPr>
          <p:cNvSpPr/>
          <p:nvPr/>
        </p:nvSpPr>
        <p:spPr>
          <a:xfrm>
            <a:off x="2901391" y="5221675"/>
            <a:ext cx="6654399" cy="1165451"/>
          </a:xfrm>
          <a:prstGeom prst="rect">
            <a:avLst/>
          </a:prstGeom>
          <a:solidFill>
            <a:srgbClr val="FFF2C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0821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矩形: 圓角 123">
            <a:extLst>
              <a:ext uri="{FF2B5EF4-FFF2-40B4-BE49-F238E27FC236}">
                <a16:creationId xmlns:a16="http://schemas.microsoft.com/office/drawing/2014/main" id="{0679B815-7B38-4061-B902-6A0F6092DD7D}"/>
              </a:ext>
            </a:extLst>
          </p:cNvPr>
          <p:cNvSpPr/>
          <p:nvPr/>
        </p:nvSpPr>
        <p:spPr>
          <a:xfrm>
            <a:off x="601460" y="3367356"/>
            <a:ext cx="4827912" cy="1603270"/>
          </a:xfrm>
          <a:prstGeom prst="roundRect">
            <a:avLst/>
          </a:prstGeom>
          <a:solidFill>
            <a:schemeClr val="accent5">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Wingdings" panose="05000000000000000000" pitchFamily="2" charset="2"/>
              <a:buChar char="u"/>
            </a:pPr>
            <a:r>
              <a:rPr lang="zh-TW" altLang="en-US" dirty="0">
                <a:solidFill>
                  <a:schemeClr val="tx1"/>
                </a:solidFill>
                <a:latin typeface="微軟正黑體" panose="020B0604030504040204" pitchFamily="34" charset="-120"/>
                <a:ea typeface="微軟正黑體" panose="020B0604030504040204" pitchFamily="34" charset="-120"/>
              </a:rPr>
              <a:t>由循環神經網路</a:t>
            </a:r>
            <a:r>
              <a:rPr lang="en-US" altLang="zh-TW" dirty="0">
                <a:solidFill>
                  <a:schemeClr val="tx1"/>
                </a:solidFill>
                <a:latin typeface="微軟正黑體" panose="020B0604030504040204" pitchFamily="34" charset="-120"/>
                <a:ea typeface="微軟正黑體" panose="020B0604030504040204" pitchFamily="34" charset="-120"/>
              </a:rPr>
              <a:t>(RNN)</a:t>
            </a:r>
            <a:r>
              <a:rPr lang="zh-TW" altLang="en-US" dirty="0">
                <a:solidFill>
                  <a:schemeClr val="tx1"/>
                </a:solidFill>
                <a:latin typeface="微軟正黑體" panose="020B0604030504040204" pitchFamily="34" charset="-120"/>
                <a:ea typeface="微軟正黑體" panose="020B0604030504040204" pitchFamily="34" charset="-120"/>
              </a:rPr>
              <a:t>改善而來</a:t>
            </a:r>
            <a:endParaRPr lang="en-US" altLang="zh-TW" dirty="0">
              <a:solidFill>
                <a:schemeClr val="tx1"/>
              </a:solidFill>
              <a:latin typeface="微軟正黑體" panose="020B0604030504040204" pitchFamily="34" charset="-120"/>
              <a:ea typeface="微軟正黑體" panose="020B0604030504040204" pitchFamily="34" charset="-120"/>
            </a:endParaRPr>
          </a:p>
          <a:p>
            <a:pPr marL="285750" indent="-285750">
              <a:lnSpc>
                <a:spcPct val="200000"/>
              </a:lnSpc>
              <a:buFont typeface="Wingdings" panose="05000000000000000000" pitchFamily="2" charset="2"/>
              <a:buChar char="u"/>
            </a:pPr>
            <a:r>
              <a:rPr lang="zh-TW" altLang="en-US" dirty="0">
                <a:solidFill>
                  <a:schemeClr val="tx1"/>
                </a:solidFill>
                <a:latin typeface="微軟正黑體" panose="020B0604030504040204" pitchFamily="34" charset="-120"/>
                <a:ea typeface="微軟正黑體" panose="020B0604030504040204" pitchFamily="34" charset="-120"/>
              </a:rPr>
              <a:t>可以有效改善梯度爆炸或梯度消失的問題</a:t>
            </a: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36</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53" name="箭號: 五邊形 52">
            <a:extLst>
              <a:ext uri="{FF2B5EF4-FFF2-40B4-BE49-F238E27FC236}">
                <a16:creationId xmlns:a16="http://schemas.microsoft.com/office/drawing/2014/main" id="{DD30F792-5127-4E72-BD89-908DF9E1A757}"/>
              </a:ext>
            </a:extLst>
          </p:cNvPr>
          <p:cNvSpPr/>
          <p:nvPr/>
        </p:nvSpPr>
        <p:spPr>
          <a:xfrm>
            <a:off x="243836" y="1661021"/>
            <a:ext cx="1594615"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模型建立</a:t>
            </a:r>
          </a:p>
        </p:txBody>
      </p:sp>
      <p:sp>
        <p:nvSpPr>
          <p:cNvPr id="54" name="文字方塊 53">
            <a:extLst>
              <a:ext uri="{FF2B5EF4-FFF2-40B4-BE49-F238E27FC236}">
                <a16:creationId xmlns:a16="http://schemas.microsoft.com/office/drawing/2014/main" id="{3A3F6EC7-561A-443A-AFD0-E37DEAAECD9C}"/>
              </a:ext>
            </a:extLst>
          </p:cNvPr>
          <p:cNvSpPr txBox="1"/>
          <p:nvPr/>
        </p:nvSpPr>
        <p:spPr>
          <a:xfrm>
            <a:off x="1838451" y="1679080"/>
            <a:ext cx="4508327"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能夠</a:t>
            </a:r>
            <a:r>
              <a:rPr lang="zh-TW" altLang="en-US" sz="2000" dirty="0">
                <a:solidFill>
                  <a:srgbClr val="FF0000"/>
                </a:solidFill>
                <a:latin typeface="微軟正黑體" panose="020B0604030504040204" pitchFamily="34" charset="-120"/>
                <a:ea typeface="微軟正黑體" panose="020B0604030504040204" pitchFamily="34" charset="-120"/>
              </a:rPr>
              <a:t>預測時間序列</a:t>
            </a:r>
            <a:r>
              <a:rPr lang="zh-TW" altLang="en-US" sz="2000" dirty="0">
                <a:latin typeface="微軟正黑體" panose="020B0604030504040204" pitchFamily="34" charset="-120"/>
                <a:ea typeface="微軟正黑體" panose="020B0604030504040204" pitchFamily="34" charset="-120"/>
              </a:rPr>
              <a:t>資料的模型</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55" name="文字方塊 54">
            <a:extLst>
              <a:ext uri="{FF2B5EF4-FFF2-40B4-BE49-F238E27FC236}">
                <a16:creationId xmlns:a16="http://schemas.microsoft.com/office/drawing/2014/main" id="{0BB291F8-783B-4D4D-A3F0-5D2D515750C9}"/>
              </a:ext>
            </a:extLst>
          </p:cNvPr>
          <p:cNvSpPr txBox="1"/>
          <p:nvPr/>
        </p:nvSpPr>
        <p:spPr>
          <a:xfrm>
            <a:off x="248814" y="2168109"/>
            <a:ext cx="5976140"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長短期記憶</a:t>
            </a:r>
            <a:r>
              <a:rPr lang="en-US" altLang="zh-TW" sz="2000" b="1" u="sng" dirty="0">
                <a:latin typeface="微軟正黑體" panose="020B0604030504040204" pitchFamily="34" charset="-120"/>
                <a:ea typeface="微軟正黑體" panose="020B0604030504040204" pitchFamily="34" charset="-120"/>
              </a:rPr>
              <a:t>(Long Short-Term Memory,</a:t>
            </a:r>
            <a:r>
              <a:rPr lang="zh-TW" altLang="en-US" sz="2000" b="1" u="sng" dirty="0">
                <a:latin typeface="微軟正黑體" panose="020B0604030504040204" pitchFamily="34" charset="-120"/>
                <a:ea typeface="微軟正黑體" panose="020B0604030504040204" pitchFamily="34" charset="-120"/>
              </a:rPr>
              <a:t> </a:t>
            </a:r>
            <a:r>
              <a:rPr lang="en-US" altLang="zh-TW" sz="2000" b="1" u="sng" dirty="0">
                <a:latin typeface="微軟正黑體" panose="020B0604030504040204" pitchFamily="34" charset="-120"/>
                <a:ea typeface="微軟正黑體" panose="020B0604030504040204" pitchFamily="34" charset="-120"/>
              </a:rPr>
              <a:t>LSTM)</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grpSp>
        <p:nvGrpSpPr>
          <p:cNvPr id="56" name="群組 55">
            <a:extLst>
              <a:ext uri="{FF2B5EF4-FFF2-40B4-BE49-F238E27FC236}">
                <a16:creationId xmlns:a16="http://schemas.microsoft.com/office/drawing/2014/main" id="{9B7CA25F-F7FF-4578-9086-B62B3DC0C011}"/>
              </a:ext>
            </a:extLst>
          </p:cNvPr>
          <p:cNvGrpSpPr/>
          <p:nvPr/>
        </p:nvGrpSpPr>
        <p:grpSpPr>
          <a:xfrm>
            <a:off x="6145553" y="2278239"/>
            <a:ext cx="5842457" cy="3432541"/>
            <a:chOff x="2677886" y="1647000"/>
            <a:chExt cx="5523722" cy="3135072"/>
          </a:xfrm>
        </p:grpSpPr>
        <p:sp>
          <p:nvSpPr>
            <p:cNvPr id="57" name="矩形: 圓角 56">
              <a:extLst>
                <a:ext uri="{FF2B5EF4-FFF2-40B4-BE49-F238E27FC236}">
                  <a16:creationId xmlns:a16="http://schemas.microsoft.com/office/drawing/2014/main" id="{65D4C19B-4789-4392-A2FF-4B83926F756F}"/>
                </a:ext>
              </a:extLst>
            </p:cNvPr>
            <p:cNvSpPr/>
            <p:nvPr/>
          </p:nvSpPr>
          <p:spPr>
            <a:xfrm>
              <a:off x="3517640" y="2174033"/>
              <a:ext cx="3713583" cy="2174032"/>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2A342128-B16C-46BE-9D54-9220BD1DC8D5}"/>
                </a:ext>
              </a:extLst>
            </p:cNvPr>
            <p:cNvSpPr/>
            <p:nvPr/>
          </p:nvSpPr>
          <p:spPr>
            <a:xfrm>
              <a:off x="3788229" y="2239348"/>
              <a:ext cx="849085" cy="20434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EA8341D7-2624-41D0-A173-3E6E82EC483B}"/>
                </a:ext>
              </a:extLst>
            </p:cNvPr>
            <p:cNvSpPr/>
            <p:nvPr/>
          </p:nvSpPr>
          <p:spPr>
            <a:xfrm>
              <a:off x="4724400" y="2239347"/>
              <a:ext cx="1256522" cy="204340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E7F1CF5D-B53F-4D18-81A7-5FB14BD0D567}"/>
                </a:ext>
              </a:extLst>
            </p:cNvPr>
            <p:cNvSpPr/>
            <p:nvPr/>
          </p:nvSpPr>
          <p:spPr>
            <a:xfrm>
              <a:off x="6068008" y="2239347"/>
              <a:ext cx="849085" cy="2043404"/>
            </a:xfrm>
            <a:prstGeom prst="rect">
              <a:avLst/>
            </a:prstGeom>
            <a:solidFill>
              <a:srgbClr val="F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1" name="直線單箭頭接點 60">
              <a:extLst>
                <a:ext uri="{FF2B5EF4-FFF2-40B4-BE49-F238E27FC236}">
                  <a16:creationId xmlns:a16="http://schemas.microsoft.com/office/drawing/2014/main" id="{EC8570BC-3C70-4D4F-A22B-21B671843758}"/>
                </a:ext>
              </a:extLst>
            </p:cNvPr>
            <p:cNvCxnSpPr>
              <a:cxnSpLocks/>
            </p:cNvCxnSpPr>
            <p:nvPr/>
          </p:nvCxnSpPr>
          <p:spPr>
            <a:xfrm>
              <a:off x="3293706" y="2649893"/>
              <a:ext cx="42920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76F5060D-1438-448B-BDAF-F5141D6549A1}"/>
                    </a:ext>
                  </a:extLst>
                </p:cNvPr>
                <p:cNvSpPr/>
                <p:nvPr/>
              </p:nvSpPr>
              <p:spPr>
                <a:xfrm>
                  <a:off x="2677886" y="2479612"/>
                  <a:ext cx="615820" cy="34056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TW" altLang="zh-TW" i="1" smtClean="0">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𝐶</m:t>
                            </m:r>
                          </m:e>
                          <m:sub>
                            <m:r>
                              <a:rPr lang="en-US" altLang="zh-TW" i="1">
                                <a:solidFill>
                                  <a:schemeClr val="tx1"/>
                                </a:solidFill>
                                <a:latin typeface="Cambria Math" panose="02040503050406030204" pitchFamily="18" charset="0"/>
                              </a:rPr>
                              <m:t>𝑡</m:t>
                            </m:r>
                            <m:r>
                              <a:rPr lang="en-US" altLang="zh-TW" i="1">
                                <a:solidFill>
                                  <a:schemeClr val="tx1"/>
                                </a:solidFill>
                                <a:latin typeface="Cambria Math" panose="02040503050406030204" pitchFamily="18" charset="0"/>
                              </a:rPr>
                              <m:t>−1</m:t>
                            </m:r>
                          </m:sub>
                        </m:sSub>
                      </m:oMath>
                    </m:oMathPara>
                  </a14:m>
                  <a:endParaRPr lang="zh-TW"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F8B795C5-92B8-49AF-8DF3-3A6389A6058D}"/>
                    </a:ext>
                  </a:extLst>
                </p:cNvPr>
                <p:cNvSpPr>
                  <a:spLocks noRot="1" noChangeAspect="1" noMove="1" noResize="1" noEditPoints="1" noAdjustHandles="1" noChangeArrowheads="1" noChangeShapeType="1" noTextEdit="1"/>
                </p:cNvSpPr>
                <p:nvPr/>
              </p:nvSpPr>
              <p:spPr>
                <a:xfrm>
                  <a:off x="2677886" y="2479612"/>
                  <a:ext cx="615820" cy="340561"/>
                </a:xfrm>
                <a:prstGeom prst="rect">
                  <a:avLst/>
                </a:prstGeom>
                <a:blipFill>
                  <a:blip r:embed="rId3"/>
                  <a:stretch>
                    <a:fillRect l="-1980" b="-5357"/>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FBDD2E17-CD55-473D-A2A8-8C1798E0514A}"/>
                    </a:ext>
                  </a:extLst>
                </p:cNvPr>
                <p:cNvSpPr/>
                <p:nvPr/>
              </p:nvSpPr>
              <p:spPr>
                <a:xfrm>
                  <a:off x="7585788" y="2491271"/>
                  <a:ext cx="615820" cy="34056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TW" altLang="zh-TW" i="1" smtClean="0">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𝐶</m:t>
                            </m:r>
                          </m:e>
                          <m:sub>
                            <m:r>
                              <a:rPr lang="en-US" altLang="zh-TW" i="1">
                                <a:solidFill>
                                  <a:schemeClr val="tx1"/>
                                </a:solidFill>
                                <a:latin typeface="Cambria Math" panose="02040503050406030204" pitchFamily="18" charset="0"/>
                              </a:rPr>
                              <m:t>𝑡</m:t>
                            </m:r>
                          </m:sub>
                        </m:sSub>
                      </m:oMath>
                    </m:oMathPara>
                  </a14:m>
                  <a:endParaRPr lang="zh-TW"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矩形 31">
                  <a:extLst>
                    <a:ext uri="{FF2B5EF4-FFF2-40B4-BE49-F238E27FC236}">
                      <a16:creationId xmlns:a16="http://schemas.microsoft.com/office/drawing/2014/main" id="{F3CE581A-BAB9-4274-816D-CB8636FAD152}"/>
                    </a:ext>
                  </a:extLst>
                </p:cNvPr>
                <p:cNvSpPr>
                  <a:spLocks noRot="1" noChangeAspect="1" noMove="1" noResize="1" noEditPoints="1" noAdjustHandles="1" noChangeArrowheads="1" noChangeShapeType="1" noTextEdit="1"/>
                </p:cNvSpPr>
                <p:nvPr/>
              </p:nvSpPr>
              <p:spPr>
                <a:xfrm>
                  <a:off x="7585788" y="2491271"/>
                  <a:ext cx="615820" cy="340561"/>
                </a:xfrm>
                <a:prstGeom prst="rect">
                  <a:avLst/>
                </a:prstGeom>
                <a:blipFill>
                  <a:blip r:embed="rId4"/>
                  <a:stretch>
                    <a:fillRect b="-3571"/>
                  </a:stretch>
                </a:blipFill>
                <a:ln>
                  <a:noFill/>
                </a:ln>
              </p:spPr>
              <p:txBody>
                <a:bodyPr/>
                <a:lstStyle/>
                <a:p>
                  <a:r>
                    <a:rPr lang="zh-TW" altLang="en-US">
                      <a:noFill/>
                    </a:rPr>
                    <a:t> </a:t>
                  </a:r>
                </a:p>
              </p:txBody>
            </p:sp>
          </mc:Fallback>
        </mc:AlternateContent>
        <p:sp>
          <p:nvSpPr>
            <p:cNvPr id="64" name="文字方塊 63">
              <a:extLst>
                <a:ext uri="{FF2B5EF4-FFF2-40B4-BE49-F238E27FC236}">
                  <a16:creationId xmlns:a16="http://schemas.microsoft.com/office/drawing/2014/main" id="{B1D3098D-0665-4B97-AA0F-99A0CF0166AE}"/>
                </a:ext>
              </a:extLst>
            </p:cNvPr>
            <p:cNvSpPr txBox="1"/>
            <p:nvPr/>
          </p:nvSpPr>
          <p:spPr>
            <a:xfrm>
              <a:off x="3744685" y="1647000"/>
              <a:ext cx="979716" cy="477877"/>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cs typeface="Times New Roman" panose="02020603050405020304" pitchFamily="18" charset="0"/>
                </a:rPr>
                <a:t>Forget Gate</a:t>
              </a:r>
              <a:endParaRPr lang="zh-TW" altLang="en-US" sz="1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5" name="文字方塊 64">
              <a:extLst>
                <a:ext uri="{FF2B5EF4-FFF2-40B4-BE49-F238E27FC236}">
                  <a16:creationId xmlns:a16="http://schemas.microsoft.com/office/drawing/2014/main" id="{D4B457A6-36F4-433A-BFC4-A79A7C9653DE}"/>
                </a:ext>
              </a:extLst>
            </p:cNvPr>
            <p:cNvSpPr txBox="1"/>
            <p:nvPr/>
          </p:nvSpPr>
          <p:spPr>
            <a:xfrm>
              <a:off x="4884574" y="1647000"/>
              <a:ext cx="979716" cy="477877"/>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cs typeface="Times New Roman" panose="02020603050405020304" pitchFamily="18" charset="0"/>
                </a:rPr>
                <a:t>Input Gate</a:t>
              </a:r>
              <a:endParaRPr lang="zh-TW" altLang="en-US" sz="1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6" name="文字方塊 65">
              <a:extLst>
                <a:ext uri="{FF2B5EF4-FFF2-40B4-BE49-F238E27FC236}">
                  <a16:creationId xmlns:a16="http://schemas.microsoft.com/office/drawing/2014/main" id="{EA526990-1A05-4101-A8B3-DD626D8BFB25}"/>
                </a:ext>
              </a:extLst>
            </p:cNvPr>
            <p:cNvSpPr txBox="1"/>
            <p:nvPr/>
          </p:nvSpPr>
          <p:spPr>
            <a:xfrm>
              <a:off x="6002693" y="1647000"/>
              <a:ext cx="979716" cy="477877"/>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cs typeface="Times New Roman" panose="02020603050405020304" pitchFamily="18" charset="0"/>
                </a:rPr>
                <a:t>Output Gate</a:t>
              </a:r>
              <a:endParaRPr lang="zh-TW" altLang="en-US" sz="1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7" name="橢圓 66">
              <a:extLst>
                <a:ext uri="{FF2B5EF4-FFF2-40B4-BE49-F238E27FC236}">
                  <a16:creationId xmlns:a16="http://schemas.microsoft.com/office/drawing/2014/main" id="{1CC11E56-AF7F-4390-8FB5-097DE175096C}"/>
                </a:ext>
              </a:extLst>
            </p:cNvPr>
            <p:cNvSpPr/>
            <p:nvPr/>
          </p:nvSpPr>
          <p:spPr>
            <a:xfrm>
              <a:off x="4108580" y="2541892"/>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a:t>
              </a:r>
              <a:endParaRPr lang="zh-TW" altLang="en-US" dirty="0">
                <a:solidFill>
                  <a:schemeClr val="tx1"/>
                </a:solidFill>
              </a:endParaRPr>
            </a:p>
          </p:txBody>
        </p:sp>
        <p:cxnSp>
          <p:nvCxnSpPr>
            <p:cNvPr id="68" name="直線接點 67">
              <a:extLst>
                <a:ext uri="{FF2B5EF4-FFF2-40B4-BE49-F238E27FC236}">
                  <a16:creationId xmlns:a16="http://schemas.microsoft.com/office/drawing/2014/main" id="{8CD61DDB-3080-4ABC-8A1F-614395393BBE}"/>
                </a:ext>
              </a:extLst>
            </p:cNvPr>
            <p:cNvCxnSpPr/>
            <p:nvPr/>
          </p:nvCxnSpPr>
          <p:spPr>
            <a:xfrm>
              <a:off x="3293706" y="3974841"/>
              <a:ext cx="3051110" cy="0"/>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A0FA0EFD-2690-4819-ACA8-568D3EF91533}"/>
                    </a:ext>
                  </a:extLst>
                </p:cNvPr>
                <p:cNvSpPr/>
                <p:nvPr/>
              </p:nvSpPr>
              <p:spPr>
                <a:xfrm>
                  <a:off x="2677886" y="3804560"/>
                  <a:ext cx="615820" cy="340561"/>
                </a:xfrm>
                <a:prstGeom prst="rect">
                  <a:avLst/>
                </a:prstGeom>
                <a:solidFill>
                  <a:srgbClr val="B8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TW" altLang="zh-TW" i="1" smtClean="0">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h</m:t>
                            </m:r>
                          </m:e>
                          <m:sub>
                            <m:r>
                              <a:rPr lang="en-US" altLang="zh-TW" i="1">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−1</m:t>
                            </m:r>
                          </m:sub>
                        </m:sSub>
                      </m:oMath>
                    </m:oMathPara>
                  </a14:m>
                  <a:endParaRPr lang="zh-TW"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69" name="矩形 68">
                  <a:extLst>
                    <a:ext uri="{FF2B5EF4-FFF2-40B4-BE49-F238E27FC236}">
                      <a16:creationId xmlns:a16="http://schemas.microsoft.com/office/drawing/2014/main" id="{A0FA0EFD-2690-4819-ACA8-568D3EF91533}"/>
                    </a:ext>
                  </a:extLst>
                </p:cNvPr>
                <p:cNvSpPr>
                  <a:spLocks noRot="1" noChangeAspect="1" noMove="1" noResize="1" noEditPoints="1" noAdjustHandles="1" noChangeArrowheads="1" noChangeShapeType="1" noTextEdit="1"/>
                </p:cNvSpPr>
                <p:nvPr/>
              </p:nvSpPr>
              <p:spPr>
                <a:xfrm>
                  <a:off x="2677886" y="3804560"/>
                  <a:ext cx="615820" cy="340561"/>
                </a:xfrm>
                <a:prstGeom prst="rect">
                  <a:avLst/>
                </a:prstGeom>
                <a:blipFill>
                  <a:blip r:embed="rId5"/>
                  <a:stretch>
                    <a:fillRect l="-935"/>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489798F6-0ECD-4D65-9F64-A1E61D3F6182}"/>
                    </a:ext>
                  </a:extLst>
                </p:cNvPr>
                <p:cNvSpPr/>
                <p:nvPr/>
              </p:nvSpPr>
              <p:spPr>
                <a:xfrm>
                  <a:off x="7585786" y="3804560"/>
                  <a:ext cx="615820" cy="340561"/>
                </a:xfrm>
                <a:prstGeom prst="rect">
                  <a:avLst/>
                </a:prstGeom>
                <a:solidFill>
                  <a:srgbClr val="B8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TW" altLang="zh-TW" i="1" smtClean="0">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h</m:t>
                            </m:r>
                          </m:e>
                          <m:sub>
                            <m:r>
                              <a:rPr lang="en-US" altLang="zh-TW" i="1">
                                <a:solidFill>
                                  <a:schemeClr val="tx1"/>
                                </a:solidFill>
                                <a:latin typeface="Cambria Math" panose="02040503050406030204" pitchFamily="18" charset="0"/>
                              </a:rPr>
                              <m:t>𝑡</m:t>
                            </m:r>
                          </m:sub>
                        </m:sSub>
                      </m:oMath>
                    </m:oMathPara>
                  </a14:m>
                  <a:endParaRPr lang="zh-TW"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0" name="矩形 69">
                  <a:extLst>
                    <a:ext uri="{FF2B5EF4-FFF2-40B4-BE49-F238E27FC236}">
                      <a16:creationId xmlns:a16="http://schemas.microsoft.com/office/drawing/2014/main" id="{489798F6-0ECD-4D65-9F64-A1E61D3F6182}"/>
                    </a:ext>
                  </a:extLst>
                </p:cNvPr>
                <p:cNvSpPr>
                  <a:spLocks noRot="1" noChangeAspect="1" noMove="1" noResize="1" noEditPoints="1" noAdjustHandles="1" noChangeArrowheads="1" noChangeShapeType="1" noTextEdit="1"/>
                </p:cNvSpPr>
                <p:nvPr/>
              </p:nvSpPr>
              <p:spPr>
                <a:xfrm>
                  <a:off x="7585786" y="3804560"/>
                  <a:ext cx="615820" cy="340561"/>
                </a:xfrm>
                <a:prstGeom prst="rect">
                  <a:avLst/>
                </a:prstGeom>
                <a:blipFill>
                  <a:blip r:embed="rId6"/>
                  <a:stretch>
                    <a:fillRect/>
                  </a:stretch>
                </a:blipFill>
                <a:ln>
                  <a:noFill/>
                </a:ln>
              </p:spPr>
              <p:txBody>
                <a:bodyPr/>
                <a:lstStyle/>
                <a:p>
                  <a:r>
                    <a:rPr lang="zh-TW" altLang="en-US">
                      <a:noFill/>
                    </a:rPr>
                    <a:t> </a:t>
                  </a:r>
                </a:p>
              </p:txBody>
            </p:sp>
          </mc:Fallback>
        </mc:AlternateContent>
        <p:cxnSp>
          <p:nvCxnSpPr>
            <p:cNvPr id="71" name="直線接點 70">
              <a:extLst>
                <a:ext uri="{FF2B5EF4-FFF2-40B4-BE49-F238E27FC236}">
                  <a16:creationId xmlns:a16="http://schemas.microsoft.com/office/drawing/2014/main" id="{81DD2DFF-7F89-473B-8AB0-8DD904393637}"/>
                </a:ext>
              </a:extLst>
            </p:cNvPr>
            <p:cNvCxnSpPr>
              <a:cxnSpLocks/>
            </p:cNvCxnSpPr>
            <p:nvPr/>
          </p:nvCxnSpPr>
          <p:spPr>
            <a:xfrm>
              <a:off x="3918858" y="3974840"/>
              <a:ext cx="0" cy="533243"/>
            </a:xfrm>
            <a:prstGeom prst="line">
              <a:avLst/>
            </a:prstGeom>
            <a:ln w="38100"/>
          </p:spPr>
          <p:style>
            <a:lnRef idx="1">
              <a:schemeClr val="dk1"/>
            </a:lnRef>
            <a:fillRef idx="0">
              <a:schemeClr val="dk1"/>
            </a:fillRef>
            <a:effectRef idx="0">
              <a:schemeClr val="dk1"/>
            </a:effectRef>
            <a:fontRef idx="minor">
              <a:schemeClr val="tx1"/>
            </a:fontRef>
          </p:style>
        </p:cxnSp>
        <p:sp>
          <p:nvSpPr>
            <p:cNvPr id="72" name="橢圓 71">
              <a:extLst>
                <a:ext uri="{FF2B5EF4-FFF2-40B4-BE49-F238E27FC236}">
                  <a16:creationId xmlns:a16="http://schemas.microsoft.com/office/drawing/2014/main" id="{476E20CD-09EB-4693-B7A9-A18B4F258E56}"/>
                </a:ext>
              </a:extLst>
            </p:cNvPr>
            <p:cNvSpPr/>
            <p:nvPr/>
          </p:nvSpPr>
          <p:spPr>
            <a:xfrm>
              <a:off x="3788229" y="4490299"/>
              <a:ext cx="270000" cy="270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E22D8B68-DBFD-4082-9547-2F6D473D342A}"/>
                    </a:ext>
                  </a:extLst>
                </p:cNvPr>
                <p:cNvSpPr txBox="1"/>
                <p:nvPr/>
              </p:nvSpPr>
              <p:spPr>
                <a:xfrm>
                  <a:off x="3708625" y="4474295"/>
                  <a:ext cx="420466"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𝑋</m:t>
                            </m:r>
                          </m:e>
                          <m:sub>
                            <m:r>
                              <a:rPr lang="en-US" altLang="zh-TW" sz="1400" i="1">
                                <a:latin typeface="Cambria Math" panose="02040503050406030204" pitchFamily="18" charset="0"/>
                              </a:rPr>
                              <m:t>𝑡</m:t>
                            </m:r>
                          </m:sub>
                        </m:sSub>
                      </m:oMath>
                    </m:oMathPara>
                  </a14:m>
                  <a:endParaRPr lang="zh-TW" altLang="en-US" sz="11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E1F47F02-C2C5-4694-A018-658D8FDC403F}"/>
                    </a:ext>
                  </a:extLst>
                </p:cNvPr>
                <p:cNvSpPr txBox="1">
                  <a:spLocks noRot="1" noChangeAspect="1" noMove="1" noResize="1" noEditPoints="1" noAdjustHandles="1" noChangeArrowheads="1" noChangeShapeType="1" noTextEdit="1"/>
                </p:cNvSpPr>
                <p:nvPr/>
              </p:nvSpPr>
              <p:spPr>
                <a:xfrm>
                  <a:off x="3708625" y="4474295"/>
                  <a:ext cx="420466" cy="307777"/>
                </a:xfrm>
                <a:prstGeom prst="rect">
                  <a:avLst/>
                </a:prstGeom>
                <a:blipFill>
                  <a:blip r:embed="rId7"/>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F4BE2A11-88B0-4E9E-B0A1-F76B27EFD8A4}"/>
                </a:ext>
              </a:extLst>
            </p:cNvPr>
            <p:cNvCxnSpPr>
              <a:cxnSpLocks/>
              <a:endCxn id="67" idx="4"/>
            </p:cNvCxnSpPr>
            <p:nvPr/>
          </p:nvCxnSpPr>
          <p:spPr>
            <a:xfrm flipV="1">
              <a:off x="4212771" y="2757892"/>
              <a:ext cx="3809" cy="12099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50A87F03-50EE-4CF1-8E18-C3CD40AF0BD4}"/>
                </a:ext>
              </a:extLst>
            </p:cNvPr>
            <p:cNvSpPr/>
            <p:nvPr/>
          </p:nvSpPr>
          <p:spPr>
            <a:xfrm>
              <a:off x="4004871" y="3536302"/>
              <a:ext cx="415799" cy="2612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TW" sz="1600" dirty="0">
                  <a:solidFill>
                    <a:schemeClr val="tx1"/>
                  </a:solidFill>
                  <a:latin typeface="Times New Roman" panose="02020603050405020304" pitchFamily="18" charset="0"/>
                  <a:cs typeface="Times New Roman" panose="02020603050405020304" pitchFamily="18" charset="0"/>
                </a:rPr>
                <a:t>σ</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cxnSp>
          <p:nvCxnSpPr>
            <p:cNvPr id="77" name="直線接點 76">
              <a:extLst>
                <a:ext uri="{FF2B5EF4-FFF2-40B4-BE49-F238E27FC236}">
                  <a16:creationId xmlns:a16="http://schemas.microsoft.com/office/drawing/2014/main" id="{8783F53C-E850-42FC-8B68-9871F27F6020}"/>
                </a:ext>
              </a:extLst>
            </p:cNvPr>
            <p:cNvCxnSpPr>
              <a:cxnSpLocks/>
            </p:cNvCxnSpPr>
            <p:nvPr/>
          </p:nvCxnSpPr>
          <p:spPr>
            <a:xfrm>
              <a:off x="5050002" y="3107094"/>
              <a:ext cx="0" cy="881082"/>
            </a:xfrm>
            <a:prstGeom prst="line">
              <a:avLst/>
            </a:prstGeom>
            <a:ln w="38100"/>
          </p:spPr>
          <p:style>
            <a:lnRef idx="1">
              <a:schemeClr val="dk1"/>
            </a:lnRef>
            <a:fillRef idx="0">
              <a:schemeClr val="dk1"/>
            </a:fillRef>
            <a:effectRef idx="0">
              <a:schemeClr val="dk1"/>
            </a:effectRef>
            <a:fontRef idx="minor">
              <a:schemeClr val="tx1"/>
            </a:fontRef>
          </p:style>
        </p:cxnSp>
        <p:sp>
          <p:nvSpPr>
            <p:cNvPr id="76" name="矩形 75">
              <a:extLst>
                <a:ext uri="{FF2B5EF4-FFF2-40B4-BE49-F238E27FC236}">
                  <a16:creationId xmlns:a16="http://schemas.microsoft.com/office/drawing/2014/main" id="{3397AA7E-D9AF-4196-9BD3-FED30705B7EE}"/>
                </a:ext>
              </a:extLst>
            </p:cNvPr>
            <p:cNvSpPr/>
            <p:nvPr/>
          </p:nvSpPr>
          <p:spPr>
            <a:xfrm>
              <a:off x="4848323" y="3539804"/>
              <a:ext cx="415799" cy="2612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TW" sz="1600" dirty="0">
                  <a:solidFill>
                    <a:schemeClr val="tx1"/>
                  </a:solidFill>
                  <a:latin typeface="Times New Roman" panose="02020603050405020304" pitchFamily="18" charset="0"/>
                  <a:cs typeface="Times New Roman" panose="02020603050405020304" pitchFamily="18" charset="0"/>
                </a:rPr>
                <a:t>σ</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cxnSp>
          <p:nvCxnSpPr>
            <p:cNvPr id="78" name="直線單箭頭接點 77">
              <a:extLst>
                <a:ext uri="{FF2B5EF4-FFF2-40B4-BE49-F238E27FC236}">
                  <a16:creationId xmlns:a16="http://schemas.microsoft.com/office/drawing/2014/main" id="{7A62D4A6-5AA4-4DF3-A208-AF8B7F999287}"/>
                </a:ext>
              </a:extLst>
            </p:cNvPr>
            <p:cNvCxnSpPr>
              <a:cxnSpLocks/>
            </p:cNvCxnSpPr>
            <p:nvPr/>
          </p:nvCxnSpPr>
          <p:spPr>
            <a:xfrm>
              <a:off x="5033806" y="3116425"/>
              <a:ext cx="4712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9" name="直線單箭頭接點 78">
              <a:extLst>
                <a:ext uri="{FF2B5EF4-FFF2-40B4-BE49-F238E27FC236}">
                  <a16:creationId xmlns:a16="http://schemas.microsoft.com/office/drawing/2014/main" id="{B99E491B-9FBD-4054-B511-B8DB009E011D}"/>
                </a:ext>
              </a:extLst>
            </p:cNvPr>
            <p:cNvCxnSpPr>
              <a:cxnSpLocks/>
              <a:endCxn id="81" idx="4"/>
            </p:cNvCxnSpPr>
            <p:nvPr/>
          </p:nvCxnSpPr>
          <p:spPr>
            <a:xfrm flipH="1" flipV="1">
              <a:off x="5609791" y="3208619"/>
              <a:ext cx="5086" cy="7818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D73F960F-22AB-48DD-A7D8-A9143A0491FC}"/>
                </a:ext>
              </a:extLst>
            </p:cNvPr>
            <p:cNvSpPr/>
            <p:nvPr/>
          </p:nvSpPr>
          <p:spPr>
            <a:xfrm>
              <a:off x="5388045" y="3543303"/>
              <a:ext cx="471253" cy="2612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tanh</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sp>
          <p:nvSpPr>
            <p:cNvPr id="81" name="橢圓 80">
              <a:extLst>
                <a:ext uri="{FF2B5EF4-FFF2-40B4-BE49-F238E27FC236}">
                  <a16:creationId xmlns:a16="http://schemas.microsoft.com/office/drawing/2014/main" id="{8C92B93F-D205-459B-951E-4BFE63449A3C}"/>
                </a:ext>
              </a:extLst>
            </p:cNvPr>
            <p:cNvSpPr/>
            <p:nvPr/>
          </p:nvSpPr>
          <p:spPr>
            <a:xfrm>
              <a:off x="5501791" y="2992619"/>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a:t>
              </a:r>
              <a:endParaRPr lang="zh-TW" altLang="en-US" dirty="0">
                <a:solidFill>
                  <a:schemeClr val="tx1"/>
                </a:solidFill>
              </a:endParaRPr>
            </a:p>
          </p:txBody>
        </p:sp>
        <p:cxnSp>
          <p:nvCxnSpPr>
            <p:cNvPr id="82" name="直線單箭頭接點 81">
              <a:extLst>
                <a:ext uri="{FF2B5EF4-FFF2-40B4-BE49-F238E27FC236}">
                  <a16:creationId xmlns:a16="http://schemas.microsoft.com/office/drawing/2014/main" id="{C5C7AD24-E789-48E3-B1D2-ABD197127991}"/>
                </a:ext>
              </a:extLst>
            </p:cNvPr>
            <p:cNvCxnSpPr>
              <a:cxnSpLocks/>
            </p:cNvCxnSpPr>
            <p:nvPr/>
          </p:nvCxnSpPr>
          <p:spPr>
            <a:xfrm flipV="1">
              <a:off x="5609791" y="2757892"/>
              <a:ext cx="0" cy="2347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3" name="橢圓 82">
              <a:extLst>
                <a:ext uri="{FF2B5EF4-FFF2-40B4-BE49-F238E27FC236}">
                  <a16:creationId xmlns:a16="http://schemas.microsoft.com/office/drawing/2014/main" id="{7725970F-797C-450C-97BB-FEBA2711FF06}"/>
                </a:ext>
              </a:extLst>
            </p:cNvPr>
            <p:cNvSpPr/>
            <p:nvPr/>
          </p:nvSpPr>
          <p:spPr>
            <a:xfrm>
              <a:off x="5501791" y="2539732"/>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800"/>
                </a:lnSpc>
              </a:pPr>
              <a:r>
                <a:rPr lang="en-US" altLang="zh-TW" sz="2800" dirty="0">
                  <a:solidFill>
                    <a:schemeClr val="tx1"/>
                  </a:solidFill>
                </a:rPr>
                <a:t>+</a:t>
              </a:r>
              <a:endParaRPr lang="zh-TW" altLang="en-US" sz="2800" dirty="0">
                <a:solidFill>
                  <a:schemeClr val="tx1"/>
                </a:solidFill>
              </a:endParaRPr>
            </a:p>
          </p:txBody>
        </p:sp>
        <p:cxnSp>
          <p:nvCxnSpPr>
            <p:cNvPr id="84" name="直線單箭頭接點 83">
              <a:extLst>
                <a:ext uri="{FF2B5EF4-FFF2-40B4-BE49-F238E27FC236}">
                  <a16:creationId xmlns:a16="http://schemas.microsoft.com/office/drawing/2014/main" id="{1F00E79F-8F36-4D8D-8C8E-AE97467652FC}"/>
                </a:ext>
              </a:extLst>
            </p:cNvPr>
            <p:cNvCxnSpPr>
              <a:cxnSpLocks/>
            </p:cNvCxnSpPr>
            <p:nvPr/>
          </p:nvCxnSpPr>
          <p:spPr>
            <a:xfrm flipH="1" flipV="1">
              <a:off x="6343216" y="3797559"/>
              <a:ext cx="770" cy="1906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5" name="矩形 84">
              <a:extLst>
                <a:ext uri="{FF2B5EF4-FFF2-40B4-BE49-F238E27FC236}">
                  <a16:creationId xmlns:a16="http://schemas.microsoft.com/office/drawing/2014/main" id="{D33B8D02-325D-4F3A-BD32-3E36CA0FCFF5}"/>
                </a:ext>
              </a:extLst>
            </p:cNvPr>
            <p:cNvSpPr/>
            <p:nvPr/>
          </p:nvSpPr>
          <p:spPr>
            <a:xfrm>
              <a:off x="6118691" y="3532782"/>
              <a:ext cx="415799" cy="2612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TW" sz="1600" dirty="0">
                  <a:solidFill>
                    <a:schemeClr val="tx1"/>
                  </a:solidFill>
                  <a:latin typeface="Times New Roman" panose="02020603050405020304" pitchFamily="18" charset="0"/>
                  <a:cs typeface="Times New Roman" panose="02020603050405020304" pitchFamily="18" charset="0"/>
                </a:rPr>
                <a:t>σ</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cxnSp>
          <p:nvCxnSpPr>
            <p:cNvPr id="86" name="直線單箭頭接點 85">
              <a:extLst>
                <a:ext uri="{FF2B5EF4-FFF2-40B4-BE49-F238E27FC236}">
                  <a16:creationId xmlns:a16="http://schemas.microsoft.com/office/drawing/2014/main" id="{16E1DCB5-F5DF-41E5-9197-DA7535DC15DE}"/>
                </a:ext>
              </a:extLst>
            </p:cNvPr>
            <p:cNvCxnSpPr>
              <a:cxnSpLocks/>
            </p:cNvCxnSpPr>
            <p:nvPr/>
          </p:nvCxnSpPr>
          <p:spPr>
            <a:xfrm rot="10800000" flipV="1">
              <a:off x="6685921" y="2647732"/>
              <a:ext cx="0" cy="2347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7" name="矩形 86">
              <a:extLst>
                <a:ext uri="{FF2B5EF4-FFF2-40B4-BE49-F238E27FC236}">
                  <a16:creationId xmlns:a16="http://schemas.microsoft.com/office/drawing/2014/main" id="{9067E6CA-9490-4B1B-B62B-2EE9E177657F}"/>
                </a:ext>
              </a:extLst>
            </p:cNvPr>
            <p:cNvSpPr/>
            <p:nvPr/>
          </p:nvSpPr>
          <p:spPr>
            <a:xfrm>
              <a:off x="6450294" y="2882459"/>
              <a:ext cx="448137" cy="2612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tanh</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88" name="直線單箭頭接點 87">
              <a:extLst>
                <a:ext uri="{FF2B5EF4-FFF2-40B4-BE49-F238E27FC236}">
                  <a16:creationId xmlns:a16="http://schemas.microsoft.com/office/drawing/2014/main" id="{0A1318FE-43D5-48C1-B865-6597EDCFFB98}"/>
                </a:ext>
              </a:extLst>
            </p:cNvPr>
            <p:cNvCxnSpPr>
              <a:cxnSpLocks/>
            </p:cNvCxnSpPr>
            <p:nvPr/>
          </p:nvCxnSpPr>
          <p:spPr>
            <a:xfrm>
              <a:off x="6685921" y="3143716"/>
              <a:ext cx="0" cy="1873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9" name="直線接點 88">
              <a:extLst>
                <a:ext uri="{FF2B5EF4-FFF2-40B4-BE49-F238E27FC236}">
                  <a16:creationId xmlns:a16="http://schemas.microsoft.com/office/drawing/2014/main" id="{5D479FD6-A682-48C1-A6C8-459005554607}"/>
                </a:ext>
              </a:extLst>
            </p:cNvPr>
            <p:cNvCxnSpPr>
              <a:cxnSpLocks/>
              <a:endCxn id="85" idx="0"/>
            </p:cNvCxnSpPr>
            <p:nvPr/>
          </p:nvCxnSpPr>
          <p:spPr>
            <a:xfrm>
              <a:off x="6326590" y="3417065"/>
              <a:ext cx="1" cy="115717"/>
            </a:xfrm>
            <a:prstGeom prst="line">
              <a:avLst/>
            </a:prstGeom>
            <a:ln w="38100"/>
          </p:spPr>
          <p:style>
            <a:lnRef idx="1">
              <a:schemeClr val="dk1"/>
            </a:lnRef>
            <a:fillRef idx="0">
              <a:schemeClr val="dk1"/>
            </a:fillRef>
            <a:effectRef idx="0">
              <a:schemeClr val="dk1"/>
            </a:effectRef>
            <a:fontRef idx="minor">
              <a:schemeClr val="tx1"/>
            </a:fontRef>
          </p:style>
        </p:cxnSp>
        <p:sp>
          <p:nvSpPr>
            <p:cNvPr id="90" name="橢圓 89">
              <a:extLst>
                <a:ext uri="{FF2B5EF4-FFF2-40B4-BE49-F238E27FC236}">
                  <a16:creationId xmlns:a16="http://schemas.microsoft.com/office/drawing/2014/main" id="{46C99505-AD7E-4B97-9676-7F53F3809B9D}"/>
                </a:ext>
              </a:extLst>
            </p:cNvPr>
            <p:cNvSpPr/>
            <p:nvPr/>
          </p:nvSpPr>
          <p:spPr>
            <a:xfrm>
              <a:off x="6583555" y="3328932"/>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a:t>
              </a:r>
              <a:endParaRPr lang="zh-TW" altLang="en-US" dirty="0">
                <a:solidFill>
                  <a:schemeClr val="tx1"/>
                </a:solidFill>
              </a:endParaRPr>
            </a:p>
          </p:txBody>
        </p:sp>
        <p:cxnSp>
          <p:nvCxnSpPr>
            <p:cNvPr id="91" name="直線單箭頭接點 90">
              <a:extLst>
                <a:ext uri="{FF2B5EF4-FFF2-40B4-BE49-F238E27FC236}">
                  <a16:creationId xmlns:a16="http://schemas.microsoft.com/office/drawing/2014/main" id="{569EC4C4-07F2-4A6C-9010-6D10938F6043}"/>
                </a:ext>
              </a:extLst>
            </p:cNvPr>
            <p:cNvCxnSpPr>
              <a:cxnSpLocks/>
            </p:cNvCxnSpPr>
            <p:nvPr/>
          </p:nvCxnSpPr>
          <p:spPr>
            <a:xfrm>
              <a:off x="6311488" y="3428826"/>
              <a:ext cx="2356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2" name="直線接點 91">
              <a:extLst>
                <a:ext uri="{FF2B5EF4-FFF2-40B4-BE49-F238E27FC236}">
                  <a16:creationId xmlns:a16="http://schemas.microsoft.com/office/drawing/2014/main" id="{60CB3300-6528-489A-914D-64CE05BAFC0D}"/>
                </a:ext>
              </a:extLst>
            </p:cNvPr>
            <p:cNvCxnSpPr>
              <a:cxnSpLocks/>
            </p:cNvCxnSpPr>
            <p:nvPr/>
          </p:nvCxnSpPr>
          <p:spPr>
            <a:xfrm>
              <a:off x="6685921" y="3543303"/>
              <a:ext cx="0" cy="420576"/>
            </a:xfrm>
            <a:prstGeom prst="line">
              <a:avLst/>
            </a:prstGeom>
            <a:ln w="38100"/>
          </p:spPr>
          <p:style>
            <a:lnRef idx="1">
              <a:schemeClr val="dk1"/>
            </a:lnRef>
            <a:fillRef idx="0">
              <a:schemeClr val="dk1"/>
            </a:fillRef>
            <a:effectRef idx="0">
              <a:schemeClr val="dk1"/>
            </a:effectRef>
            <a:fontRef idx="minor">
              <a:schemeClr val="tx1"/>
            </a:fontRef>
          </p:style>
        </p:cxnSp>
        <p:cxnSp>
          <p:nvCxnSpPr>
            <p:cNvPr id="93" name="直線單箭頭接點 92">
              <a:extLst>
                <a:ext uri="{FF2B5EF4-FFF2-40B4-BE49-F238E27FC236}">
                  <a16:creationId xmlns:a16="http://schemas.microsoft.com/office/drawing/2014/main" id="{32ED87E8-4EDB-414A-8B72-ECFD010BFAEE}"/>
                </a:ext>
              </a:extLst>
            </p:cNvPr>
            <p:cNvCxnSpPr>
              <a:cxnSpLocks/>
            </p:cNvCxnSpPr>
            <p:nvPr/>
          </p:nvCxnSpPr>
          <p:spPr>
            <a:xfrm>
              <a:off x="6664837" y="3963879"/>
              <a:ext cx="91142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5BB62292-3781-485E-B1C4-535FE8A78559}"/>
                    </a:ext>
                  </a:extLst>
                </p:cNvPr>
                <p:cNvSpPr txBox="1"/>
                <p:nvPr/>
              </p:nvSpPr>
              <p:spPr>
                <a:xfrm>
                  <a:off x="3803944" y="3037802"/>
                  <a:ext cx="5397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𝑡</m:t>
                            </m:r>
                          </m:sub>
                        </m:sSub>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92" name="文字方塊 91">
                  <a:extLst>
                    <a:ext uri="{FF2B5EF4-FFF2-40B4-BE49-F238E27FC236}">
                      <a16:creationId xmlns:a16="http://schemas.microsoft.com/office/drawing/2014/main" id="{7678C202-2D97-4178-8A06-D2F3635D5AE5}"/>
                    </a:ext>
                  </a:extLst>
                </p:cNvPr>
                <p:cNvSpPr txBox="1">
                  <a:spLocks noRot="1" noChangeAspect="1" noMove="1" noResize="1" noEditPoints="1" noAdjustHandles="1" noChangeArrowheads="1" noChangeShapeType="1" noTextEdit="1"/>
                </p:cNvSpPr>
                <p:nvPr/>
              </p:nvSpPr>
              <p:spPr>
                <a:xfrm>
                  <a:off x="3803944" y="3037802"/>
                  <a:ext cx="539722" cy="369332"/>
                </a:xfrm>
                <a:prstGeom prst="rect">
                  <a:avLst/>
                </a:prstGeom>
                <a:blipFill>
                  <a:blip r:embed="rId8"/>
                  <a:stretch>
                    <a:fillRect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4B5BAB8E-40A9-4E3E-BDF4-EDB1EE34DB25}"/>
                    </a:ext>
                  </a:extLst>
                </p:cNvPr>
                <p:cNvSpPr txBox="1"/>
                <p:nvPr/>
              </p:nvSpPr>
              <p:spPr>
                <a:xfrm>
                  <a:off x="4801191" y="2741265"/>
                  <a:ext cx="34448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𝑖</m:t>
                            </m:r>
                          </m:e>
                          <m:sub>
                            <m:r>
                              <a:rPr lang="en-US" altLang="zh-TW" i="1">
                                <a:latin typeface="Cambria Math" panose="02040503050406030204" pitchFamily="18" charset="0"/>
                              </a:rPr>
                              <m:t>𝑡</m:t>
                            </m:r>
                          </m:sub>
                        </m:sSub>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93" name="文字方塊 92">
                  <a:extLst>
                    <a:ext uri="{FF2B5EF4-FFF2-40B4-BE49-F238E27FC236}">
                      <a16:creationId xmlns:a16="http://schemas.microsoft.com/office/drawing/2014/main" id="{954E8C5B-5685-4D00-B7A3-FF0CF201ED51}"/>
                    </a:ext>
                  </a:extLst>
                </p:cNvPr>
                <p:cNvSpPr txBox="1">
                  <a:spLocks noRot="1" noChangeAspect="1" noMove="1" noResize="1" noEditPoints="1" noAdjustHandles="1" noChangeArrowheads="1" noChangeShapeType="1" noTextEdit="1"/>
                </p:cNvSpPr>
                <p:nvPr/>
              </p:nvSpPr>
              <p:spPr>
                <a:xfrm>
                  <a:off x="4801191" y="2741265"/>
                  <a:ext cx="344484" cy="369332"/>
                </a:xfrm>
                <a:prstGeom prst="rect">
                  <a:avLst/>
                </a:prstGeom>
                <a:blipFill>
                  <a:blip r:embed="rId9"/>
                  <a:stretch>
                    <a:fillRect l="-53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33FBEF48-39C5-48E1-B810-D4F148D37CEC}"/>
                    </a:ext>
                  </a:extLst>
                </p:cNvPr>
                <p:cNvSpPr txBox="1"/>
                <p:nvPr/>
              </p:nvSpPr>
              <p:spPr>
                <a:xfrm>
                  <a:off x="6367854" y="3846986"/>
                  <a:ext cx="397623"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𝑜</m:t>
                            </m:r>
                          </m:e>
                          <m:sub>
                            <m:r>
                              <a:rPr lang="en-US" altLang="zh-TW" i="1">
                                <a:latin typeface="Cambria Math" panose="02040503050406030204" pitchFamily="18" charset="0"/>
                              </a:rPr>
                              <m:t>𝑡</m:t>
                            </m:r>
                          </m:sub>
                        </m:sSub>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96" name="文字方塊 95">
                  <a:extLst>
                    <a:ext uri="{FF2B5EF4-FFF2-40B4-BE49-F238E27FC236}">
                      <a16:creationId xmlns:a16="http://schemas.microsoft.com/office/drawing/2014/main" id="{33FBEF48-39C5-48E1-B810-D4F148D37CEC}"/>
                    </a:ext>
                  </a:extLst>
                </p:cNvPr>
                <p:cNvSpPr txBox="1">
                  <a:spLocks noRot="1" noChangeAspect="1" noMove="1" noResize="1" noEditPoints="1" noAdjustHandles="1" noChangeArrowheads="1" noChangeShapeType="1" noTextEdit="1"/>
                </p:cNvSpPr>
                <p:nvPr/>
              </p:nvSpPr>
              <p:spPr>
                <a:xfrm>
                  <a:off x="6367854" y="3846986"/>
                  <a:ext cx="397623" cy="369332"/>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81A683D8-CCA9-4106-8130-D8793EECFCDD}"/>
                    </a:ext>
                  </a:extLst>
                </p:cNvPr>
                <p:cNvSpPr txBox="1"/>
                <p:nvPr/>
              </p:nvSpPr>
              <p:spPr>
                <a:xfrm>
                  <a:off x="5681370" y="2837296"/>
                  <a:ext cx="397623" cy="37805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zh-TW" altLang="zh-TW" i="1">
                                <a:latin typeface="Cambria Math" panose="02040503050406030204" pitchFamily="18" charset="0"/>
                              </a:rPr>
                            </m:ctrlPr>
                          </m:accPr>
                          <m:e>
                            <m:sSub>
                              <m:sSubPr>
                                <m:ctrlPr>
                                  <a:rPr lang="zh-TW"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𝑡</m:t>
                                </m:r>
                              </m:sub>
                            </m:sSub>
                          </m:e>
                        </m:acc>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95" name="文字方塊 94">
                  <a:extLst>
                    <a:ext uri="{FF2B5EF4-FFF2-40B4-BE49-F238E27FC236}">
                      <a16:creationId xmlns:a16="http://schemas.microsoft.com/office/drawing/2014/main" id="{C54169E7-1877-4673-A25C-1B589D5B5200}"/>
                    </a:ext>
                  </a:extLst>
                </p:cNvPr>
                <p:cNvSpPr txBox="1">
                  <a:spLocks noRot="1" noChangeAspect="1" noMove="1" noResize="1" noEditPoints="1" noAdjustHandles="1" noChangeArrowheads="1" noChangeShapeType="1" noTextEdit="1"/>
                </p:cNvSpPr>
                <p:nvPr/>
              </p:nvSpPr>
              <p:spPr>
                <a:xfrm>
                  <a:off x="5681370" y="2837296"/>
                  <a:ext cx="397623" cy="378052"/>
                </a:xfrm>
                <a:prstGeom prst="rect">
                  <a:avLst/>
                </a:prstGeom>
                <a:blipFill>
                  <a:blip r:embed="rId11"/>
                  <a:stretch>
                    <a:fillRect l="-3077" t="-6452"/>
                  </a:stretch>
                </a:blipFill>
              </p:spPr>
              <p:txBody>
                <a:bodyPr/>
                <a:lstStyle/>
                <a:p>
                  <a:r>
                    <a:rPr lang="zh-TW" altLang="en-US">
                      <a:noFill/>
                    </a:rPr>
                    <a:t> </a:t>
                  </a:r>
                </a:p>
              </p:txBody>
            </p:sp>
          </mc:Fallback>
        </mc:AlternateContent>
      </p:grpSp>
      <p:grpSp>
        <p:nvGrpSpPr>
          <p:cNvPr id="121" name="群組 120">
            <a:extLst>
              <a:ext uri="{FF2B5EF4-FFF2-40B4-BE49-F238E27FC236}">
                <a16:creationId xmlns:a16="http://schemas.microsoft.com/office/drawing/2014/main" id="{4875777A-0E74-43D4-999F-C549A70D8D5C}"/>
              </a:ext>
            </a:extLst>
          </p:cNvPr>
          <p:cNvGrpSpPr/>
          <p:nvPr/>
        </p:nvGrpSpPr>
        <p:grpSpPr>
          <a:xfrm>
            <a:off x="720968" y="2864494"/>
            <a:ext cx="3939533" cy="564506"/>
            <a:chOff x="720968" y="2864494"/>
            <a:chExt cx="3939533" cy="564506"/>
          </a:xfrm>
        </p:grpSpPr>
        <p:sp>
          <p:nvSpPr>
            <p:cNvPr id="99" name="矩形 98">
              <a:extLst>
                <a:ext uri="{FF2B5EF4-FFF2-40B4-BE49-F238E27FC236}">
                  <a16:creationId xmlns:a16="http://schemas.microsoft.com/office/drawing/2014/main" id="{0DE5CD66-E47D-48FD-BECE-799EB5F3F9C4}"/>
                </a:ext>
              </a:extLst>
            </p:cNvPr>
            <p:cNvSpPr/>
            <p:nvPr/>
          </p:nvSpPr>
          <p:spPr>
            <a:xfrm>
              <a:off x="720968" y="2864494"/>
              <a:ext cx="3927868" cy="5645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B4D7536B-6149-4339-9F46-156D8EE9B648}"/>
                </a:ext>
              </a:extLst>
            </p:cNvPr>
            <p:cNvSpPr/>
            <p:nvPr/>
          </p:nvSpPr>
          <p:spPr>
            <a:xfrm>
              <a:off x="777436" y="2915387"/>
              <a:ext cx="971256" cy="462719"/>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遺忘門</a:t>
              </a:r>
            </a:p>
          </p:txBody>
        </p: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C8B7C786-B7FC-470B-B751-0DC8B58D50AD}"/>
                    </a:ext>
                  </a:extLst>
                </p:cNvPr>
                <p:cNvSpPr txBox="1"/>
                <p:nvPr/>
              </p:nvSpPr>
              <p:spPr>
                <a:xfrm>
                  <a:off x="1690151" y="2948967"/>
                  <a:ext cx="2970350" cy="395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𝑡</m:t>
                            </m:r>
                          </m:sub>
                        </m:sSub>
                        <m:r>
                          <a:rPr lang="en-US" altLang="zh-TW" i="1">
                            <a:latin typeface="Cambria Math" panose="02040503050406030204" pitchFamily="18" charset="0"/>
                          </a:rPr>
                          <m:t>=</m:t>
                        </m:r>
                        <m:r>
                          <a:rPr lang="en-US" altLang="zh-TW" i="1">
                            <a:latin typeface="Cambria Math" panose="02040503050406030204" pitchFamily="18" charset="0"/>
                          </a:rPr>
                          <m:t>𝜎</m:t>
                        </m:r>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𝑊</m:t>
                            </m:r>
                          </m:e>
                          <m:sub>
                            <m:r>
                              <a:rPr lang="en-US" altLang="zh-TW" i="1">
                                <a:latin typeface="Cambria Math" panose="02040503050406030204" pitchFamily="18" charset="0"/>
                              </a:rPr>
                              <m:t>𝑓</m:t>
                            </m:r>
                          </m:sub>
                        </m:sSub>
                        <m:r>
                          <a:rPr lang="en-US" altLang="zh-TW" i="1">
                            <a:latin typeface="Cambria Math" panose="02040503050406030204" pitchFamily="18" charset="0"/>
                          </a:rPr>
                          <m:t>∙</m:t>
                        </m:r>
                        <m:d>
                          <m:dPr>
                            <m:begChr m:val="["/>
                            <m:endChr m:val="]"/>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𝑡</m:t>
                                </m:r>
                              </m:sub>
                            </m:sSub>
                          </m:e>
                        </m:d>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𝑓</m:t>
                            </m:r>
                          </m:sub>
                        </m:sSub>
                        <m:r>
                          <a:rPr lang="en-US" altLang="zh-TW" i="1">
                            <a:latin typeface="Cambria Math" panose="02040503050406030204" pitchFamily="18" charset="0"/>
                          </a:rPr>
                          <m:t>)</m:t>
                        </m:r>
                      </m:oMath>
                    </m:oMathPara>
                  </a14:m>
                  <a:endParaRPr lang="zh-TW" altLang="en-US" dirty="0"/>
                </a:p>
              </p:txBody>
            </p:sp>
          </mc:Choice>
          <mc:Fallback xmlns="">
            <p:sp>
              <p:nvSpPr>
                <p:cNvPr id="100" name="文字方塊 99">
                  <a:extLst>
                    <a:ext uri="{FF2B5EF4-FFF2-40B4-BE49-F238E27FC236}">
                      <a16:creationId xmlns:a16="http://schemas.microsoft.com/office/drawing/2014/main" id="{C8B7C786-B7FC-470B-B751-0DC8B58D50AD}"/>
                    </a:ext>
                  </a:extLst>
                </p:cNvPr>
                <p:cNvSpPr txBox="1">
                  <a:spLocks noRot="1" noChangeAspect="1" noMove="1" noResize="1" noEditPoints="1" noAdjustHandles="1" noChangeArrowheads="1" noChangeShapeType="1" noTextEdit="1"/>
                </p:cNvSpPr>
                <p:nvPr/>
              </p:nvSpPr>
              <p:spPr>
                <a:xfrm>
                  <a:off x="1690151" y="2948967"/>
                  <a:ext cx="2970350" cy="395558"/>
                </a:xfrm>
                <a:prstGeom prst="rect">
                  <a:avLst/>
                </a:prstGeom>
                <a:blipFill>
                  <a:blip r:embed="rId12"/>
                  <a:stretch>
                    <a:fillRect b="-9231"/>
                  </a:stretch>
                </a:blipFill>
              </p:spPr>
              <p:txBody>
                <a:bodyPr/>
                <a:lstStyle/>
                <a:p>
                  <a:r>
                    <a:rPr lang="zh-TW" altLang="en-US">
                      <a:noFill/>
                    </a:rPr>
                    <a:t> </a:t>
                  </a:r>
                </a:p>
              </p:txBody>
            </p:sp>
          </mc:Fallback>
        </mc:AlternateContent>
      </p:grpSp>
      <p:grpSp>
        <p:nvGrpSpPr>
          <p:cNvPr id="122" name="群組 121">
            <a:extLst>
              <a:ext uri="{FF2B5EF4-FFF2-40B4-BE49-F238E27FC236}">
                <a16:creationId xmlns:a16="http://schemas.microsoft.com/office/drawing/2014/main" id="{1FECAD86-246F-4E60-8F09-98430FDDE3BD}"/>
              </a:ext>
            </a:extLst>
          </p:cNvPr>
          <p:cNvGrpSpPr/>
          <p:nvPr/>
        </p:nvGrpSpPr>
        <p:grpSpPr>
          <a:xfrm>
            <a:off x="715787" y="4045838"/>
            <a:ext cx="3939533" cy="564506"/>
            <a:chOff x="715787" y="4045838"/>
            <a:chExt cx="3939533" cy="564506"/>
          </a:xfrm>
        </p:grpSpPr>
        <p:sp>
          <p:nvSpPr>
            <p:cNvPr id="101" name="矩形 100">
              <a:extLst>
                <a:ext uri="{FF2B5EF4-FFF2-40B4-BE49-F238E27FC236}">
                  <a16:creationId xmlns:a16="http://schemas.microsoft.com/office/drawing/2014/main" id="{BC2AC075-16B3-4746-A60D-61BDAFD1ECE2}"/>
                </a:ext>
              </a:extLst>
            </p:cNvPr>
            <p:cNvSpPr/>
            <p:nvPr/>
          </p:nvSpPr>
          <p:spPr>
            <a:xfrm>
              <a:off x="715787" y="4045838"/>
              <a:ext cx="3927868" cy="5645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4949A36D-33AB-4DDD-9353-06DF2EDFE329}"/>
                </a:ext>
              </a:extLst>
            </p:cNvPr>
            <p:cNvSpPr/>
            <p:nvPr/>
          </p:nvSpPr>
          <p:spPr>
            <a:xfrm>
              <a:off x="772255" y="4096731"/>
              <a:ext cx="971256" cy="462719"/>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輸入門</a:t>
              </a:r>
            </a:p>
          </p:txBody>
        </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A139459A-F9F8-4400-8457-5AE7635EBDCC}"/>
                    </a:ext>
                  </a:extLst>
                </p:cNvPr>
                <p:cNvSpPr txBox="1"/>
                <p:nvPr/>
              </p:nvSpPr>
              <p:spPr>
                <a:xfrm>
                  <a:off x="1684970" y="4130311"/>
                  <a:ext cx="29703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𝑖</m:t>
                            </m:r>
                          </m:e>
                          <m:sub>
                            <m:r>
                              <a:rPr lang="en-US" altLang="zh-TW" i="1">
                                <a:latin typeface="Cambria Math" panose="02040503050406030204" pitchFamily="18" charset="0"/>
                              </a:rPr>
                              <m:t>𝑡</m:t>
                            </m:r>
                          </m:sub>
                        </m:sSub>
                        <m:r>
                          <a:rPr lang="en-US" altLang="zh-TW" i="1">
                            <a:latin typeface="Cambria Math" panose="02040503050406030204" pitchFamily="18" charset="0"/>
                          </a:rPr>
                          <m:t>=</m:t>
                        </m:r>
                        <m:r>
                          <a:rPr lang="en-US" altLang="zh-TW" i="1">
                            <a:latin typeface="Cambria Math" panose="02040503050406030204" pitchFamily="18" charset="0"/>
                          </a:rPr>
                          <m:t>𝜎</m:t>
                        </m:r>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𝑊</m:t>
                            </m:r>
                          </m:e>
                          <m:sub>
                            <m:r>
                              <a:rPr lang="en-US" altLang="zh-TW" i="1">
                                <a:latin typeface="Cambria Math" panose="02040503050406030204" pitchFamily="18" charset="0"/>
                              </a:rPr>
                              <m:t>𝑖</m:t>
                            </m:r>
                          </m:sub>
                        </m:sSub>
                        <m:r>
                          <a:rPr lang="en-US" altLang="zh-TW" i="1">
                            <a:latin typeface="Cambria Math" panose="02040503050406030204" pitchFamily="18" charset="0"/>
                          </a:rPr>
                          <m:t>∙</m:t>
                        </m:r>
                        <m:d>
                          <m:dPr>
                            <m:begChr m:val="["/>
                            <m:endChr m:val="]"/>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𝑡</m:t>
                                </m:r>
                              </m:sub>
                            </m:sSub>
                          </m:e>
                        </m:d>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𝑖</m:t>
                            </m:r>
                          </m:sub>
                        </m:sSub>
                        <m:r>
                          <a:rPr lang="en-US" altLang="zh-TW" i="1">
                            <a:latin typeface="Cambria Math" panose="02040503050406030204" pitchFamily="18" charset="0"/>
                          </a:rPr>
                          <m:t>)</m:t>
                        </m:r>
                      </m:oMath>
                    </m:oMathPara>
                  </a14:m>
                  <a:endParaRPr lang="zh-TW" altLang="en-US" dirty="0"/>
                </a:p>
              </p:txBody>
            </p:sp>
          </mc:Choice>
          <mc:Fallback xmlns="">
            <p:sp>
              <p:nvSpPr>
                <p:cNvPr id="103" name="文字方塊 102">
                  <a:extLst>
                    <a:ext uri="{FF2B5EF4-FFF2-40B4-BE49-F238E27FC236}">
                      <a16:creationId xmlns:a16="http://schemas.microsoft.com/office/drawing/2014/main" id="{A139459A-F9F8-4400-8457-5AE7635EBDCC}"/>
                    </a:ext>
                  </a:extLst>
                </p:cNvPr>
                <p:cNvSpPr txBox="1">
                  <a:spLocks noRot="1" noChangeAspect="1" noMove="1" noResize="1" noEditPoints="1" noAdjustHandles="1" noChangeArrowheads="1" noChangeShapeType="1" noTextEdit="1"/>
                </p:cNvSpPr>
                <p:nvPr/>
              </p:nvSpPr>
              <p:spPr>
                <a:xfrm>
                  <a:off x="1684970" y="4130311"/>
                  <a:ext cx="2970350" cy="369332"/>
                </a:xfrm>
                <a:prstGeom prst="rect">
                  <a:avLst/>
                </a:prstGeom>
                <a:blipFill>
                  <a:blip r:embed="rId13"/>
                  <a:stretch>
                    <a:fillRect b="-13333"/>
                  </a:stretch>
                </a:blipFill>
              </p:spPr>
              <p:txBody>
                <a:bodyPr/>
                <a:lstStyle/>
                <a:p>
                  <a:r>
                    <a:rPr lang="zh-TW" altLang="en-US">
                      <a:noFill/>
                    </a:rPr>
                    <a:t> </a:t>
                  </a:r>
                </a:p>
              </p:txBody>
            </p:sp>
          </mc:Fallback>
        </mc:AlternateContent>
      </p:grpSp>
      <p:grpSp>
        <p:nvGrpSpPr>
          <p:cNvPr id="123" name="群組 122">
            <a:extLst>
              <a:ext uri="{FF2B5EF4-FFF2-40B4-BE49-F238E27FC236}">
                <a16:creationId xmlns:a16="http://schemas.microsoft.com/office/drawing/2014/main" id="{5AB76ED2-A22F-4F1A-9F9F-3BCC96A28A32}"/>
              </a:ext>
            </a:extLst>
          </p:cNvPr>
          <p:cNvGrpSpPr/>
          <p:nvPr/>
        </p:nvGrpSpPr>
        <p:grpSpPr>
          <a:xfrm>
            <a:off x="720840" y="5227182"/>
            <a:ext cx="3939533" cy="564506"/>
            <a:chOff x="720840" y="5227182"/>
            <a:chExt cx="3939533" cy="564506"/>
          </a:xfrm>
        </p:grpSpPr>
        <p:sp>
          <p:nvSpPr>
            <p:cNvPr id="104" name="矩形 103">
              <a:extLst>
                <a:ext uri="{FF2B5EF4-FFF2-40B4-BE49-F238E27FC236}">
                  <a16:creationId xmlns:a16="http://schemas.microsoft.com/office/drawing/2014/main" id="{D838A653-CACB-4A50-8C91-96CBCDDF148C}"/>
                </a:ext>
              </a:extLst>
            </p:cNvPr>
            <p:cNvSpPr/>
            <p:nvPr/>
          </p:nvSpPr>
          <p:spPr>
            <a:xfrm>
              <a:off x="720840" y="5227182"/>
              <a:ext cx="3927868" cy="5645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D52C5579-D5B5-4C85-B17B-947D975F91F0}"/>
                </a:ext>
              </a:extLst>
            </p:cNvPr>
            <p:cNvSpPr/>
            <p:nvPr/>
          </p:nvSpPr>
          <p:spPr>
            <a:xfrm>
              <a:off x="777308" y="5278075"/>
              <a:ext cx="971256" cy="462719"/>
            </a:xfrm>
            <a:prstGeom prst="rect">
              <a:avLst/>
            </a:prstGeom>
            <a:solidFill>
              <a:srgbClr val="F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輸出門</a:t>
              </a:r>
            </a:p>
          </p:txBody>
        </p:sp>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1185C6A1-BC19-4AA0-BB19-107CB6CAF593}"/>
                    </a:ext>
                  </a:extLst>
                </p:cNvPr>
                <p:cNvSpPr txBox="1"/>
                <p:nvPr/>
              </p:nvSpPr>
              <p:spPr>
                <a:xfrm>
                  <a:off x="1690023" y="5311655"/>
                  <a:ext cx="29703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𝑜</m:t>
                            </m:r>
                          </m:e>
                          <m:sub>
                            <m:r>
                              <a:rPr lang="en-US" altLang="zh-TW" i="1">
                                <a:latin typeface="Cambria Math" panose="02040503050406030204" pitchFamily="18" charset="0"/>
                              </a:rPr>
                              <m:t>𝑡</m:t>
                            </m:r>
                          </m:sub>
                        </m:sSub>
                        <m:r>
                          <a:rPr lang="en-US" altLang="zh-TW" i="1">
                            <a:latin typeface="Cambria Math" panose="02040503050406030204" pitchFamily="18" charset="0"/>
                          </a:rPr>
                          <m:t>=</m:t>
                        </m:r>
                        <m:r>
                          <a:rPr lang="en-US" altLang="zh-TW" i="1">
                            <a:latin typeface="Cambria Math" panose="02040503050406030204" pitchFamily="18" charset="0"/>
                          </a:rPr>
                          <m:t>𝜎</m:t>
                        </m:r>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𝑊</m:t>
                            </m:r>
                          </m:e>
                          <m:sub>
                            <m:r>
                              <a:rPr lang="en-US" altLang="zh-TW" i="1">
                                <a:latin typeface="Cambria Math" panose="02040503050406030204" pitchFamily="18" charset="0"/>
                              </a:rPr>
                              <m:t>𝑜</m:t>
                            </m:r>
                          </m:sub>
                        </m:sSub>
                        <m:r>
                          <a:rPr lang="en-US" altLang="zh-TW" i="1">
                            <a:latin typeface="Cambria Math" panose="02040503050406030204" pitchFamily="18" charset="0"/>
                          </a:rPr>
                          <m:t>∙</m:t>
                        </m:r>
                        <m:d>
                          <m:dPr>
                            <m:begChr m:val="["/>
                            <m:endChr m:val="]"/>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𝑡</m:t>
                                </m:r>
                              </m:sub>
                            </m:sSub>
                          </m:e>
                        </m:d>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𝑜</m:t>
                            </m:r>
                          </m:sub>
                        </m:sSub>
                        <m:r>
                          <a:rPr lang="en-US" altLang="zh-TW" i="1">
                            <a:latin typeface="Cambria Math" panose="02040503050406030204" pitchFamily="18" charset="0"/>
                          </a:rPr>
                          <m:t>)</m:t>
                        </m:r>
                      </m:oMath>
                    </m:oMathPara>
                  </a14:m>
                  <a:endParaRPr lang="zh-TW" altLang="en-US" dirty="0"/>
                </a:p>
              </p:txBody>
            </p:sp>
          </mc:Choice>
          <mc:Fallback xmlns="">
            <p:sp>
              <p:nvSpPr>
                <p:cNvPr id="106" name="文字方塊 105">
                  <a:extLst>
                    <a:ext uri="{FF2B5EF4-FFF2-40B4-BE49-F238E27FC236}">
                      <a16:creationId xmlns:a16="http://schemas.microsoft.com/office/drawing/2014/main" id="{1185C6A1-BC19-4AA0-BB19-107CB6CAF593}"/>
                    </a:ext>
                  </a:extLst>
                </p:cNvPr>
                <p:cNvSpPr txBox="1">
                  <a:spLocks noRot="1" noChangeAspect="1" noMove="1" noResize="1" noEditPoints="1" noAdjustHandles="1" noChangeArrowheads="1" noChangeShapeType="1" noTextEdit="1"/>
                </p:cNvSpPr>
                <p:nvPr/>
              </p:nvSpPr>
              <p:spPr>
                <a:xfrm>
                  <a:off x="1690023" y="5311655"/>
                  <a:ext cx="2970350" cy="369332"/>
                </a:xfrm>
                <a:prstGeom prst="rect">
                  <a:avLst/>
                </a:prstGeom>
                <a:blipFill>
                  <a:blip r:embed="rId14"/>
                  <a:stretch>
                    <a:fillRect b="-13115"/>
                  </a:stretch>
                </a:blipFill>
              </p:spPr>
              <p:txBody>
                <a:bodyPr/>
                <a:lstStyle/>
                <a:p>
                  <a:r>
                    <a:rPr lang="zh-TW" altLang="en-US">
                      <a:noFill/>
                    </a:rPr>
                    <a:t> </a:t>
                  </a:r>
                </a:p>
              </p:txBody>
            </p:sp>
          </mc:Fallback>
        </mc:AlternateContent>
      </p:grpSp>
      <p:sp>
        <p:nvSpPr>
          <p:cNvPr id="107" name="文字方塊 106">
            <a:extLst>
              <a:ext uri="{FF2B5EF4-FFF2-40B4-BE49-F238E27FC236}">
                <a16:creationId xmlns:a16="http://schemas.microsoft.com/office/drawing/2014/main" id="{5B40FFFC-5C1D-487E-A79B-C59BBBD56584}"/>
              </a:ext>
            </a:extLst>
          </p:cNvPr>
          <p:cNvSpPr txBox="1"/>
          <p:nvPr/>
        </p:nvSpPr>
        <p:spPr>
          <a:xfrm>
            <a:off x="715787" y="3521448"/>
            <a:ext cx="5040845" cy="369332"/>
          </a:xfrm>
          <a:prstGeom prst="rect">
            <a:avLst/>
          </a:prstGeom>
          <a:noFill/>
        </p:spPr>
        <p:txBody>
          <a:bodyPr wrap="square" rtlCol="0">
            <a:spAutoFit/>
          </a:bodyPr>
          <a:lstStyle/>
          <a:p>
            <a:pPr marL="285750" indent="-285750">
              <a:buFont typeface="Wingdings" panose="05000000000000000000" pitchFamily="2" charset="2"/>
              <a:buChar char="n"/>
            </a:pPr>
            <a:r>
              <a:rPr lang="zh-TW" altLang="en-US" b="1" dirty="0">
                <a:latin typeface="微軟正黑體" panose="020B0604030504040204" pitchFamily="34" charset="-120"/>
                <a:ea typeface="微軟正黑體" panose="020B0604030504040204" pitchFamily="34" charset="-120"/>
              </a:rPr>
              <a:t>判別當前的輸入值與上期的隱藏值是否重要</a:t>
            </a:r>
          </a:p>
        </p:txBody>
      </p:sp>
      <p:sp>
        <p:nvSpPr>
          <p:cNvPr id="108" name="文字方塊 107">
            <a:extLst>
              <a:ext uri="{FF2B5EF4-FFF2-40B4-BE49-F238E27FC236}">
                <a16:creationId xmlns:a16="http://schemas.microsoft.com/office/drawing/2014/main" id="{92C0C340-2642-4C4E-BDF8-676DB255D1E0}"/>
              </a:ext>
            </a:extLst>
          </p:cNvPr>
          <p:cNvSpPr txBox="1"/>
          <p:nvPr/>
        </p:nvSpPr>
        <p:spPr>
          <a:xfrm>
            <a:off x="715786" y="4711376"/>
            <a:ext cx="4670927" cy="369332"/>
          </a:xfrm>
          <a:prstGeom prst="rect">
            <a:avLst/>
          </a:prstGeom>
          <a:noFill/>
        </p:spPr>
        <p:txBody>
          <a:bodyPr wrap="square" rtlCol="0">
            <a:spAutoFit/>
          </a:bodyPr>
          <a:lstStyle>
            <a:defPPr>
              <a:defRPr lang="zh-TW"/>
            </a:defPPr>
            <a:lvl1pPr marL="285750" indent="-285750">
              <a:buFont typeface="Wingdings" panose="05000000000000000000" pitchFamily="2" charset="2"/>
              <a:buChar char="n"/>
              <a:defRPr>
                <a:latin typeface="微軟正黑體" panose="020B0604030504040204" pitchFamily="34" charset="-120"/>
                <a:ea typeface="微軟正黑體" panose="020B0604030504040204" pitchFamily="34" charset="-120"/>
              </a:defRPr>
            </a:lvl1pPr>
          </a:lstStyle>
          <a:p>
            <a:r>
              <a:rPr lang="zh-TW" altLang="zh-TW" b="1" dirty="0"/>
              <a:t>會決定輸入資料是否能夠加入到記憶單元</a:t>
            </a:r>
            <a:endParaRPr lang="zh-TW" altLang="en-US" b="1" dirty="0"/>
          </a:p>
        </p:txBody>
      </p:sp>
      <p:sp>
        <p:nvSpPr>
          <p:cNvPr id="110" name="文字方塊 109">
            <a:extLst>
              <a:ext uri="{FF2B5EF4-FFF2-40B4-BE49-F238E27FC236}">
                <a16:creationId xmlns:a16="http://schemas.microsoft.com/office/drawing/2014/main" id="{3E5EBB3A-3A0A-4BF1-8722-78DDD364B300}"/>
              </a:ext>
            </a:extLst>
          </p:cNvPr>
          <p:cNvSpPr txBox="1"/>
          <p:nvPr/>
        </p:nvSpPr>
        <p:spPr>
          <a:xfrm>
            <a:off x="706686" y="5949803"/>
            <a:ext cx="4384060" cy="369332"/>
          </a:xfrm>
          <a:prstGeom prst="rect">
            <a:avLst/>
          </a:prstGeom>
          <a:noFill/>
        </p:spPr>
        <p:txBody>
          <a:bodyPr wrap="square" rtlCol="0">
            <a:spAutoFit/>
          </a:bodyPr>
          <a:lstStyle>
            <a:defPPr>
              <a:defRPr lang="zh-TW"/>
            </a:defPPr>
            <a:lvl1pPr marL="285750" indent="-285750">
              <a:buFont typeface="Wingdings" panose="05000000000000000000" pitchFamily="2" charset="2"/>
              <a:buChar char="n"/>
              <a:defRPr>
                <a:latin typeface="微軟正黑體" panose="020B0604030504040204" pitchFamily="34" charset="-120"/>
                <a:ea typeface="微軟正黑體" panose="020B0604030504040204" pitchFamily="34" charset="-120"/>
              </a:defRPr>
            </a:lvl1pPr>
          </a:lstStyle>
          <a:p>
            <a:r>
              <a:rPr lang="zh-TW" altLang="en-US" b="1" dirty="0"/>
              <a:t>決定下個隱藏狀態的值並輸出最後的值</a:t>
            </a:r>
          </a:p>
        </p:txBody>
      </p:sp>
      <p:grpSp>
        <p:nvGrpSpPr>
          <p:cNvPr id="116" name="群組 115">
            <a:extLst>
              <a:ext uri="{FF2B5EF4-FFF2-40B4-BE49-F238E27FC236}">
                <a16:creationId xmlns:a16="http://schemas.microsoft.com/office/drawing/2014/main" id="{F9A7E361-8E95-44CB-AC78-E342E67C31D9}"/>
              </a:ext>
            </a:extLst>
          </p:cNvPr>
          <p:cNvGrpSpPr/>
          <p:nvPr/>
        </p:nvGrpSpPr>
        <p:grpSpPr>
          <a:xfrm>
            <a:off x="6375815" y="4981375"/>
            <a:ext cx="5111879" cy="726621"/>
            <a:chOff x="6590953" y="1713238"/>
            <a:chExt cx="5111879" cy="726621"/>
          </a:xfrm>
        </p:grpSpPr>
        <p:sp>
          <p:nvSpPr>
            <p:cNvPr id="111" name="矩形 110">
              <a:extLst>
                <a:ext uri="{FF2B5EF4-FFF2-40B4-BE49-F238E27FC236}">
                  <a16:creationId xmlns:a16="http://schemas.microsoft.com/office/drawing/2014/main" id="{E18ACDCD-D153-4DCD-B440-75F091040C7B}"/>
                </a:ext>
              </a:extLst>
            </p:cNvPr>
            <p:cNvSpPr/>
            <p:nvPr/>
          </p:nvSpPr>
          <p:spPr>
            <a:xfrm>
              <a:off x="6590953" y="1750668"/>
              <a:ext cx="4508327" cy="6891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E60E6C09-6CB4-4E85-A63B-7C660DD7B560}"/>
                </a:ext>
              </a:extLst>
            </p:cNvPr>
            <p:cNvSpPr/>
            <p:nvPr/>
          </p:nvSpPr>
          <p:spPr>
            <a:xfrm>
              <a:off x="6647422" y="1797139"/>
              <a:ext cx="1166439" cy="58512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單元狀態</a:t>
              </a:r>
            </a:p>
          </p:txBody>
        </p:sp>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0724059E-B3BC-41B6-8397-D09483C5886A}"/>
                    </a:ext>
                  </a:extLst>
                </p:cNvPr>
                <p:cNvSpPr txBox="1"/>
                <p:nvPr/>
              </p:nvSpPr>
              <p:spPr>
                <a:xfrm>
                  <a:off x="7884755" y="1713238"/>
                  <a:ext cx="3818077" cy="3780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zh-TW" altLang="zh-TW" i="1">
                                <a:latin typeface="Cambria Math" panose="02040503050406030204" pitchFamily="18" charset="0"/>
                              </a:rPr>
                            </m:ctrlPr>
                          </m:accPr>
                          <m:e>
                            <m:sSub>
                              <m:sSubPr>
                                <m:ctrlPr>
                                  <a:rPr lang="zh-TW"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𝑡</m:t>
                                </m:r>
                              </m:sub>
                            </m:sSub>
                          </m:e>
                        </m:acc>
                        <m:r>
                          <a:rPr lang="en-US" altLang="zh-TW" i="1">
                            <a:latin typeface="Cambria Math" panose="02040503050406030204" pitchFamily="18" charset="0"/>
                          </a:rPr>
                          <m:t>=</m:t>
                        </m:r>
                        <m:r>
                          <a:rPr lang="en-US" altLang="zh-TW" i="1">
                            <a:latin typeface="Cambria Math" panose="02040503050406030204" pitchFamily="18" charset="0"/>
                          </a:rPr>
                          <m:t>𝑡𝑎𝑛h</m:t>
                        </m:r>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𝑊</m:t>
                            </m:r>
                          </m:e>
                          <m:sub>
                            <m:r>
                              <a:rPr lang="en-US" altLang="zh-TW" i="1">
                                <a:latin typeface="Cambria Math" panose="02040503050406030204" pitchFamily="18" charset="0"/>
                              </a:rPr>
                              <m:t>𝐶</m:t>
                            </m:r>
                          </m:sub>
                        </m:sSub>
                        <m:r>
                          <a:rPr lang="en-US" altLang="zh-TW" i="1">
                            <a:latin typeface="Cambria Math" panose="02040503050406030204" pitchFamily="18" charset="0"/>
                          </a:rPr>
                          <m:t>∙</m:t>
                        </m:r>
                        <m:d>
                          <m:dPr>
                            <m:begChr m:val="["/>
                            <m:endChr m:val="]"/>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𝑡</m:t>
                                </m:r>
                              </m:sub>
                            </m:sSub>
                          </m:e>
                        </m:d>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𝐶</m:t>
                            </m:r>
                          </m:sub>
                        </m:sSub>
                        <m:r>
                          <a:rPr lang="en-US" altLang="zh-TW" i="1">
                            <a:latin typeface="Cambria Math" panose="02040503050406030204" pitchFamily="18" charset="0"/>
                          </a:rPr>
                          <m:t>)</m:t>
                        </m:r>
                      </m:oMath>
                    </m:oMathPara>
                  </a14:m>
                  <a:endParaRPr lang="zh-TW" altLang="en-US" dirty="0"/>
                </a:p>
              </p:txBody>
            </p:sp>
          </mc:Choice>
          <mc:Fallback xmlns="">
            <p:sp>
              <p:nvSpPr>
                <p:cNvPr id="114" name="文字方塊 113">
                  <a:extLst>
                    <a:ext uri="{FF2B5EF4-FFF2-40B4-BE49-F238E27FC236}">
                      <a16:creationId xmlns:a16="http://schemas.microsoft.com/office/drawing/2014/main" id="{0724059E-B3BC-41B6-8397-D09483C5886A}"/>
                    </a:ext>
                  </a:extLst>
                </p:cNvPr>
                <p:cNvSpPr txBox="1">
                  <a:spLocks noRot="1" noChangeAspect="1" noMove="1" noResize="1" noEditPoints="1" noAdjustHandles="1" noChangeArrowheads="1" noChangeShapeType="1" noTextEdit="1"/>
                </p:cNvSpPr>
                <p:nvPr/>
              </p:nvSpPr>
              <p:spPr>
                <a:xfrm>
                  <a:off x="7884755" y="1713238"/>
                  <a:ext cx="3818077" cy="378052"/>
                </a:xfrm>
                <a:prstGeom prst="rect">
                  <a:avLst/>
                </a:prstGeom>
                <a:blipFill>
                  <a:blip r:embed="rId15"/>
                  <a:stretch>
                    <a:fillRect t="-8065"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D5E63882-D46E-438E-8496-C9BC3EC0045D}"/>
                    </a:ext>
                  </a:extLst>
                </p:cNvPr>
                <p:cNvSpPr txBox="1"/>
                <p:nvPr/>
              </p:nvSpPr>
              <p:spPr>
                <a:xfrm>
                  <a:off x="7884756" y="2059066"/>
                  <a:ext cx="3214524" cy="3780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𝑡</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𝑡</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𝑖</m:t>
                            </m:r>
                          </m:e>
                          <m:sub>
                            <m:r>
                              <a:rPr lang="en-US" altLang="zh-TW" i="1">
                                <a:latin typeface="Cambria Math" panose="02040503050406030204" pitchFamily="18" charset="0"/>
                              </a:rPr>
                              <m:t>𝑡</m:t>
                            </m:r>
                          </m:sub>
                        </m:sSub>
                        <m:r>
                          <a:rPr lang="en-US" altLang="zh-TW" i="1">
                            <a:latin typeface="Cambria Math" panose="02040503050406030204" pitchFamily="18" charset="0"/>
                          </a:rPr>
                          <m:t>×</m:t>
                        </m:r>
                        <m:acc>
                          <m:accPr>
                            <m:chr m:val="̃"/>
                            <m:ctrlPr>
                              <a:rPr lang="zh-TW" altLang="zh-TW" i="1">
                                <a:latin typeface="Cambria Math" panose="02040503050406030204" pitchFamily="18" charset="0"/>
                              </a:rPr>
                            </m:ctrlPr>
                          </m:accPr>
                          <m:e>
                            <m:sSub>
                              <m:sSubPr>
                                <m:ctrlPr>
                                  <a:rPr lang="zh-TW"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𝑡</m:t>
                                </m:r>
                              </m:sub>
                            </m:sSub>
                          </m:e>
                        </m:acc>
                      </m:oMath>
                    </m:oMathPara>
                  </a14:m>
                  <a:endParaRPr lang="zh-TW" altLang="en-US" dirty="0"/>
                </a:p>
              </p:txBody>
            </p:sp>
          </mc:Choice>
          <mc:Fallback xmlns="">
            <p:sp>
              <p:nvSpPr>
                <p:cNvPr id="115" name="文字方塊 114">
                  <a:extLst>
                    <a:ext uri="{FF2B5EF4-FFF2-40B4-BE49-F238E27FC236}">
                      <a16:creationId xmlns:a16="http://schemas.microsoft.com/office/drawing/2014/main" id="{D5E63882-D46E-438E-8496-C9BC3EC0045D}"/>
                    </a:ext>
                  </a:extLst>
                </p:cNvPr>
                <p:cNvSpPr txBox="1">
                  <a:spLocks noRot="1" noChangeAspect="1" noMove="1" noResize="1" noEditPoints="1" noAdjustHandles="1" noChangeArrowheads="1" noChangeShapeType="1" noTextEdit="1"/>
                </p:cNvSpPr>
                <p:nvPr/>
              </p:nvSpPr>
              <p:spPr>
                <a:xfrm>
                  <a:off x="7884756" y="2059066"/>
                  <a:ext cx="3214524" cy="378052"/>
                </a:xfrm>
                <a:prstGeom prst="rect">
                  <a:avLst/>
                </a:prstGeom>
                <a:blipFill>
                  <a:blip r:embed="rId16"/>
                  <a:stretch>
                    <a:fillRect t="-8065" b="-12903"/>
                  </a:stretch>
                </a:blipFill>
              </p:spPr>
              <p:txBody>
                <a:bodyPr/>
                <a:lstStyle/>
                <a:p>
                  <a:r>
                    <a:rPr lang="zh-TW" altLang="en-US">
                      <a:noFill/>
                    </a:rPr>
                    <a:t> </a:t>
                  </a:r>
                </a:p>
              </p:txBody>
            </p:sp>
          </mc:Fallback>
        </mc:AlternateContent>
      </p:grpSp>
      <p:grpSp>
        <p:nvGrpSpPr>
          <p:cNvPr id="120" name="群組 119">
            <a:extLst>
              <a:ext uri="{FF2B5EF4-FFF2-40B4-BE49-F238E27FC236}">
                <a16:creationId xmlns:a16="http://schemas.microsoft.com/office/drawing/2014/main" id="{8671EC2E-0C88-4554-8F4D-C13CC3C8CA1B}"/>
              </a:ext>
            </a:extLst>
          </p:cNvPr>
          <p:cNvGrpSpPr/>
          <p:nvPr/>
        </p:nvGrpSpPr>
        <p:grpSpPr>
          <a:xfrm>
            <a:off x="6375815" y="5950585"/>
            <a:ext cx="4522813" cy="564506"/>
            <a:chOff x="6340814" y="5950879"/>
            <a:chExt cx="4522813" cy="564506"/>
          </a:xfrm>
        </p:grpSpPr>
        <p:sp>
          <p:nvSpPr>
            <p:cNvPr id="117" name="矩形 116">
              <a:extLst>
                <a:ext uri="{FF2B5EF4-FFF2-40B4-BE49-F238E27FC236}">
                  <a16:creationId xmlns:a16="http://schemas.microsoft.com/office/drawing/2014/main" id="{D5485769-C4D1-4E16-A861-BD2AB50D4ECA}"/>
                </a:ext>
              </a:extLst>
            </p:cNvPr>
            <p:cNvSpPr/>
            <p:nvPr/>
          </p:nvSpPr>
          <p:spPr>
            <a:xfrm>
              <a:off x="6340814" y="5950879"/>
              <a:ext cx="4522813" cy="5645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矩形 117">
              <a:extLst>
                <a:ext uri="{FF2B5EF4-FFF2-40B4-BE49-F238E27FC236}">
                  <a16:creationId xmlns:a16="http://schemas.microsoft.com/office/drawing/2014/main" id="{7B8B9E16-E8EA-404E-AA26-E753C2109C6A}"/>
                </a:ext>
              </a:extLst>
            </p:cNvPr>
            <p:cNvSpPr/>
            <p:nvPr/>
          </p:nvSpPr>
          <p:spPr>
            <a:xfrm>
              <a:off x="6397283" y="6001772"/>
              <a:ext cx="1180926" cy="462719"/>
            </a:xfrm>
            <a:prstGeom prst="rect">
              <a:avLst/>
            </a:prstGeom>
            <a:solidFill>
              <a:srgbClr val="B8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隱藏狀態</a:t>
              </a:r>
            </a:p>
          </p:txBody>
        </p:sp>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80A84A59-53E9-430E-9BC9-CC0CE47A74AF}"/>
                    </a:ext>
                  </a:extLst>
                </p:cNvPr>
                <p:cNvSpPr txBox="1"/>
                <p:nvPr/>
              </p:nvSpPr>
              <p:spPr>
                <a:xfrm>
                  <a:off x="7654094" y="6048465"/>
                  <a:ext cx="297035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𝑡</m:t>
                            </m:r>
                          </m:sub>
                        </m:sSub>
                        <m:r>
                          <a:rPr lang="en-US" altLang="zh-TW" i="1">
                            <a:latin typeface="Cambria Math" panose="02040503050406030204" pitchFamily="18" charset="0"/>
                          </a:rPr>
                          <m:t>=</m:t>
                        </m:r>
                        <m:r>
                          <a:rPr lang="en-US" altLang="zh-TW" i="1">
                            <a:latin typeface="Cambria Math" panose="02040503050406030204" pitchFamily="18" charset="0"/>
                          </a:rPr>
                          <m:t>𝜎</m:t>
                        </m:r>
                        <m:r>
                          <a:rPr lang="en-US" altLang="zh-TW" i="1">
                            <a:latin typeface="Cambria Math" panose="02040503050406030204" pitchFamily="18" charset="0"/>
                          </a:rPr>
                          <m:t>×</m:t>
                        </m:r>
                        <m:r>
                          <m:rPr>
                            <m:sty m:val="p"/>
                          </m:rPr>
                          <a:rPr lang="en-US" altLang="zh-TW">
                            <a:latin typeface="Cambria Math" panose="02040503050406030204" pitchFamily="18" charset="0"/>
                          </a:rPr>
                          <m:t>tanh</m:t>
                        </m:r>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𝐶</m:t>
                            </m:r>
                          </m:e>
                          <m:sub>
                            <m:r>
                              <a:rPr lang="en-US" altLang="zh-TW" i="1">
                                <a:latin typeface="Cambria Math" panose="02040503050406030204" pitchFamily="18" charset="0"/>
                              </a:rPr>
                              <m:t>𝑡</m:t>
                            </m:r>
                          </m:sub>
                        </m:sSub>
                        <m:r>
                          <a:rPr lang="en-US" altLang="zh-TW" i="1">
                            <a:latin typeface="Cambria Math" panose="02040503050406030204" pitchFamily="18" charset="0"/>
                          </a:rPr>
                          <m:t>)</m:t>
                        </m:r>
                      </m:oMath>
                    </m:oMathPara>
                  </a14:m>
                  <a:endParaRPr lang="zh-TW" altLang="en-US" dirty="0"/>
                </a:p>
              </p:txBody>
            </p:sp>
          </mc:Choice>
          <mc:Fallback xmlns="">
            <p:sp>
              <p:nvSpPr>
                <p:cNvPr id="119" name="文字方塊 118">
                  <a:extLst>
                    <a:ext uri="{FF2B5EF4-FFF2-40B4-BE49-F238E27FC236}">
                      <a16:creationId xmlns:a16="http://schemas.microsoft.com/office/drawing/2014/main" id="{80A84A59-53E9-430E-9BC9-CC0CE47A74AF}"/>
                    </a:ext>
                  </a:extLst>
                </p:cNvPr>
                <p:cNvSpPr txBox="1">
                  <a:spLocks noRot="1" noChangeAspect="1" noMove="1" noResize="1" noEditPoints="1" noAdjustHandles="1" noChangeArrowheads="1" noChangeShapeType="1" noTextEdit="1"/>
                </p:cNvSpPr>
                <p:nvPr/>
              </p:nvSpPr>
              <p:spPr>
                <a:xfrm>
                  <a:off x="7654094" y="6048465"/>
                  <a:ext cx="2970350" cy="369332"/>
                </a:xfrm>
                <a:prstGeom prst="rect">
                  <a:avLst/>
                </a:prstGeom>
                <a:blipFill>
                  <a:blip r:embed="rId17"/>
                  <a:stretch>
                    <a:fillRect b="-13115"/>
                  </a:stretch>
                </a:blipFill>
              </p:spPr>
              <p:txBody>
                <a:bodyPr/>
                <a:lstStyle/>
                <a:p>
                  <a:r>
                    <a:rPr lang="zh-TW" altLang="en-US">
                      <a:noFill/>
                    </a:rPr>
                    <a:t> </a:t>
                  </a:r>
                </a:p>
              </p:txBody>
            </p:sp>
          </mc:Fallback>
        </mc:AlternateContent>
      </p:grpSp>
      <p:sp>
        <p:nvSpPr>
          <p:cNvPr id="98" name="文本框 8">
            <a:extLst>
              <a:ext uri="{FF2B5EF4-FFF2-40B4-BE49-F238E27FC236}">
                <a16:creationId xmlns:a16="http://schemas.microsoft.com/office/drawing/2014/main" id="{7548F038-C797-4F4C-820F-C0CD18D1409E}"/>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109" name="文本框 8">
            <a:extLst>
              <a:ext uri="{FF2B5EF4-FFF2-40B4-BE49-F238E27FC236}">
                <a16:creationId xmlns:a16="http://schemas.microsoft.com/office/drawing/2014/main" id="{F6335D01-7922-4B7A-BFD5-FBE2E3826B40}"/>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113" name="文本框 8">
            <a:extLst>
              <a:ext uri="{FF2B5EF4-FFF2-40B4-BE49-F238E27FC236}">
                <a16:creationId xmlns:a16="http://schemas.microsoft.com/office/drawing/2014/main" id="{475EF69C-D66A-42C4-A180-453E6DFEEACD}"/>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125" name="文本框 8">
            <a:extLst>
              <a:ext uri="{FF2B5EF4-FFF2-40B4-BE49-F238E27FC236}">
                <a16:creationId xmlns:a16="http://schemas.microsoft.com/office/drawing/2014/main" id="{7EE8A3B6-6475-4FCD-B625-3A625683159C}"/>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126" name="文本框 8">
            <a:extLst>
              <a:ext uri="{FF2B5EF4-FFF2-40B4-BE49-F238E27FC236}">
                <a16:creationId xmlns:a16="http://schemas.microsoft.com/office/drawing/2014/main" id="{DAA93F66-D088-4938-84B0-388BE630093B}"/>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892497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2.08333E-7 2.59259E-6 L -0.00078 -0.11273 " pathEditMode="relative" rAng="0" ptsTypes="AA">
                                      <p:cBhvr>
                                        <p:cTn id="14" dur="1000" fill="hold"/>
                                        <p:tgtEl>
                                          <p:spTgt spid="56"/>
                                        </p:tgtEl>
                                        <p:attrNameLst>
                                          <p:attrName>ppt_x</p:attrName>
                                          <p:attrName>ppt_y</p:attrName>
                                        </p:attrNameLst>
                                      </p:cBhvr>
                                      <p:rCtr x="-39" y="-5648"/>
                                    </p:animMotion>
                                  </p:childTnLst>
                                </p:cTn>
                              </p:par>
                              <p:par>
                                <p:cTn id="15" presetID="1" presetClass="exit" presetSubtype="0" fill="hold" grpId="1" nodeType="withEffect">
                                  <p:stCondLst>
                                    <p:cond delay="0"/>
                                  </p:stCondLst>
                                  <p:childTnLst>
                                    <p:set>
                                      <p:cBhvr>
                                        <p:cTn id="16" dur="1" fill="hold">
                                          <p:stCondLst>
                                            <p:cond delay="0"/>
                                          </p:stCondLst>
                                        </p:cTn>
                                        <p:tgtEl>
                                          <p:spTgt spid="124"/>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left)">
                                      <p:cBhvr>
                                        <p:cTn id="19" dur="500"/>
                                        <p:tgtEl>
                                          <p:spTgt spid="121"/>
                                        </p:tgtEl>
                                      </p:cBhvr>
                                    </p:animEffect>
                                  </p:childTnLst>
                                </p:cTn>
                              </p:par>
                              <p:par>
                                <p:cTn id="20" presetID="22" presetClass="entr" presetSubtype="8" fill="hold"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left)">
                                      <p:cBhvr>
                                        <p:cTn id="22" dur="500"/>
                                        <p:tgtEl>
                                          <p:spTgt spid="122"/>
                                        </p:tgtEl>
                                      </p:cBhvr>
                                    </p:animEffect>
                                  </p:childTnLst>
                                </p:cTn>
                              </p:par>
                              <p:par>
                                <p:cTn id="23" presetID="22" presetClass="entr" presetSubtype="8" fill="hold" nodeType="with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22" presetClass="entr" presetSubtype="8" fill="hold"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wipe(left)">
                                      <p:cBhvr>
                                        <p:cTn id="28" dur="500"/>
                                        <p:tgtEl>
                                          <p:spTgt spid="116"/>
                                        </p:tgtEl>
                                      </p:cBhvr>
                                    </p:animEffect>
                                  </p:childTnLst>
                                </p:cTn>
                              </p:par>
                              <p:par>
                                <p:cTn id="29" presetID="22" presetClass="entr" presetSubtype="8" fill="hold" nodeType="with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left)">
                                      <p:cBhvr>
                                        <p:cTn id="31" dur="500"/>
                                        <p:tgtEl>
                                          <p:spTgt spid="120"/>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10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07" grpId="0"/>
      <p:bldP spid="108" grpId="0"/>
      <p:bldP spid="1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37</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12" name="箭號: 五邊形 11">
            <a:extLst>
              <a:ext uri="{FF2B5EF4-FFF2-40B4-BE49-F238E27FC236}">
                <a16:creationId xmlns:a16="http://schemas.microsoft.com/office/drawing/2014/main" id="{FA4C4672-863D-4862-8075-B7FFCF0ACE48}"/>
              </a:ext>
            </a:extLst>
          </p:cNvPr>
          <p:cNvSpPr/>
          <p:nvPr/>
        </p:nvSpPr>
        <p:spPr>
          <a:xfrm>
            <a:off x="243836" y="1661021"/>
            <a:ext cx="2151021"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參數調整設置</a:t>
            </a:r>
          </a:p>
        </p:txBody>
      </p:sp>
      <p:sp>
        <p:nvSpPr>
          <p:cNvPr id="13" name="文字方塊 12">
            <a:extLst>
              <a:ext uri="{FF2B5EF4-FFF2-40B4-BE49-F238E27FC236}">
                <a16:creationId xmlns:a16="http://schemas.microsoft.com/office/drawing/2014/main" id="{E165A5C9-ADC7-4B7F-A755-76F5577E0E88}"/>
              </a:ext>
            </a:extLst>
          </p:cNvPr>
          <p:cNvSpPr txBox="1"/>
          <p:nvPr/>
        </p:nvSpPr>
        <p:spPr>
          <a:xfrm>
            <a:off x="2394857" y="1679080"/>
            <a:ext cx="5111932"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提升模型整體性能，並</a:t>
            </a:r>
            <a:r>
              <a:rPr lang="zh-TW" altLang="en-US" sz="2000" dirty="0">
                <a:solidFill>
                  <a:srgbClr val="FF0000"/>
                </a:solidFill>
                <a:latin typeface="微軟正黑體" panose="020B0604030504040204" pitchFamily="34" charset="-120"/>
                <a:ea typeface="微軟正黑體" panose="020B0604030504040204" pitchFamily="34" charset="-120"/>
              </a:rPr>
              <a:t>提高</a:t>
            </a:r>
            <a:r>
              <a:rPr lang="zh-TW" altLang="en-US" sz="2000" dirty="0">
                <a:latin typeface="微軟正黑體" panose="020B0604030504040204" pitchFamily="34" charset="-120"/>
                <a:ea typeface="微軟正黑體" panose="020B0604030504040204" pitchFamily="34" charset="-120"/>
              </a:rPr>
              <a:t>預測的</a:t>
            </a:r>
            <a:r>
              <a:rPr lang="zh-TW" altLang="en-US" sz="2000" dirty="0">
                <a:solidFill>
                  <a:srgbClr val="FF0000"/>
                </a:solidFill>
                <a:latin typeface="微軟正黑體" panose="020B0604030504040204" pitchFamily="34" charset="-120"/>
                <a:ea typeface="微軟正黑體" panose="020B0604030504040204" pitchFamily="34" charset="-120"/>
              </a:rPr>
              <a:t>績效指標</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34550407-FA6A-41D6-91AB-B96622B8EB4B}"/>
              </a:ext>
            </a:extLst>
          </p:cNvPr>
          <p:cNvSpPr txBox="1"/>
          <p:nvPr/>
        </p:nvSpPr>
        <p:spPr>
          <a:xfrm>
            <a:off x="458111" y="2311417"/>
            <a:ext cx="4401271"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貝葉斯優化</a:t>
            </a:r>
            <a:r>
              <a:rPr lang="en-US" altLang="zh-TW" sz="2000" b="1" u="sng" dirty="0">
                <a:latin typeface="微軟正黑體" panose="020B0604030504040204" pitchFamily="34" charset="-120"/>
                <a:ea typeface="微軟正黑體" panose="020B0604030504040204" pitchFamily="34" charset="-120"/>
              </a:rPr>
              <a:t>(Bayesian Optimization)</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0829576C-1BA7-4B19-80A4-4544CF4E5366}"/>
                  </a:ext>
                </a:extLst>
              </p:cNvPr>
              <p:cNvSpPr txBox="1"/>
              <p:nvPr/>
            </p:nvSpPr>
            <p:spPr>
              <a:xfrm>
                <a:off x="1173571" y="3236031"/>
                <a:ext cx="2970350" cy="492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zh-TW"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r>
                        <a:rPr lang="en-US" altLang="zh-TW" sz="2000" i="1">
                          <a:latin typeface="Cambria Math" panose="02040503050406030204" pitchFamily="18" charset="0"/>
                        </a:rPr>
                        <m:t>𝑎𝑟𝑔</m:t>
                      </m:r>
                      <m:limLow>
                        <m:limLowPr>
                          <m:ctrlPr>
                            <a:rPr lang="zh-TW" altLang="zh-TW" sz="2000" i="1">
                              <a:latin typeface="Cambria Math" panose="02040503050406030204" pitchFamily="18" charset="0"/>
                            </a:rPr>
                          </m:ctrlPr>
                        </m:limLowPr>
                        <m:e>
                          <m:r>
                            <m:rPr>
                              <m:sty m:val="p"/>
                            </m:rPr>
                            <a:rPr lang="en-US" altLang="zh-TW" sz="2000">
                              <a:latin typeface="Cambria Math" panose="02040503050406030204" pitchFamily="18" charset="0"/>
                            </a:rPr>
                            <m:t>min</m:t>
                          </m:r>
                        </m:e>
                        <m:lim>
                          <m:r>
                            <a:rPr lang="en-US" altLang="zh-TW" sz="2000" i="1">
                              <a:latin typeface="Cambria Math" panose="02040503050406030204" pitchFamily="18" charset="0"/>
                            </a:rPr>
                            <m:t>𝑥</m:t>
                          </m:r>
                          <m:r>
                            <a:rPr lang="en-US" altLang="zh-TW" sz="2000" i="1">
                              <a:latin typeface="Cambria Math" panose="02040503050406030204" pitchFamily="18" charset="0"/>
                            </a:rPr>
                            <m:t>𝜖</m:t>
                          </m:r>
                          <m:r>
                            <a:rPr lang="en-US" altLang="zh-TW" sz="2000" i="1">
                              <a:latin typeface="Cambria Math" panose="02040503050406030204" pitchFamily="18" charset="0"/>
                            </a:rPr>
                            <m:t>𝑋</m:t>
                          </m:r>
                        </m:lim>
                      </m:limLow>
                      <m:r>
                        <a:rPr lang="en-US" altLang="zh-TW" sz="2000" i="1">
                          <a:latin typeface="Cambria Math" panose="02040503050406030204" pitchFamily="18" charset="0"/>
                        </a:rPr>
                        <m:t> </m:t>
                      </m:r>
                      <m:r>
                        <a:rPr lang="en-US" altLang="zh-TW" sz="2000" i="1">
                          <a:latin typeface="Cambria Math" panose="02040503050406030204" pitchFamily="18" charset="0"/>
                        </a:rPr>
                        <m:t>𝑓</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m:t>
                      </m:r>
                    </m:oMath>
                  </m:oMathPara>
                </a14:m>
                <a:endParaRPr lang="zh-TW" altLang="en-US" sz="2000" dirty="0"/>
              </a:p>
            </p:txBody>
          </p:sp>
        </mc:Choice>
        <mc:Fallback xmlns="">
          <p:sp>
            <p:nvSpPr>
              <p:cNvPr id="15" name="文字方塊 14">
                <a:extLst>
                  <a:ext uri="{FF2B5EF4-FFF2-40B4-BE49-F238E27FC236}">
                    <a16:creationId xmlns:a16="http://schemas.microsoft.com/office/drawing/2014/main" id="{0829576C-1BA7-4B19-80A4-4544CF4E5366}"/>
                  </a:ext>
                </a:extLst>
              </p:cNvPr>
              <p:cNvSpPr txBox="1">
                <a:spLocks noRot="1" noChangeAspect="1" noMove="1" noResize="1" noEditPoints="1" noAdjustHandles="1" noChangeArrowheads="1" noChangeShapeType="1" noTextEdit="1"/>
              </p:cNvSpPr>
              <p:nvPr/>
            </p:nvSpPr>
            <p:spPr>
              <a:xfrm>
                <a:off x="1173571" y="3236031"/>
                <a:ext cx="2970350" cy="492764"/>
              </a:xfrm>
              <a:prstGeom prst="rect">
                <a:avLst/>
              </a:prstGeom>
              <a:blipFill>
                <a:blip r:embed="rId3"/>
                <a:stretch>
                  <a:fillRect b="-24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179FDA4-6DEC-45EC-90AA-6FD068B7E5C7}"/>
                  </a:ext>
                </a:extLst>
              </p:cNvPr>
              <p:cNvSpPr txBox="1"/>
              <p:nvPr/>
            </p:nvSpPr>
            <p:spPr>
              <a:xfrm>
                <a:off x="270874" y="4080116"/>
                <a:ext cx="5104689" cy="713337"/>
              </a:xfrm>
              <a:prstGeom prst="rect">
                <a:avLst/>
              </a:prstGeom>
              <a:noFill/>
            </p:spPr>
            <p:txBody>
              <a:bodyPr wrap="square" rtlCol="0">
                <a:spAutoFit/>
              </a:bodyPr>
              <a:lstStyle/>
              <a:p>
                <a:pPr algn="ctr"/>
                <a:r>
                  <a:rPr lang="zh-TW" altLang="zh-TW" sz="1900" dirty="0">
                    <a:latin typeface="微軟正黑體" panose="020B0604030504040204" pitchFamily="34" charset="-120"/>
                    <a:ea typeface="微軟正黑體" panose="020B0604030504040204" pitchFamily="34" charset="-120"/>
                  </a:rPr>
                  <a:t>假設有一個超參數組合為</a:t>
                </a:r>
                <a14:m>
                  <m:oMath xmlns:m="http://schemas.openxmlformats.org/officeDocument/2006/math">
                    <m:r>
                      <a:rPr lang="en-US" altLang="zh-TW" sz="1900" i="1">
                        <a:latin typeface="Cambria Math" panose="02040503050406030204" pitchFamily="18" charset="0"/>
                      </a:rPr>
                      <m:t>𝑋</m:t>
                    </m:r>
                    <m:r>
                      <a:rPr lang="en-US" altLang="zh-TW" sz="1900" i="1">
                        <a:latin typeface="Cambria Math" panose="02040503050406030204" pitchFamily="18" charset="0"/>
                      </a:rPr>
                      <m:t>=</m:t>
                    </m:r>
                    <m:d>
                      <m:dPr>
                        <m:begChr m:val="{"/>
                        <m:endChr m:val="}"/>
                        <m:ctrlPr>
                          <a:rPr lang="en-US" altLang="zh-TW" sz="1900" i="1">
                            <a:latin typeface="Cambria Math" panose="02040503050406030204" pitchFamily="18" charset="0"/>
                          </a:rPr>
                        </m:ctrlPr>
                      </m:dPr>
                      <m:e>
                        <m:sSub>
                          <m:sSubPr>
                            <m:ctrlPr>
                              <a:rPr lang="zh-TW" altLang="zh-TW" sz="1900" i="1">
                                <a:latin typeface="Cambria Math" panose="02040503050406030204" pitchFamily="18" charset="0"/>
                              </a:rPr>
                            </m:ctrlPr>
                          </m:sSubPr>
                          <m:e>
                            <m:r>
                              <a:rPr lang="en-US" altLang="zh-TW" sz="1900" i="1">
                                <a:latin typeface="Cambria Math" panose="02040503050406030204" pitchFamily="18" charset="0"/>
                              </a:rPr>
                              <m:t>𝑥</m:t>
                            </m:r>
                          </m:e>
                          <m:sub>
                            <m:r>
                              <a:rPr lang="en-US" altLang="zh-TW" sz="1900" i="1">
                                <a:latin typeface="Cambria Math" panose="02040503050406030204" pitchFamily="18" charset="0"/>
                              </a:rPr>
                              <m:t>1</m:t>
                            </m:r>
                          </m:sub>
                        </m:sSub>
                        <m:r>
                          <a:rPr lang="en-US" altLang="zh-TW" sz="1900" i="1">
                            <a:latin typeface="Cambria Math" panose="02040503050406030204" pitchFamily="18" charset="0"/>
                          </a:rPr>
                          <m:t>,</m:t>
                        </m:r>
                        <m:sSub>
                          <m:sSubPr>
                            <m:ctrlPr>
                              <a:rPr lang="zh-TW" altLang="zh-TW" sz="1900" i="1">
                                <a:latin typeface="Cambria Math" panose="02040503050406030204" pitchFamily="18" charset="0"/>
                              </a:rPr>
                            </m:ctrlPr>
                          </m:sSubPr>
                          <m:e>
                            <m:r>
                              <a:rPr lang="en-US" altLang="zh-TW" sz="1900" i="1">
                                <a:latin typeface="Cambria Math" panose="02040503050406030204" pitchFamily="18" charset="0"/>
                              </a:rPr>
                              <m:t>𝑥</m:t>
                            </m:r>
                          </m:e>
                          <m:sub>
                            <m:r>
                              <a:rPr lang="en-US" altLang="zh-TW" sz="1900" i="1">
                                <a:latin typeface="Cambria Math" panose="02040503050406030204" pitchFamily="18" charset="0"/>
                              </a:rPr>
                              <m:t>2</m:t>
                            </m:r>
                          </m:sub>
                        </m:sSub>
                        <m:r>
                          <a:rPr lang="en-US" altLang="zh-TW" sz="1900" i="1">
                            <a:latin typeface="Cambria Math" panose="02040503050406030204" pitchFamily="18" charset="0"/>
                          </a:rPr>
                          <m:t>,</m:t>
                        </m:r>
                        <m:sSub>
                          <m:sSubPr>
                            <m:ctrlPr>
                              <a:rPr lang="zh-TW" altLang="zh-TW" sz="1900" i="1">
                                <a:latin typeface="Cambria Math" panose="02040503050406030204" pitchFamily="18" charset="0"/>
                              </a:rPr>
                            </m:ctrlPr>
                          </m:sSubPr>
                          <m:e>
                            <m:r>
                              <a:rPr lang="en-US" altLang="zh-TW" sz="1900" i="1">
                                <a:latin typeface="Cambria Math" panose="02040503050406030204" pitchFamily="18" charset="0"/>
                              </a:rPr>
                              <m:t>𝑥</m:t>
                            </m:r>
                          </m:e>
                          <m:sub>
                            <m:r>
                              <a:rPr lang="en-US" altLang="zh-TW" sz="1900" i="1">
                                <a:latin typeface="Cambria Math" panose="02040503050406030204" pitchFamily="18" charset="0"/>
                              </a:rPr>
                              <m:t>3,……</m:t>
                            </m:r>
                          </m:sub>
                        </m:sSub>
                        <m:sSub>
                          <m:sSubPr>
                            <m:ctrlPr>
                              <a:rPr lang="zh-TW" altLang="zh-TW" sz="1900" i="1">
                                <a:latin typeface="Cambria Math" panose="02040503050406030204" pitchFamily="18" charset="0"/>
                              </a:rPr>
                            </m:ctrlPr>
                          </m:sSubPr>
                          <m:e>
                            <m:r>
                              <a:rPr lang="en-US" altLang="zh-TW" sz="1900" i="1">
                                <a:latin typeface="Cambria Math" panose="02040503050406030204" pitchFamily="18" charset="0"/>
                              </a:rPr>
                              <m:t>𝑥</m:t>
                            </m:r>
                          </m:e>
                          <m:sub>
                            <m:r>
                              <a:rPr lang="en-US" altLang="zh-TW" sz="1900" i="1">
                                <a:latin typeface="Cambria Math" panose="02040503050406030204" pitchFamily="18" charset="0"/>
                              </a:rPr>
                              <m:t>𝑛</m:t>
                            </m:r>
                          </m:sub>
                        </m:sSub>
                      </m:e>
                    </m:d>
                  </m:oMath>
                </a14:m>
                <a:endParaRPr lang="en-US" altLang="zh-TW" sz="1900" dirty="0">
                  <a:latin typeface="微軟正黑體" panose="020B0604030504040204" pitchFamily="34" charset="-120"/>
                  <a:ea typeface="微軟正黑體" panose="020B0604030504040204" pitchFamily="34" charset="-120"/>
                </a:endParaRPr>
              </a:p>
              <a:p>
                <a:pPr algn="ctr"/>
                <a:r>
                  <a:rPr lang="en-US" altLang="zh-TW" sz="1900" dirty="0">
                    <a:latin typeface="微軟正黑體" panose="020B0604030504040204" pitchFamily="34" charset="-120"/>
                    <a:ea typeface="微軟正黑體" panose="020B0604030504040204" pitchFamily="34" charset="-120"/>
                  </a:rPr>
                  <a:t>(</a:t>
                </a:r>
                <a14:m>
                  <m:oMath xmlns:m="http://schemas.openxmlformats.org/officeDocument/2006/math">
                    <m:sSub>
                      <m:sSubPr>
                        <m:ctrlPr>
                          <a:rPr lang="zh-TW" altLang="zh-TW" sz="1900" i="1">
                            <a:latin typeface="Cambria Math" panose="02040503050406030204" pitchFamily="18" charset="0"/>
                          </a:rPr>
                        </m:ctrlPr>
                      </m:sSubPr>
                      <m:e>
                        <m:r>
                          <a:rPr lang="en-US" altLang="zh-TW" sz="1900" i="1">
                            <a:latin typeface="Cambria Math" panose="02040503050406030204" pitchFamily="18" charset="0"/>
                          </a:rPr>
                          <m:t>𝑥</m:t>
                        </m:r>
                      </m:e>
                      <m:sub>
                        <m:r>
                          <a:rPr lang="en-US" altLang="zh-TW" sz="1900" i="1">
                            <a:latin typeface="Cambria Math" panose="02040503050406030204" pitchFamily="18" charset="0"/>
                          </a:rPr>
                          <m:t>𝑛</m:t>
                        </m:r>
                      </m:sub>
                    </m:sSub>
                  </m:oMath>
                </a14:m>
                <a:r>
                  <a:rPr lang="zh-TW" altLang="zh-TW" sz="1900" dirty="0">
                    <a:latin typeface="微軟正黑體" panose="020B0604030504040204" pitchFamily="34" charset="-120"/>
                    <a:ea typeface="微軟正黑體" panose="020B0604030504040204" pitchFamily="34" charset="-120"/>
                  </a:rPr>
                  <a:t>為某個超參數的值</a:t>
                </a:r>
                <a:r>
                  <a:rPr lang="en-US" altLang="zh-TW" sz="1900" dirty="0">
                    <a:latin typeface="微軟正黑體" panose="020B0604030504040204" pitchFamily="34" charset="-120"/>
                    <a:ea typeface="微軟正黑體" panose="020B0604030504040204" pitchFamily="34" charset="-120"/>
                  </a:rPr>
                  <a:t>)</a:t>
                </a:r>
                <a:endParaRPr lang="zh-TW" altLang="en-US" sz="1900" dirty="0">
                  <a:latin typeface="微軟正黑體" panose="020B0604030504040204" pitchFamily="34" charset="-120"/>
                  <a:ea typeface="微軟正黑體" panose="020B0604030504040204" pitchFamily="34" charset="-120"/>
                </a:endParaRPr>
              </a:p>
            </p:txBody>
          </p:sp>
        </mc:Choice>
        <mc:Fallback xmlns="">
          <p:sp>
            <p:nvSpPr>
              <p:cNvPr id="3" name="文字方塊 2">
                <a:extLst>
                  <a:ext uri="{FF2B5EF4-FFF2-40B4-BE49-F238E27FC236}">
                    <a16:creationId xmlns:a16="http://schemas.microsoft.com/office/drawing/2014/main" id="{C179FDA4-6DEC-45EC-90AA-6FD068B7E5C7}"/>
                  </a:ext>
                </a:extLst>
              </p:cNvPr>
              <p:cNvSpPr txBox="1">
                <a:spLocks noRot="1" noChangeAspect="1" noMove="1" noResize="1" noEditPoints="1" noAdjustHandles="1" noChangeArrowheads="1" noChangeShapeType="1" noTextEdit="1"/>
              </p:cNvSpPr>
              <p:nvPr/>
            </p:nvSpPr>
            <p:spPr>
              <a:xfrm>
                <a:off x="270874" y="4080116"/>
                <a:ext cx="5104689" cy="713337"/>
              </a:xfrm>
              <a:prstGeom prst="rect">
                <a:avLst/>
              </a:prstGeom>
              <a:blipFill>
                <a:blip r:embed="rId4"/>
                <a:stretch>
                  <a:fillRect t="-2564" b="-13675"/>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id="{3058A6F4-B467-47E8-87F7-AE4F938708D4}"/>
              </a:ext>
            </a:extLst>
          </p:cNvPr>
          <p:cNvSpPr/>
          <p:nvPr/>
        </p:nvSpPr>
        <p:spPr>
          <a:xfrm>
            <a:off x="1059139" y="5671998"/>
            <a:ext cx="3521042"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1900" b="1" dirty="0">
                <a:latin typeface="微軟正黑體" panose="020B0604030504040204" pitchFamily="34" charset="-120"/>
                <a:ea typeface="微軟正黑體" panose="020B0604030504040204" pitchFamily="34" charset="-120"/>
              </a:rPr>
              <a:t>會有一個函數關係存在於超參數與最後優化的損失函數中</a:t>
            </a:r>
            <a:endParaRPr lang="zh-TW" altLang="en-US" sz="1900" b="1" dirty="0">
              <a:latin typeface="微軟正黑體" panose="020B0604030504040204" pitchFamily="34" charset="-120"/>
              <a:ea typeface="微軟正黑體" panose="020B0604030504040204" pitchFamily="34" charset="-120"/>
            </a:endParaRPr>
          </a:p>
        </p:txBody>
      </p:sp>
      <p:sp>
        <p:nvSpPr>
          <p:cNvPr id="17" name="箭號: 向下 16">
            <a:extLst>
              <a:ext uri="{FF2B5EF4-FFF2-40B4-BE49-F238E27FC236}">
                <a16:creationId xmlns:a16="http://schemas.microsoft.com/office/drawing/2014/main" id="{D9482FB4-6EF8-4066-B402-3E561D0705C3}"/>
              </a:ext>
            </a:extLst>
          </p:cNvPr>
          <p:cNvSpPr/>
          <p:nvPr/>
        </p:nvSpPr>
        <p:spPr>
          <a:xfrm>
            <a:off x="2654197" y="4875926"/>
            <a:ext cx="330926" cy="605988"/>
          </a:xfrm>
          <a:prstGeom prst="downArrow">
            <a:avLst>
              <a:gd name="adj1" fmla="val 50000"/>
              <a:gd name="adj2" fmla="val 684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5F461A43-C0AF-446D-9E73-57BEA9AC0AE5}"/>
              </a:ext>
            </a:extLst>
          </p:cNvPr>
          <p:cNvGrpSpPr/>
          <p:nvPr/>
        </p:nvGrpSpPr>
        <p:grpSpPr>
          <a:xfrm>
            <a:off x="2658746" y="2946529"/>
            <a:ext cx="1798983" cy="782266"/>
            <a:chOff x="2658746" y="2946529"/>
            <a:chExt cx="1798983" cy="782266"/>
          </a:xfrm>
        </p:grpSpPr>
        <p:sp>
          <p:nvSpPr>
            <p:cNvPr id="18" name="矩形 17">
              <a:extLst>
                <a:ext uri="{FF2B5EF4-FFF2-40B4-BE49-F238E27FC236}">
                  <a16:creationId xmlns:a16="http://schemas.microsoft.com/office/drawing/2014/main" id="{A3100941-198C-4D6C-AD50-71BF7FAC1E0F}"/>
                </a:ext>
              </a:extLst>
            </p:cNvPr>
            <p:cNvSpPr/>
            <p:nvPr/>
          </p:nvSpPr>
          <p:spPr>
            <a:xfrm>
              <a:off x="2658746" y="3305703"/>
              <a:ext cx="998854" cy="423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458DE1BB-DDE0-46A0-97B4-372D442D3661}"/>
                </a:ext>
              </a:extLst>
            </p:cNvPr>
            <p:cNvSpPr txBox="1"/>
            <p:nvPr/>
          </p:nvSpPr>
          <p:spPr>
            <a:xfrm>
              <a:off x="2744772" y="2946529"/>
              <a:ext cx="1712957" cy="369332"/>
            </a:xfrm>
            <a:prstGeom prst="rect">
              <a:avLst/>
            </a:prstGeom>
            <a:noFill/>
          </p:spPr>
          <p:txBody>
            <a:bodyPr wrap="square" rtlCol="0">
              <a:spAutoFit/>
            </a:bodyPr>
            <a:lstStyle/>
            <a:p>
              <a:pPr algn="ctr"/>
              <a:r>
                <a:rPr lang="en-US" altLang="zh-TW" dirty="0">
                  <a:solidFill>
                    <a:srgbClr val="FF0000"/>
                  </a:solidFill>
                  <a:latin typeface="微軟正黑體" panose="020B0604030504040204" pitchFamily="34" charset="-120"/>
                  <a:ea typeface="微軟正黑體" panose="020B0604030504040204" pitchFamily="34" charset="-120"/>
                </a:rPr>
                <a:t>Loss function</a:t>
              </a:r>
              <a:endParaRPr lang="zh-TW" altLang="en-US" dirty="0">
                <a:solidFill>
                  <a:srgbClr val="FF0000"/>
                </a:solidFill>
                <a:latin typeface="微軟正黑體" panose="020B0604030504040204" pitchFamily="34" charset="-120"/>
                <a:ea typeface="微軟正黑體" panose="020B0604030504040204" pitchFamily="34" charset="-120"/>
              </a:endParaRPr>
            </a:p>
          </p:txBody>
        </p:sp>
      </p:grpSp>
      <p:grpSp>
        <p:nvGrpSpPr>
          <p:cNvPr id="35" name="群組 34">
            <a:extLst>
              <a:ext uri="{FF2B5EF4-FFF2-40B4-BE49-F238E27FC236}">
                <a16:creationId xmlns:a16="http://schemas.microsoft.com/office/drawing/2014/main" id="{FDF6E2DE-68F5-4123-93FB-073DAB238068}"/>
              </a:ext>
            </a:extLst>
          </p:cNvPr>
          <p:cNvGrpSpPr/>
          <p:nvPr/>
        </p:nvGrpSpPr>
        <p:grpSpPr>
          <a:xfrm>
            <a:off x="7859862" y="2391881"/>
            <a:ext cx="1619795" cy="1717158"/>
            <a:chOff x="6439397" y="3805191"/>
            <a:chExt cx="1619795" cy="1331751"/>
          </a:xfrm>
        </p:grpSpPr>
        <p:sp>
          <p:nvSpPr>
            <p:cNvPr id="24" name="矩形: 圓角 23">
              <a:extLst>
                <a:ext uri="{FF2B5EF4-FFF2-40B4-BE49-F238E27FC236}">
                  <a16:creationId xmlns:a16="http://schemas.microsoft.com/office/drawing/2014/main" id="{BC1F5C76-1B40-49E1-8376-3555164D643A}"/>
                </a:ext>
              </a:extLst>
            </p:cNvPr>
            <p:cNvSpPr/>
            <p:nvPr/>
          </p:nvSpPr>
          <p:spPr>
            <a:xfrm>
              <a:off x="6439397" y="4187653"/>
              <a:ext cx="1619793" cy="94928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可藉由均勻或隨機分佈設定數值</a:t>
              </a:r>
            </a:p>
          </p:txBody>
        </p:sp>
        <p:sp>
          <p:nvSpPr>
            <p:cNvPr id="25" name="矩形 24">
              <a:extLst>
                <a:ext uri="{FF2B5EF4-FFF2-40B4-BE49-F238E27FC236}">
                  <a16:creationId xmlns:a16="http://schemas.microsoft.com/office/drawing/2014/main" id="{81754CD9-EF48-4A7D-8E5D-4DB40DF79BFF}"/>
                </a:ext>
              </a:extLst>
            </p:cNvPr>
            <p:cNvSpPr/>
            <p:nvPr/>
          </p:nvSpPr>
          <p:spPr>
            <a:xfrm>
              <a:off x="6439398" y="3805191"/>
              <a:ext cx="1619794" cy="4969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選擇初始的</a:t>
              </a:r>
              <a:endParaRPr lang="en-US" altLang="zh-TW" sz="2000" b="1" dirty="0">
                <a:latin typeface="微軟正黑體" panose="020B0604030504040204" pitchFamily="34" charset="-120"/>
                <a:ea typeface="微軟正黑體" panose="020B0604030504040204" pitchFamily="34" charset="-120"/>
              </a:endParaRPr>
            </a:p>
            <a:p>
              <a:pPr algn="ctr"/>
              <a:r>
                <a:rPr lang="zh-TW" altLang="en-US" sz="2000" b="1" dirty="0">
                  <a:latin typeface="微軟正黑體" panose="020B0604030504040204" pitchFamily="34" charset="-120"/>
                  <a:ea typeface="微軟正黑體" panose="020B0604030504040204" pitchFamily="34" charset="-120"/>
                </a:rPr>
                <a:t>參數</a:t>
              </a:r>
              <a:endParaRPr lang="en-US" altLang="zh-TW" sz="2000" b="1" dirty="0">
                <a:latin typeface="微軟正黑體" panose="020B0604030504040204" pitchFamily="34" charset="-120"/>
                <a:ea typeface="微軟正黑體" panose="020B0604030504040204" pitchFamily="34" charset="-120"/>
              </a:endParaRPr>
            </a:p>
          </p:txBody>
        </p:sp>
      </p:grpSp>
      <p:grpSp>
        <p:nvGrpSpPr>
          <p:cNvPr id="23" name="群組 22">
            <a:extLst>
              <a:ext uri="{FF2B5EF4-FFF2-40B4-BE49-F238E27FC236}">
                <a16:creationId xmlns:a16="http://schemas.microsoft.com/office/drawing/2014/main" id="{122745AF-5E92-4905-BEDC-CAE9427EC454}"/>
              </a:ext>
            </a:extLst>
          </p:cNvPr>
          <p:cNvGrpSpPr/>
          <p:nvPr/>
        </p:nvGrpSpPr>
        <p:grpSpPr>
          <a:xfrm>
            <a:off x="5627059" y="2392317"/>
            <a:ext cx="1619795" cy="1717158"/>
            <a:chOff x="9223617" y="5244410"/>
            <a:chExt cx="1619795" cy="1331751"/>
          </a:xfrm>
        </p:grpSpPr>
        <p:sp>
          <p:nvSpPr>
            <p:cNvPr id="28" name="矩形: 圓角 27">
              <a:extLst>
                <a:ext uri="{FF2B5EF4-FFF2-40B4-BE49-F238E27FC236}">
                  <a16:creationId xmlns:a16="http://schemas.microsoft.com/office/drawing/2014/main" id="{ED162B44-C5F4-401E-A632-BFC6CF73C833}"/>
                </a:ext>
              </a:extLst>
            </p:cNvPr>
            <p:cNvSpPr/>
            <p:nvPr/>
          </p:nvSpPr>
          <p:spPr>
            <a:xfrm>
              <a:off x="9223617" y="5626872"/>
              <a:ext cx="1619793" cy="94928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指空間</a:t>
              </a:r>
              <a:r>
                <a:rPr lang="en-US" altLang="zh-TW" dirty="0">
                  <a:solidFill>
                    <a:schemeClr val="tx1"/>
                  </a:solidFill>
                  <a:latin typeface="微軟正黑體" panose="020B0604030504040204" pitchFamily="34" charset="-120"/>
                  <a:ea typeface="微軟正黑體" panose="020B0604030504040204" pitchFamily="34" charset="-120"/>
                </a:rPr>
                <a:t>X</a:t>
              </a:r>
              <a:r>
                <a:rPr lang="zh-TW" altLang="en-US" dirty="0">
                  <a:solidFill>
                    <a:schemeClr val="tx1"/>
                  </a:solidFill>
                  <a:latin typeface="微軟正黑體" panose="020B0604030504040204" pitchFamily="34" charset="-120"/>
                  <a:ea typeface="微軟正黑體" panose="020B0604030504040204" pitchFamily="34" charset="-120"/>
                </a:rPr>
                <a:t>中參數的上下限</a:t>
              </a:r>
            </a:p>
          </p:txBody>
        </p:sp>
        <p:sp>
          <p:nvSpPr>
            <p:cNvPr id="29" name="矩形 28">
              <a:extLst>
                <a:ext uri="{FF2B5EF4-FFF2-40B4-BE49-F238E27FC236}">
                  <a16:creationId xmlns:a16="http://schemas.microsoft.com/office/drawing/2014/main" id="{960CEACB-6180-49E0-BA23-A9BF903257E3}"/>
                </a:ext>
              </a:extLst>
            </p:cNvPr>
            <p:cNvSpPr/>
            <p:nvPr/>
          </p:nvSpPr>
          <p:spPr>
            <a:xfrm>
              <a:off x="9223618" y="5244410"/>
              <a:ext cx="1619794" cy="49695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定義輸入值</a:t>
              </a:r>
            </a:p>
          </p:txBody>
        </p:sp>
      </p:grpSp>
      <p:grpSp>
        <p:nvGrpSpPr>
          <p:cNvPr id="38" name="群組 37">
            <a:extLst>
              <a:ext uri="{FF2B5EF4-FFF2-40B4-BE49-F238E27FC236}">
                <a16:creationId xmlns:a16="http://schemas.microsoft.com/office/drawing/2014/main" id="{3CB9FE4F-F74A-4772-BB32-A8255BB93FA7}"/>
              </a:ext>
            </a:extLst>
          </p:cNvPr>
          <p:cNvGrpSpPr/>
          <p:nvPr/>
        </p:nvGrpSpPr>
        <p:grpSpPr>
          <a:xfrm>
            <a:off x="10094749" y="2391881"/>
            <a:ext cx="1619795" cy="1717158"/>
            <a:chOff x="6439397" y="2262411"/>
            <a:chExt cx="1619795" cy="1331751"/>
          </a:xfrm>
        </p:grpSpPr>
        <p:sp>
          <p:nvSpPr>
            <p:cNvPr id="32" name="矩形: 圓角 31">
              <a:extLst>
                <a:ext uri="{FF2B5EF4-FFF2-40B4-BE49-F238E27FC236}">
                  <a16:creationId xmlns:a16="http://schemas.microsoft.com/office/drawing/2014/main" id="{CCA5A364-5564-4E23-A525-B1080EDC7A5A}"/>
                </a:ext>
              </a:extLst>
            </p:cNvPr>
            <p:cNvSpPr/>
            <p:nvPr/>
          </p:nvSpPr>
          <p:spPr>
            <a:xfrm>
              <a:off x="6439397" y="2644873"/>
              <a:ext cx="1619793" cy="94928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擬合</a:t>
              </a:r>
              <a:r>
                <a:rPr lang="en-US" altLang="zh-TW" dirty="0">
                  <a:solidFill>
                    <a:schemeClr val="tx1"/>
                  </a:solidFill>
                  <a:latin typeface="微軟正黑體" panose="020B0604030504040204" pitchFamily="34" charset="-120"/>
                  <a:ea typeface="微軟正黑體" panose="020B0604030504040204" pitchFamily="34" charset="-120"/>
                </a:rPr>
                <a:t>LSTM</a:t>
              </a:r>
              <a:r>
                <a:rPr lang="zh-TW" altLang="en-US" dirty="0">
                  <a:solidFill>
                    <a:schemeClr val="tx1"/>
                  </a:solidFill>
                  <a:latin typeface="微軟正黑體" panose="020B0604030504040204" pitchFamily="34" charset="-120"/>
                  <a:ea typeface="微軟正黑體" panose="020B0604030504040204" pitchFamily="34" charset="-120"/>
                </a:rPr>
                <a:t>目標的函數</a:t>
              </a:r>
              <a:r>
                <a:rPr lang="en-US" altLang="zh-TW" dirty="0">
                  <a:solidFill>
                    <a:schemeClr val="tx1"/>
                  </a:solidFill>
                  <a:latin typeface="微軟正黑體" panose="020B0604030504040204" pitchFamily="34" charset="-120"/>
                  <a:ea typeface="微軟正黑體" panose="020B0604030504040204" pitchFamily="34" charset="-120"/>
                </a:rPr>
                <a:t>f(x)</a:t>
              </a:r>
              <a:endParaRPr lang="zh-TW" altLang="en-US" dirty="0">
                <a:solidFill>
                  <a:schemeClr val="tx1"/>
                </a:solidFill>
                <a:latin typeface="微軟正黑體" panose="020B0604030504040204" pitchFamily="34" charset="-120"/>
                <a:ea typeface="微軟正黑體" panose="020B0604030504040204" pitchFamily="34" charset="-120"/>
              </a:endParaRPr>
            </a:p>
          </p:txBody>
        </p:sp>
        <p:sp>
          <p:nvSpPr>
            <p:cNvPr id="33" name="矩形 32">
              <a:extLst>
                <a:ext uri="{FF2B5EF4-FFF2-40B4-BE49-F238E27FC236}">
                  <a16:creationId xmlns:a16="http://schemas.microsoft.com/office/drawing/2014/main" id="{4221EA58-8677-4220-8307-2EBCE6A3D35C}"/>
                </a:ext>
              </a:extLst>
            </p:cNvPr>
            <p:cNvSpPr/>
            <p:nvPr/>
          </p:nvSpPr>
          <p:spPr>
            <a:xfrm>
              <a:off x="6439398" y="2262411"/>
              <a:ext cx="1619794" cy="49695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導入模型</a:t>
              </a:r>
            </a:p>
          </p:txBody>
        </p:sp>
      </p:grpSp>
      <p:sp>
        <p:nvSpPr>
          <p:cNvPr id="39" name="箭號: 向右 38">
            <a:extLst>
              <a:ext uri="{FF2B5EF4-FFF2-40B4-BE49-F238E27FC236}">
                <a16:creationId xmlns:a16="http://schemas.microsoft.com/office/drawing/2014/main" id="{BB8C08DE-A8F5-47BB-B6FF-A16F69716F62}"/>
              </a:ext>
            </a:extLst>
          </p:cNvPr>
          <p:cNvSpPr/>
          <p:nvPr/>
        </p:nvSpPr>
        <p:spPr>
          <a:xfrm>
            <a:off x="7333938" y="2883249"/>
            <a:ext cx="436755" cy="26125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向右 40">
            <a:extLst>
              <a:ext uri="{FF2B5EF4-FFF2-40B4-BE49-F238E27FC236}">
                <a16:creationId xmlns:a16="http://schemas.microsoft.com/office/drawing/2014/main" id="{8CFE1871-409A-46A7-BF26-03910311D99C}"/>
              </a:ext>
            </a:extLst>
          </p:cNvPr>
          <p:cNvSpPr/>
          <p:nvPr/>
        </p:nvSpPr>
        <p:spPr>
          <a:xfrm>
            <a:off x="9568823" y="2888067"/>
            <a:ext cx="436755" cy="26125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箭號: 向右 41">
            <a:extLst>
              <a:ext uri="{FF2B5EF4-FFF2-40B4-BE49-F238E27FC236}">
                <a16:creationId xmlns:a16="http://schemas.microsoft.com/office/drawing/2014/main" id="{B952350F-1DF7-4277-B88C-F199FD258A37}"/>
              </a:ext>
            </a:extLst>
          </p:cNvPr>
          <p:cNvSpPr/>
          <p:nvPr/>
        </p:nvSpPr>
        <p:spPr>
          <a:xfrm rot="5400000">
            <a:off x="10686267" y="4263510"/>
            <a:ext cx="436755" cy="26125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箭號: 向右 42">
            <a:extLst>
              <a:ext uri="{FF2B5EF4-FFF2-40B4-BE49-F238E27FC236}">
                <a16:creationId xmlns:a16="http://schemas.microsoft.com/office/drawing/2014/main" id="{014F40DD-CB08-488B-B577-538166B38C04}"/>
              </a:ext>
            </a:extLst>
          </p:cNvPr>
          <p:cNvSpPr/>
          <p:nvPr/>
        </p:nvSpPr>
        <p:spPr>
          <a:xfrm flipH="1">
            <a:off x="9562769" y="5178920"/>
            <a:ext cx="436755" cy="26125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箭號: 向右 45">
            <a:extLst>
              <a:ext uri="{FF2B5EF4-FFF2-40B4-BE49-F238E27FC236}">
                <a16:creationId xmlns:a16="http://schemas.microsoft.com/office/drawing/2014/main" id="{BCB7A664-F261-4AE4-837A-B7FB92F8FCD5}"/>
              </a:ext>
            </a:extLst>
          </p:cNvPr>
          <p:cNvSpPr/>
          <p:nvPr/>
        </p:nvSpPr>
        <p:spPr>
          <a:xfrm flipH="1">
            <a:off x="7327882" y="5174434"/>
            <a:ext cx="436755" cy="26125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7" name="群組 46">
            <a:extLst>
              <a:ext uri="{FF2B5EF4-FFF2-40B4-BE49-F238E27FC236}">
                <a16:creationId xmlns:a16="http://schemas.microsoft.com/office/drawing/2014/main" id="{0957DF4D-ECD6-47EB-9A84-64FAEC8BA199}"/>
              </a:ext>
            </a:extLst>
          </p:cNvPr>
          <p:cNvGrpSpPr/>
          <p:nvPr/>
        </p:nvGrpSpPr>
        <p:grpSpPr>
          <a:xfrm>
            <a:off x="10094751" y="4632947"/>
            <a:ext cx="1619795" cy="1717158"/>
            <a:chOff x="9223617" y="5244410"/>
            <a:chExt cx="1619795" cy="1331751"/>
          </a:xfrm>
        </p:grpSpPr>
        <p:sp>
          <p:nvSpPr>
            <p:cNvPr id="48" name="矩形: 圓角 47">
              <a:extLst>
                <a:ext uri="{FF2B5EF4-FFF2-40B4-BE49-F238E27FC236}">
                  <a16:creationId xmlns:a16="http://schemas.microsoft.com/office/drawing/2014/main" id="{4A2F94F4-F0FE-4E3A-AF7C-E857329785BF}"/>
                </a:ext>
              </a:extLst>
            </p:cNvPr>
            <p:cNvSpPr/>
            <p:nvPr/>
          </p:nvSpPr>
          <p:spPr>
            <a:xfrm>
              <a:off x="9223617" y="5626872"/>
              <a:ext cx="1619793" cy="94928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根據</a:t>
              </a:r>
              <a:r>
                <a:rPr lang="en-US" altLang="zh-TW" dirty="0">
                  <a:solidFill>
                    <a:schemeClr val="tx1"/>
                  </a:solidFill>
                  <a:latin typeface="微軟正黑體" panose="020B0604030504040204" pitchFamily="34" charset="-120"/>
                  <a:ea typeface="微軟正黑體" panose="020B0604030504040204" pitchFamily="34" charset="-120"/>
                </a:rPr>
                <a:t>LSTM</a:t>
              </a:r>
              <a:r>
                <a:rPr lang="zh-TW" altLang="en-US" dirty="0">
                  <a:solidFill>
                    <a:schemeClr val="tx1"/>
                  </a:solidFill>
                  <a:latin typeface="微軟正黑體" panose="020B0604030504040204" pitchFamily="34" charset="-120"/>
                  <a:ea typeface="微軟正黑體" panose="020B0604030504040204" pitchFamily="34" charset="-120"/>
                </a:rPr>
                <a:t>模型找尋最大化函數</a:t>
              </a:r>
            </a:p>
          </p:txBody>
        </p:sp>
        <p:sp>
          <p:nvSpPr>
            <p:cNvPr id="49" name="矩形 48">
              <a:extLst>
                <a:ext uri="{FF2B5EF4-FFF2-40B4-BE49-F238E27FC236}">
                  <a16:creationId xmlns:a16="http://schemas.microsoft.com/office/drawing/2014/main" id="{DD8B0328-8CD4-439F-87DB-AD14C800862A}"/>
                </a:ext>
              </a:extLst>
            </p:cNvPr>
            <p:cNvSpPr/>
            <p:nvPr/>
          </p:nvSpPr>
          <p:spPr>
            <a:xfrm>
              <a:off x="9223618" y="5244410"/>
              <a:ext cx="1619794" cy="49695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選定輸入值</a:t>
              </a:r>
            </a:p>
          </p:txBody>
        </p:sp>
      </p:grpSp>
      <p:grpSp>
        <p:nvGrpSpPr>
          <p:cNvPr id="50" name="群組 49">
            <a:extLst>
              <a:ext uri="{FF2B5EF4-FFF2-40B4-BE49-F238E27FC236}">
                <a16:creationId xmlns:a16="http://schemas.microsoft.com/office/drawing/2014/main" id="{F61E8B21-046F-42A0-A5DE-E506E133FE7F}"/>
              </a:ext>
            </a:extLst>
          </p:cNvPr>
          <p:cNvGrpSpPr/>
          <p:nvPr/>
        </p:nvGrpSpPr>
        <p:grpSpPr>
          <a:xfrm>
            <a:off x="7853805" y="4639186"/>
            <a:ext cx="1619795" cy="1717158"/>
            <a:chOff x="6439397" y="3805191"/>
            <a:chExt cx="1619795" cy="1331751"/>
          </a:xfrm>
        </p:grpSpPr>
        <p:sp>
          <p:nvSpPr>
            <p:cNvPr id="51" name="矩形: 圓角 50">
              <a:extLst>
                <a:ext uri="{FF2B5EF4-FFF2-40B4-BE49-F238E27FC236}">
                  <a16:creationId xmlns:a16="http://schemas.microsoft.com/office/drawing/2014/main" id="{C705E7DA-9955-4726-A65F-23A85F443B8E}"/>
                </a:ext>
              </a:extLst>
            </p:cNvPr>
            <p:cNvSpPr/>
            <p:nvPr/>
          </p:nvSpPr>
          <p:spPr>
            <a:xfrm>
              <a:off x="6439397" y="4187653"/>
              <a:ext cx="1619793" cy="94928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選擇其中一點執行</a:t>
              </a:r>
            </a:p>
          </p:txBody>
        </p:sp>
        <p:sp>
          <p:nvSpPr>
            <p:cNvPr id="52" name="矩形 51">
              <a:extLst>
                <a:ext uri="{FF2B5EF4-FFF2-40B4-BE49-F238E27FC236}">
                  <a16:creationId xmlns:a16="http://schemas.microsoft.com/office/drawing/2014/main" id="{1385C896-0F83-49C2-9029-44AC41223E45}"/>
                </a:ext>
              </a:extLst>
            </p:cNvPr>
            <p:cNvSpPr/>
            <p:nvPr/>
          </p:nvSpPr>
          <p:spPr>
            <a:xfrm>
              <a:off x="6439398" y="3805191"/>
              <a:ext cx="1619794" cy="4969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開始實驗</a:t>
              </a:r>
            </a:p>
          </p:txBody>
        </p:sp>
      </p:grpSp>
      <p:grpSp>
        <p:nvGrpSpPr>
          <p:cNvPr id="53" name="群組 52">
            <a:extLst>
              <a:ext uri="{FF2B5EF4-FFF2-40B4-BE49-F238E27FC236}">
                <a16:creationId xmlns:a16="http://schemas.microsoft.com/office/drawing/2014/main" id="{209BB9B0-AC5A-4C5B-AD97-38FF2CE7302E}"/>
              </a:ext>
            </a:extLst>
          </p:cNvPr>
          <p:cNvGrpSpPr/>
          <p:nvPr/>
        </p:nvGrpSpPr>
        <p:grpSpPr>
          <a:xfrm>
            <a:off x="5627063" y="4639186"/>
            <a:ext cx="1619795" cy="1717158"/>
            <a:chOff x="6439397" y="2262411"/>
            <a:chExt cx="1619795" cy="1331751"/>
          </a:xfrm>
        </p:grpSpPr>
        <p:sp>
          <p:nvSpPr>
            <p:cNvPr id="54" name="矩形: 圓角 53">
              <a:extLst>
                <a:ext uri="{FF2B5EF4-FFF2-40B4-BE49-F238E27FC236}">
                  <a16:creationId xmlns:a16="http://schemas.microsoft.com/office/drawing/2014/main" id="{2605C7C1-53AC-4F40-80D1-7D0A225D80A0}"/>
                </a:ext>
              </a:extLst>
            </p:cNvPr>
            <p:cNvSpPr/>
            <p:nvPr/>
          </p:nvSpPr>
          <p:spPr>
            <a:xfrm>
              <a:off x="6439397" y="2644873"/>
              <a:ext cx="1619793" cy="94928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若滿足條件則結束否則回到步驟</a:t>
              </a:r>
              <a:r>
                <a:rPr lang="en-US" altLang="zh-TW" dirty="0">
                  <a:solidFill>
                    <a:schemeClr val="tx1"/>
                  </a:solidFill>
                  <a:latin typeface="微軟正黑體" panose="020B0604030504040204" pitchFamily="34" charset="-120"/>
                  <a:ea typeface="微軟正黑體" panose="020B0604030504040204" pitchFamily="34" charset="-120"/>
                </a:rPr>
                <a:t>3</a:t>
              </a:r>
              <a:endParaRPr lang="zh-TW" altLang="en-US" dirty="0">
                <a:solidFill>
                  <a:schemeClr val="tx1"/>
                </a:solidFill>
                <a:latin typeface="微軟正黑體" panose="020B0604030504040204" pitchFamily="34" charset="-120"/>
                <a:ea typeface="微軟正黑體" panose="020B0604030504040204" pitchFamily="34" charset="-120"/>
              </a:endParaRPr>
            </a:p>
          </p:txBody>
        </p:sp>
        <p:sp>
          <p:nvSpPr>
            <p:cNvPr id="55" name="矩形 54">
              <a:extLst>
                <a:ext uri="{FF2B5EF4-FFF2-40B4-BE49-F238E27FC236}">
                  <a16:creationId xmlns:a16="http://schemas.microsoft.com/office/drawing/2014/main" id="{24BFC12D-9F1C-4412-8AB9-45B2F04C60EB}"/>
                </a:ext>
              </a:extLst>
            </p:cNvPr>
            <p:cNvSpPr/>
            <p:nvPr/>
          </p:nvSpPr>
          <p:spPr>
            <a:xfrm>
              <a:off x="6439398" y="2262411"/>
              <a:ext cx="1619794" cy="49695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實驗結束</a:t>
              </a:r>
            </a:p>
          </p:txBody>
        </p:sp>
      </p:grpSp>
      <p:sp>
        <p:nvSpPr>
          <p:cNvPr id="45" name="文本框 8">
            <a:extLst>
              <a:ext uri="{FF2B5EF4-FFF2-40B4-BE49-F238E27FC236}">
                <a16:creationId xmlns:a16="http://schemas.microsoft.com/office/drawing/2014/main" id="{47173AC9-3E9E-4BEB-886D-9CC7597E79F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56" name="文本框 8">
            <a:extLst>
              <a:ext uri="{FF2B5EF4-FFF2-40B4-BE49-F238E27FC236}">
                <a16:creationId xmlns:a16="http://schemas.microsoft.com/office/drawing/2014/main" id="{CDF1DA08-692F-4D64-ADBE-2FDEC13D0B7B}"/>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57" name="文本框 8">
            <a:extLst>
              <a:ext uri="{FF2B5EF4-FFF2-40B4-BE49-F238E27FC236}">
                <a16:creationId xmlns:a16="http://schemas.microsoft.com/office/drawing/2014/main" id="{6E0C7E1F-6887-460A-BA23-A8042F19B4CC}"/>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58" name="文本框 8">
            <a:extLst>
              <a:ext uri="{FF2B5EF4-FFF2-40B4-BE49-F238E27FC236}">
                <a16:creationId xmlns:a16="http://schemas.microsoft.com/office/drawing/2014/main" id="{629DFA01-3F56-4F0E-9219-038F8C070AF8}"/>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59" name="文本框 8">
            <a:extLst>
              <a:ext uri="{FF2B5EF4-FFF2-40B4-BE49-F238E27FC236}">
                <a16:creationId xmlns:a16="http://schemas.microsoft.com/office/drawing/2014/main" id="{40CFDF4E-667B-4448-B6AA-14F406289905}"/>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442649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P spid="10" grpId="0" animBg="1"/>
      <p:bldP spid="17" grpId="0" animBg="1"/>
      <p:bldP spid="39" grpId="0" animBg="1"/>
      <p:bldP spid="41" grpId="0" animBg="1"/>
      <p:bldP spid="42" grpId="0" animBg="1"/>
      <p:bldP spid="43" grpId="0" animBg="1"/>
      <p:bldP spid="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38</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56" name="文本框 8">
            <a:extLst>
              <a:ext uri="{FF2B5EF4-FFF2-40B4-BE49-F238E27FC236}">
                <a16:creationId xmlns:a16="http://schemas.microsoft.com/office/drawing/2014/main" id="{FC6AFE06-64C3-44A0-A5F7-FA3263E35990}"/>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57" name="文本框 8">
            <a:extLst>
              <a:ext uri="{FF2B5EF4-FFF2-40B4-BE49-F238E27FC236}">
                <a16:creationId xmlns:a16="http://schemas.microsoft.com/office/drawing/2014/main" id="{D70A34C8-7ECF-4C81-B26C-5D6A4789A88E}"/>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58" name="文本框 8">
            <a:extLst>
              <a:ext uri="{FF2B5EF4-FFF2-40B4-BE49-F238E27FC236}">
                <a16:creationId xmlns:a16="http://schemas.microsoft.com/office/drawing/2014/main" id="{C61B0DAB-C771-4C33-8965-6B89D6A89A30}"/>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59" name="文本框 8">
            <a:extLst>
              <a:ext uri="{FF2B5EF4-FFF2-40B4-BE49-F238E27FC236}">
                <a16:creationId xmlns:a16="http://schemas.microsoft.com/office/drawing/2014/main" id="{C06C996B-1314-40C8-8E7A-F727F95296E9}"/>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60" name="文本框 8">
            <a:extLst>
              <a:ext uri="{FF2B5EF4-FFF2-40B4-BE49-F238E27FC236}">
                <a16:creationId xmlns:a16="http://schemas.microsoft.com/office/drawing/2014/main" id="{793B8BD2-43EA-456E-9658-154E04AFBDCE}"/>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61" name="矩形: 圓角 60">
            <a:extLst>
              <a:ext uri="{FF2B5EF4-FFF2-40B4-BE49-F238E27FC236}">
                <a16:creationId xmlns:a16="http://schemas.microsoft.com/office/drawing/2014/main" id="{EFD38DBD-7C5D-4A5E-8A8C-02BCF994D5FD}"/>
              </a:ext>
            </a:extLst>
          </p:cNvPr>
          <p:cNvSpPr/>
          <p:nvPr/>
        </p:nvSpPr>
        <p:spPr>
          <a:xfrm>
            <a:off x="4519280" y="1944509"/>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資料觀察、清洗</a:t>
            </a:r>
          </a:p>
        </p:txBody>
      </p:sp>
      <p:sp>
        <p:nvSpPr>
          <p:cNvPr id="62" name="矩形: 圓角 61">
            <a:extLst>
              <a:ext uri="{FF2B5EF4-FFF2-40B4-BE49-F238E27FC236}">
                <a16:creationId xmlns:a16="http://schemas.microsoft.com/office/drawing/2014/main" id="{1982303D-EFAE-4E92-9FBC-B4D20F6DA52B}"/>
              </a:ext>
            </a:extLst>
          </p:cNvPr>
          <p:cNvSpPr/>
          <p:nvPr/>
        </p:nvSpPr>
        <p:spPr>
          <a:xfrm>
            <a:off x="4519280" y="2502245"/>
            <a:ext cx="1779841" cy="385726"/>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平穩性檢測轉換</a:t>
            </a:r>
          </a:p>
        </p:txBody>
      </p:sp>
      <p:sp>
        <p:nvSpPr>
          <p:cNvPr id="63" name="矩形: 圓角 62">
            <a:extLst>
              <a:ext uri="{FF2B5EF4-FFF2-40B4-BE49-F238E27FC236}">
                <a16:creationId xmlns:a16="http://schemas.microsoft.com/office/drawing/2014/main" id="{9C1DDB2D-ED14-4656-99A8-8E8FD35CC949}"/>
              </a:ext>
            </a:extLst>
          </p:cNvPr>
          <p:cNvSpPr/>
          <p:nvPr/>
        </p:nvSpPr>
        <p:spPr>
          <a:xfrm>
            <a:off x="4519279" y="3621328"/>
            <a:ext cx="1779841" cy="3857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特徵選擇</a:t>
            </a:r>
          </a:p>
        </p:txBody>
      </p:sp>
      <p:sp>
        <p:nvSpPr>
          <p:cNvPr id="64" name="矩形: 圓角 63">
            <a:extLst>
              <a:ext uri="{FF2B5EF4-FFF2-40B4-BE49-F238E27FC236}">
                <a16:creationId xmlns:a16="http://schemas.microsoft.com/office/drawing/2014/main" id="{BC4E552F-A33D-4893-B418-A717A6499C95}"/>
              </a:ext>
            </a:extLst>
          </p:cNvPr>
          <p:cNvSpPr/>
          <p:nvPr/>
        </p:nvSpPr>
        <p:spPr>
          <a:xfrm>
            <a:off x="4519279" y="3060401"/>
            <a:ext cx="1779841" cy="390862"/>
          </a:xfrm>
          <a:prstGeom prst="roundRect">
            <a:avLst/>
          </a:prstGeom>
          <a:solidFill>
            <a:srgbClr val="DF66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700" b="1" dirty="0">
                <a:latin typeface="微軟正黑體" panose="020B0604030504040204" pitchFamily="34" charset="-120"/>
                <a:ea typeface="微軟正黑體" panose="020B0604030504040204" pitchFamily="34" charset="-120"/>
              </a:rPr>
              <a:t>數值縮放</a:t>
            </a:r>
          </a:p>
        </p:txBody>
      </p:sp>
      <p:sp>
        <p:nvSpPr>
          <p:cNvPr id="65" name="矩形: 圓角 64">
            <a:extLst>
              <a:ext uri="{FF2B5EF4-FFF2-40B4-BE49-F238E27FC236}">
                <a16:creationId xmlns:a16="http://schemas.microsoft.com/office/drawing/2014/main" id="{DA4ABD55-95F7-46A7-BA33-E85D37DD8385}"/>
              </a:ext>
            </a:extLst>
          </p:cNvPr>
          <p:cNvSpPr/>
          <p:nvPr/>
        </p:nvSpPr>
        <p:spPr>
          <a:xfrm>
            <a:off x="4519278" y="4174278"/>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模型建立</a:t>
            </a:r>
          </a:p>
        </p:txBody>
      </p:sp>
      <p:sp>
        <p:nvSpPr>
          <p:cNvPr id="66" name="矩形: 圓角 65">
            <a:extLst>
              <a:ext uri="{FF2B5EF4-FFF2-40B4-BE49-F238E27FC236}">
                <a16:creationId xmlns:a16="http://schemas.microsoft.com/office/drawing/2014/main" id="{227BA7B7-6717-49A8-9753-D6AD3BD56057}"/>
              </a:ext>
            </a:extLst>
          </p:cNvPr>
          <p:cNvSpPr/>
          <p:nvPr/>
        </p:nvSpPr>
        <p:spPr>
          <a:xfrm>
            <a:off x="4519277" y="4712782"/>
            <a:ext cx="1779841" cy="385726"/>
          </a:xfrm>
          <a:prstGeom prst="round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參數調整設置</a:t>
            </a:r>
          </a:p>
        </p:txBody>
      </p:sp>
      <p:sp>
        <p:nvSpPr>
          <p:cNvPr id="67" name="矩形: 圓角 66">
            <a:extLst>
              <a:ext uri="{FF2B5EF4-FFF2-40B4-BE49-F238E27FC236}">
                <a16:creationId xmlns:a16="http://schemas.microsoft.com/office/drawing/2014/main" id="{EA7F9B6D-FC11-49A9-97E2-36075EDB5B72}"/>
              </a:ext>
            </a:extLst>
          </p:cNvPr>
          <p:cNvSpPr/>
          <p:nvPr/>
        </p:nvSpPr>
        <p:spPr>
          <a:xfrm>
            <a:off x="4519277" y="5271437"/>
            <a:ext cx="1779841" cy="38572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模型驗證</a:t>
            </a:r>
          </a:p>
        </p:txBody>
      </p:sp>
      <p:sp>
        <p:nvSpPr>
          <p:cNvPr id="68" name="矩形: 圓角 67">
            <a:extLst>
              <a:ext uri="{FF2B5EF4-FFF2-40B4-BE49-F238E27FC236}">
                <a16:creationId xmlns:a16="http://schemas.microsoft.com/office/drawing/2014/main" id="{0A765900-8B3F-4702-872E-11FBEE0C3C93}"/>
              </a:ext>
            </a:extLst>
          </p:cNvPr>
          <p:cNvSpPr/>
          <p:nvPr/>
        </p:nvSpPr>
        <p:spPr>
          <a:xfrm>
            <a:off x="4519277" y="5809941"/>
            <a:ext cx="1779841" cy="38572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latin typeface="微軟正黑體" panose="020B0604030504040204" pitchFamily="34" charset="-120"/>
                <a:ea typeface="微軟正黑體" panose="020B0604030504040204" pitchFamily="34" charset="-120"/>
              </a:rPr>
              <a:t>績效評估</a:t>
            </a:r>
          </a:p>
        </p:txBody>
      </p:sp>
      <p:sp>
        <p:nvSpPr>
          <p:cNvPr id="69" name="箭號: ＞形 68">
            <a:extLst>
              <a:ext uri="{FF2B5EF4-FFF2-40B4-BE49-F238E27FC236}">
                <a16:creationId xmlns:a16="http://schemas.microsoft.com/office/drawing/2014/main" id="{44324158-5D4D-40BC-A199-27D2770C988C}"/>
              </a:ext>
            </a:extLst>
          </p:cNvPr>
          <p:cNvSpPr/>
          <p:nvPr/>
        </p:nvSpPr>
        <p:spPr>
          <a:xfrm flipH="1">
            <a:off x="6797286" y="194450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0" name="矩形 69">
            <a:extLst>
              <a:ext uri="{FF2B5EF4-FFF2-40B4-BE49-F238E27FC236}">
                <a16:creationId xmlns:a16="http://schemas.microsoft.com/office/drawing/2014/main" id="{5AC6D4FA-9926-4846-901F-85F90CFC4BDE}"/>
              </a:ext>
            </a:extLst>
          </p:cNvPr>
          <p:cNvSpPr/>
          <p:nvPr/>
        </p:nvSpPr>
        <p:spPr>
          <a:xfrm>
            <a:off x="7104682" y="185858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盒鬚圖異常值檢測</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線性插值</a:t>
            </a:r>
          </a:p>
        </p:txBody>
      </p:sp>
      <p:sp>
        <p:nvSpPr>
          <p:cNvPr id="71" name="矩形 70">
            <a:extLst>
              <a:ext uri="{FF2B5EF4-FFF2-40B4-BE49-F238E27FC236}">
                <a16:creationId xmlns:a16="http://schemas.microsoft.com/office/drawing/2014/main" id="{0DD8FAD0-F073-4395-83FA-0450A49FF16A}"/>
              </a:ext>
            </a:extLst>
          </p:cNvPr>
          <p:cNvSpPr/>
          <p:nvPr/>
        </p:nvSpPr>
        <p:spPr>
          <a:xfrm>
            <a:off x="7104682" y="2433728"/>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1.ADF</a:t>
            </a:r>
            <a:r>
              <a:rPr lang="zh-TW" altLang="en-US" sz="1500" dirty="0">
                <a:latin typeface="微軟正黑體" panose="020B0604030504040204" pitchFamily="34" charset="-120"/>
                <a:ea typeface="微軟正黑體" panose="020B0604030504040204" pitchFamily="34" charset="-120"/>
              </a:rPr>
              <a:t>檢驗 </a:t>
            </a:r>
            <a:r>
              <a:rPr lang="en-US" altLang="zh-TW" sz="1500" dirty="0">
                <a:latin typeface="微軟正黑體" panose="020B0604030504040204" pitchFamily="34" charset="-120"/>
                <a:ea typeface="微軟正黑體" panose="020B0604030504040204" pitchFamily="34" charset="-120"/>
              </a:rPr>
              <a:t>/ KPSS</a:t>
            </a:r>
            <a:r>
              <a:rPr lang="zh-TW" altLang="en-US" sz="1500" dirty="0">
                <a:latin typeface="微軟正黑體" panose="020B0604030504040204" pitchFamily="34" charset="-120"/>
                <a:ea typeface="微軟正黑體" panose="020B0604030504040204" pitchFamily="34" charset="-120"/>
              </a:rPr>
              <a:t>檢驗</a:t>
            </a:r>
          </a:p>
          <a:p>
            <a:r>
              <a:rPr lang="en-US" altLang="zh-TW" sz="1500" dirty="0">
                <a:latin typeface="微軟正黑體" panose="020B0604030504040204" pitchFamily="34" charset="-120"/>
                <a:ea typeface="微軟正黑體" panose="020B0604030504040204" pitchFamily="34" charset="-120"/>
              </a:rPr>
              <a:t>2.</a:t>
            </a:r>
            <a:r>
              <a:rPr lang="zh-TW" altLang="en-US" sz="1500" dirty="0">
                <a:latin typeface="微軟正黑體" panose="020B0604030504040204" pitchFamily="34" charset="-120"/>
                <a:ea typeface="微軟正黑體" panose="020B0604030504040204" pitchFamily="34" charset="-120"/>
              </a:rPr>
              <a:t>簡單差分法</a:t>
            </a:r>
            <a:r>
              <a:rPr lang="en-US" altLang="zh-TW" sz="1500" dirty="0">
                <a:latin typeface="微軟正黑體" panose="020B0604030504040204" pitchFamily="34" charset="-120"/>
                <a:ea typeface="微軟正黑體" panose="020B0604030504040204" pitchFamily="34" charset="-120"/>
              </a:rPr>
              <a:t> / </a:t>
            </a:r>
            <a:r>
              <a:rPr lang="zh-TW" altLang="en-US" sz="1500" dirty="0">
                <a:latin typeface="微軟正黑體" panose="020B0604030504040204" pitchFamily="34" charset="-120"/>
                <a:ea typeface="微軟正黑體" panose="020B0604030504040204" pitchFamily="34" charset="-120"/>
              </a:rPr>
              <a:t>季節差分法</a:t>
            </a:r>
          </a:p>
        </p:txBody>
      </p:sp>
      <p:sp>
        <p:nvSpPr>
          <p:cNvPr id="72" name="矩形 71">
            <a:extLst>
              <a:ext uri="{FF2B5EF4-FFF2-40B4-BE49-F238E27FC236}">
                <a16:creationId xmlns:a16="http://schemas.microsoft.com/office/drawing/2014/main" id="{0FB2165F-2B82-4F29-859B-F226A013492D}"/>
              </a:ext>
            </a:extLst>
          </p:cNvPr>
          <p:cNvSpPr/>
          <p:nvPr/>
        </p:nvSpPr>
        <p:spPr>
          <a:xfrm>
            <a:off x="7104682" y="35436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相互資訊</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(Mutual Information)</a:t>
            </a:r>
            <a:endParaRPr lang="zh-TW" altLang="en-US" sz="1500" dirty="0">
              <a:latin typeface="微軟正黑體" panose="020B0604030504040204" pitchFamily="34" charset="-120"/>
              <a:ea typeface="微軟正黑體" panose="020B0604030504040204" pitchFamily="34" charset="-120"/>
            </a:endParaRPr>
          </a:p>
        </p:txBody>
      </p:sp>
      <p:sp>
        <p:nvSpPr>
          <p:cNvPr id="73" name="矩形 72">
            <a:extLst>
              <a:ext uri="{FF2B5EF4-FFF2-40B4-BE49-F238E27FC236}">
                <a16:creationId xmlns:a16="http://schemas.microsoft.com/office/drawing/2014/main" id="{2E6CAFD2-07DC-4BC3-BE4D-E332A9609AF0}"/>
              </a:ext>
            </a:extLst>
          </p:cNvPr>
          <p:cNvSpPr/>
          <p:nvPr/>
        </p:nvSpPr>
        <p:spPr>
          <a:xfrm>
            <a:off x="7104682" y="29778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最小值與最大值正規化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(Min-Max Normalization)</a:t>
            </a:r>
            <a:endParaRPr lang="zh-TW" altLang="en-US" sz="1500" dirty="0">
              <a:latin typeface="微軟正黑體" panose="020B0604030504040204" pitchFamily="34" charset="-120"/>
              <a:ea typeface="微軟正黑體" panose="020B0604030504040204" pitchFamily="34" charset="-120"/>
            </a:endParaRPr>
          </a:p>
        </p:txBody>
      </p:sp>
      <p:sp>
        <p:nvSpPr>
          <p:cNvPr id="74" name="矩形 73">
            <a:extLst>
              <a:ext uri="{FF2B5EF4-FFF2-40B4-BE49-F238E27FC236}">
                <a16:creationId xmlns:a16="http://schemas.microsoft.com/office/drawing/2014/main" id="{17E5AC2D-3C6E-463F-B96C-5B7085AF487A}"/>
              </a:ext>
            </a:extLst>
          </p:cNvPr>
          <p:cNvSpPr/>
          <p:nvPr/>
        </p:nvSpPr>
        <p:spPr>
          <a:xfrm>
            <a:off x="7104682" y="4212695"/>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長短期記憶模型</a:t>
            </a:r>
            <a:r>
              <a:rPr lang="en-US" altLang="zh-TW" sz="1500" dirty="0">
                <a:latin typeface="微軟正黑體" panose="020B0604030504040204" pitchFamily="34" charset="-120"/>
                <a:ea typeface="微軟正黑體" panose="020B0604030504040204" pitchFamily="34" charset="-120"/>
              </a:rPr>
              <a:t>(LSTM)</a:t>
            </a:r>
            <a:endParaRPr lang="zh-TW" altLang="en-US" sz="1500" dirty="0">
              <a:latin typeface="微軟正黑體" panose="020B0604030504040204" pitchFamily="34" charset="-120"/>
              <a:ea typeface="微軟正黑體" panose="020B0604030504040204" pitchFamily="34" charset="-120"/>
            </a:endParaRPr>
          </a:p>
        </p:txBody>
      </p:sp>
      <p:sp>
        <p:nvSpPr>
          <p:cNvPr id="75" name="矩形 74">
            <a:extLst>
              <a:ext uri="{FF2B5EF4-FFF2-40B4-BE49-F238E27FC236}">
                <a16:creationId xmlns:a16="http://schemas.microsoft.com/office/drawing/2014/main" id="{F38E7ABD-E0F1-4AF3-99B1-990989895F74}"/>
              </a:ext>
            </a:extLst>
          </p:cNvPr>
          <p:cNvSpPr/>
          <p:nvPr/>
        </p:nvSpPr>
        <p:spPr>
          <a:xfrm>
            <a:off x="7104682" y="4669974"/>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a:t>
            </a:r>
            <a:r>
              <a:rPr lang="zh-TW" altLang="en-US" sz="1500" dirty="0">
                <a:latin typeface="微軟正黑體" panose="020B0604030504040204" pitchFamily="34" charset="-120"/>
                <a:ea typeface="微軟正黑體" panose="020B0604030504040204" pitchFamily="34" charset="-120"/>
              </a:rPr>
              <a:t>貝葉斯優化</a:t>
            </a:r>
            <a:endParaRPr lang="en-US" altLang="zh-TW" sz="1500" dirty="0">
              <a:latin typeface="微軟正黑體" panose="020B0604030504040204" pitchFamily="34" charset="-120"/>
              <a:ea typeface="微軟正黑體" panose="020B0604030504040204" pitchFamily="34" charset="-120"/>
            </a:endParaRPr>
          </a:p>
          <a:p>
            <a:r>
              <a:rPr lang="en-US" altLang="zh-TW" sz="1500" dirty="0">
                <a:latin typeface="微軟正黑體" panose="020B0604030504040204" pitchFamily="34" charset="-120"/>
                <a:ea typeface="微軟正黑體" panose="020B0604030504040204" pitchFamily="34" charset="-120"/>
              </a:rPr>
              <a:t>(Bayesian Optimization)</a:t>
            </a:r>
            <a:endParaRPr lang="zh-TW" altLang="en-US" sz="1500" dirty="0">
              <a:latin typeface="微軟正黑體" panose="020B0604030504040204" pitchFamily="34" charset="-120"/>
              <a:ea typeface="微軟正黑體" panose="020B0604030504040204" pitchFamily="34" charset="-120"/>
            </a:endParaRPr>
          </a:p>
        </p:txBody>
      </p:sp>
      <p:sp>
        <p:nvSpPr>
          <p:cNvPr id="76" name="矩形 75">
            <a:extLst>
              <a:ext uri="{FF2B5EF4-FFF2-40B4-BE49-F238E27FC236}">
                <a16:creationId xmlns:a16="http://schemas.microsoft.com/office/drawing/2014/main" id="{8DC65909-ADA1-4719-8BBB-DFD7FAA350F9}"/>
              </a:ext>
            </a:extLst>
          </p:cNvPr>
          <p:cNvSpPr/>
          <p:nvPr/>
        </p:nvSpPr>
        <p:spPr>
          <a:xfrm>
            <a:off x="7104682" y="5741193"/>
            <a:ext cx="3234224" cy="553998"/>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1.R</a:t>
            </a:r>
            <a:r>
              <a:rPr lang="en-US" altLang="zh-TW" sz="1500" baseline="30000" dirty="0">
                <a:latin typeface="微軟正黑體" panose="020B0604030504040204" pitchFamily="34" charset="-120"/>
                <a:ea typeface="微軟正黑體" panose="020B0604030504040204" pitchFamily="34" charset="-120"/>
              </a:rPr>
              <a:t>2                               </a:t>
            </a:r>
            <a:r>
              <a:rPr lang="en-US" altLang="zh-TW" sz="1500" dirty="0">
                <a:latin typeface="微軟正黑體" panose="020B0604030504040204" pitchFamily="34" charset="-120"/>
                <a:ea typeface="微軟正黑體" panose="020B0604030504040204" pitchFamily="34" charset="-120"/>
              </a:rPr>
              <a:t>3.MAE</a:t>
            </a:r>
          </a:p>
          <a:p>
            <a:r>
              <a:rPr lang="en-US" altLang="zh-TW" sz="1500" dirty="0">
                <a:latin typeface="微軟正黑體" panose="020B0604030504040204" pitchFamily="34" charset="-120"/>
                <a:ea typeface="微軟正黑體" panose="020B0604030504040204" pitchFamily="34" charset="-120"/>
              </a:rPr>
              <a:t>2.RMSE              4.MSE</a:t>
            </a:r>
            <a:endParaRPr lang="zh-TW" altLang="en-US" sz="1500" dirty="0">
              <a:latin typeface="微軟正黑體" panose="020B0604030504040204" pitchFamily="34" charset="-120"/>
              <a:ea typeface="微軟正黑體" panose="020B0604030504040204" pitchFamily="34" charset="-120"/>
            </a:endParaRPr>
          </a:p>
        </p:txBody>
      </p:sp>
      <p:cxnSp>
        <p:nvCxnSpPr>
          <p:cNvPr id="77" name="直線單箭頭接點 76">
            <a:extLst>
              <a:ext uri="{FF2B5EF4-FFF2-40B4-BE49-F238E27FC236}">
                <a16:creationId xmlns:a16="http://schemas.microsoft.com/office/drawing/2014/main" id="{F2ED1597-427E-4479-8A0F-016B80E28C82}"/>
              </a:ext>
            </a:extLst>
          </p:cNvPr>
          <p:cNvCxnSpPr>
            <a:stCxn id="61" idx="2"/>
            <a:endCxn id="62" idx="0"/>
          </p:cNvCxnSpPr>
          <p:nvPr/>
        </p:nvCxnSpPr>
        <p:spPr>
          <a:xfrm>
            <a:off x="5409201" y="2335371"/>
            <a:ext cx="0" cy="166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線單箭頭接點 77">
            <a:extLst>
              <a:ext uri="{FF2B5EF4-FFF2-40B4-BE49-F238E27FC236}">
                <a16:creationId xmlns:a16="http://schemas.microsoft.com/office/drawing/2014/main" id="{9B676FE2-6193-4BFA-A9CE-76661FC08CC2}"/>
              </a:ext>
            </a:extLst>
          </p:cNvPr>
          <p:cNvCxnSpPr>
            <a:cxnSpLocks/>
            <a:stCxn id="62" idx="2"/>
            <a:endCxn id="64" idx="0"/>
          </p:cNvCxnSpPr>
          <p:nvPr/>
        </p:nvCxnSpPr>
        <p:spPr>
          <a:xfrm flipH="1">
            <a:off x="5409200" y="2887971"/>
            <a:ext cx="1" cy="172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線單箭頭接點 78">
            <a:extLst>
              <a:ext uri="{FF2B5EF4-FFF2-40B4-BE49-F238E27FC236}">
                <a16:creationId xmlns:a16="http://schemas.microsoft.com/office/drawing/2014/main" id="{FCB16678-560E-401B-8568-02E4F668EB41}"/>
              </a:ext>
            </a:extLst>
          </p:cNvPr>
          <p:cNvCxnSpPr>
            <a:cxnSpLocks/>
            <a:stCxn id="64" idx="2"/>
            <a:endCxn id="63" idx="0"/>
          </p:cNvCxnSpPr>
          <p:nvPr/>
        </p:nvCxnSpPr>
        <p:spPr>
          <a:xfrm>
            <a:off x="5409200" y="3451263"/>
            <a:ext cx="0" cy="170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線單箭頭接點 79">
            <a:extLst>
              <a:ext uri="{FF2B5EF4-FFF2-40B4-BE49-F238E27FC236}">
                <a16:creationId xmlns:a16="http://schemas.microsoft.com/office/drawing/2014/main" id="{49549518-6961-4F55-975C-88CD4854860A}"/>
              </a:ext>
            </a:extLst>
          </p:cNvPr>
          <p:cNvCxnSpPr>
            <a:cxnSpLocks/>
            <a:stCxn id="65" idx="2"/>
            <a:endCxn id="66" idx="0"/>
          </p:cNvCxnSpPr>
          <p:nvPr/>
        </p:nvCxnSpPr>
        <p:spPr>
          <a:xfrm flipH="1">
            <a:off x="5409198" y="4560004"/>
            <a:ext cx="1"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線單箭頭接點 80">
            <a:extLst>
              <a:ext uri="{FF2B5EF4-FFF2-40B4-BE49-F238E27FC236}">
                <a16:creationId xmlns:a16="http://schemas.microsoft.com/office/drawing/2014/main" id="{D54160E8-C663-4CB1-B22D-63CBDB950831}"/>
              </a:ext>
            </a:extLst>
          </p:cNvPr>
          <p:cNvCxnSpPr>
            <a:cxnSpLocks/>
            <a:stCxn id="63" idx="2"/>
            <a:endCxn id="65" idx="0"/>
          </p:cNvCxnSpPr>
          <p:nvPr/>
        </p:nvCxnSpPr>
        <p:spPr>
          <a:xfrm flipH="1">
            <a:off x="5409199" y="4007054"/>
            <a:ext cx="1" cy="167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線單箭頭接點 81">
            <a:extLst>
              <a:ext uri="{FF2B5EF4-FFF2-40B4-BE49-F238E27FC236}">
                <a16:creationId xmlns:a16="http://schemas.microsoft.com/office/drawing/2014/main" id="{108233AD-E092-4F98-96D5-94D2B8A1465A}"/>
              </a:ext>
            </a:extLst>
          </p:cNvPr>
          <p:cNvCxnSpPr>
            <a:cxnSpLocks/>
            <a:stCxn id="66" idx="2"/>
            <a:endCxn id="67" idx="0"/>
          </p:cNvCxnSpPr>
          <p:nvPr/>
        </p:nvCxnSpPr>
        <p:spPr>
          <a:xfrm>
            <a:off x="5409198" y="5098508"/>
            <a:ext cx="0" cy="172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線單箭頭接點 82">
            <a:extLst>
              <a:ext uri="{FF2B5EF4-FFF2-40B4-BE49-F238E27FC236}">
                <a16:creationId xmlns:a16="http://schemas.microsoft.com/office/drawing/2014/main" id="{F71CE8DF-B55E-4237-B24E-924BFDE01C2F}"/>
              </a:ext>
            </a:extLst>
          </p:cNvPr>
          <p:cNvCxnSpPr>
            <a:cxnSpLocks/>
            <a:stCxn id="67" idx="2"/>
            <a:endCxn id="68" idx="0"/>
          </p:cNvCxnSpPr>
          <p:nvPr/>
        </p:nvCxnSpPr>
        <p:spPr>
          <a:xfrm>
            <a:off x="5409198" y="5657163"/>
            <a:ext cx="0" cy="152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文字方塊 83">
            <a:extLst>
              <a:ext uri="{FF2B5EF4-FFF2-40B4-BE49-F238E27FC236}">
                <a16:creationId xmlns:a16="http://schemas.microsoft.com/office/drawing/2014/main" id="{E0159ACB-0DE8-481A-920E-3D10BCAC1911}"/>
              </a:ext>
            </a:extLst>
          </p:cNvPr>
          <p:cNvSpPr txBox="1"/>
          <p:nvPr/>
        </p:nvSpPr>
        <p:spPr>
          <a:xfrm>
            <a:off x="3034201" y="2256671"/>
            <a:ext cx="967304" cy="877163"/>
          </a:xfrm>
          <a:prstGeom prst="rect">
            <a:avLst/>
          </a:prstGeom>
          <a:noFill/>
        </p:spPr>
        <p:txBody>
          <a:bodyPr wrap="square" rtlCol="0">
            <a:spAutoFit/>
          </a:bodyPr>
          <a:lstStyle/>
          <a:p>
            <a:pPr algn="ctr"/>
            <a:r>
              <a:rPr lang="zh-TW" altLang="en-US" sz="1700" b="1" dirty="0">
                <a:solidFill>
                  <a:schemeClr val="accent2"/>
                </a:solidFill>
                <a:latin typeface="微軟正黑體" panose="020B0604030504040204" pitchFamily="34" charset="-120"/>
                <a:ea typeface="微軟正黑體" panose="020B0604030504040204" pitchFamily="34" charset="-120"/>
              </a:rPr>
              <a:t>階段一</a:t>
            </a:r>
            <a:r>
              <a:rPr lang="en-US" altLang="zh-TW" sz="1700" b="1" dirty="0">
                <a:solidFill>
                  <a:schemeClr val="accent2"/>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2"/>
                </a:solidFill>
                <a:latin typeface="微軟正黑體" panose="020B0604030504040204" pitchFamily="34" charset="-120"/>
                <a:ea typeface="微軟正黑體" panose="020B0604030504040204" pitchFamily="34" charset="-120"/>
              </a:rPr>
              <a:t>資料前處理</a:t>
            </a:r>
          </a:p>
        </p:txBody>
      </p:sp>
      <p:sp>
        <p:nvSpPr>
          <p:cNvPr id="85" name="文字方塊 84">
            <a:extLst>
              <a:ext uri="{FF2B5EF4-FFF2-40B4-BE49-F238E27FC236}">
                <a16:creationId xmlns:a16="http://schemas.microsoft.com/office/drawing/2014/main" id="{4407944D-B43A-4E98-ACA3-09B6B7FB4FAE}"/>
              </a:ext>
            </a:extLst>
          </p:cNvPr>
          <p:cNvSpPr txBox="1"/>
          <p:nvPr/>
        </p:nvSpPr>
        <p:spPr>
          <a:xfrm>
            <a:off x="2950992" y="3512916"/>
            <a:ext cx="1133722" cy="615553"/>
          </a:xfrm>
          <a:prstGeom prst="rect">
            <a:avLst/>
          </a:prstGeom>
          <a:noFill/>
        </p:spPr>
        <p:txBody>
          <a:bodyPr wrap="square" rtlCol="0">
            <a:spAutoFit/>
          </a:bodyPr>
          <a:lstStyle/>
          <a:p>
            <a:pPr algn="ctr"/>
            <a:r>
              <a:rPr lang="zh-TW" altLang="en-US" sz="1700" b="1" dirty="0">
                <a:solidFill>
                  <a:schemeClr val="accent6"/>
                </a:solidFill>
                <a:latin typeface="微軟正黑體" panose="020B0604030504040204" pitchFamily="34" charset="-120"/>
                <a:ea typeface="微軟正黑體" panose="020B0604030504040204" pitchFamily="34" charset="-120"/>
              </a:rPr>
              <a:t>階段二</a:t>
            </a:r>
            <a:r>
              <a:rPr lang="en-US" altLang="zh-TW" sz="1700" b="1" dirty="0">
                <a:solidFill>
                  <a:schemeClr val="accent6"/>
                </a:solidFill>
                <a:latin typeface="微軟正黑體" panose="020B0604030504040204" pitchFamily="34" charset="-120"/>
                <a:ea typeface="微軟正黑體" panose="020B0604030504040204" pitchFamily="34" charset="-120"/>
              </a:rPr>
              <a:t>:</a:t>
            </a:r>
          </a:p>
          <a:p>
            <a:pPr algn="ctr"/>
            <a:r>
              <a:rPr lang="zh-TW" altLang="en-US" sz="1700" b="1" dirty="0">
                <a:solidFill>
                  <a:schemeClr val="accent6"/>
                </a:solidFill>
                <a:latin typeface="微軟正黑體" panose="020B0604030504040204" pitchFamily="34" charset="-120"/>
                <a:ea typeface="微軟正黑體" panose="020B0604030504040204" pitchFamily="34" charset="-120"/>
              </a:rPr>
              <a:t>特徵選擇</a:t>
            </a:r>
          </a:p>
        </p:txBody>
      </p:sp>
      <p:sp>
        <p:nvSpPr>
          <p:cNvPr id="86" name="文字方塊 85">
            <a:extLst>
              <a:ext uri="{FF2B5EF4-FFF2-40B4-BE49-F238E27FC236}">
                <a16:creationId xmlns:a16="http://schemas.microsoft.com/office/drawing/2014/main" id="{F53BAE89-9F4F-4D46-B80A-826076FEF709}"/>
              </a:ext>
            </a:extLst>
          </p:cNvPr>
          <p:cNvSpPr txBox="1"/>
          <p:nvPr/>
        </p:nvSpPr>
        <p:spPr>
          <a:xfrm>
            <a:off x="2901391" y="4331420"/>
            <a:ext cx="1232924" cy="615553"/>
          </a:xfrm>
          <a:prstGeom prst="rect">
            <a:avLst/>
          </a:prstGeom>
          <a:noFill/>
        </p:spPr>
        <p:txBody>
          <a:bodyPr wrap="square" rtlCol="0">
            <a:spAutoFit/>
          </a:bodyPr>
          <a:lstStyle/>
          <a:p>
            <a:pPr algn="ctr"/>
            <a:r>
              <a:rPr lang="zh-TW" altLang="en-US" sz="1700" b="1" dirty="0">
                <a:solidFill>
                  <a:srgbClr val="EAB200"/>
                </a:solidFill>
                <a:latin typeface="微軟正黑體" panose="020B0604030504040204" pitchFamily="34" charset="-120"/>
                <a:ea typeface="微軟正黑體" panose="020B0604030504040204" pitchFamily="34" charset="-120"/>
              </a:rPr>
              <a:t>階段三</a:t>
            </a:r>
            <a:r>
              <a:rPr lang="en-US" altLang="zh-TW" sz="1700" b="1" dirty="0">
                <a:solidFill>
                  <a:srgbClr val="EAB200"/>
                </a:solidFill>
                <a:latin typeface="微軟正黑體" panose="020B0604030504040204" pitchFamily="34" charset="-120"/>
                <a:ea typeface="微軟正黑體" panose="020B0604030504040204" pitchFamily="34" charset="-120"/>
              </a:rPr>
              <a:t>:</a:t>
            </a:r>
          </a:p>
          <a:p>
            <a:pPr algn="ctr"/>
            <a:r>
              <a:rPr lang="zh-TW" altLang="en-US" sz="1700" b="1" dirty="0">
                <a:solidFill>
                  <a:srgbClr val="EAB200"/>
                </a:solidFill>
                <a:latin typeface="微軟正黑體" panose="020B0604030504040204" pitchFamily="34" charset="-120"/>
                <a:ea typeface="微軟正黑體" panose="020B0604030504040204" pitchFamily="34" charset="-120"/>
              </a:rPr>
              <a:t>模型建立</a:t>
            </a:r>
          </a:p>
        </p:txBody>
      </p:sp>
      <p:sp>
        <p:nvSpPr>
          <p:cNvPr id="87" name="文字方塊 86">
            <a:extLst>
              <a:ext uri="{FF2B5EF4-FFF2-40B4-BE49-F238E27FC236}">
                <a16:creationId xmlns:a16="http://schemas.microsoft.com/office/drawing/2014/main" id="{80D0A2A1-894C-4FCE-A67E-0CF02CB87A8C}"/>
              </a:ext>
            </a:extLst>
          </p:cNvPr>
          <p:cNvSpPr txBox="1"/>
          <p:nvPr/>
        </p:nvSpPr>
        <p:spPr>
          <a:xfrm>
            <a:off x="2954177" y="5213115"/>
            <a:ext cx="1130537" cy="877163"/>
          </a:xfrm>
          <a:prstGeom prst="rect">
            <a:avLst/>
          </a:prstGeom>
          <a:noFill/>
        </p:spPr>
        <p:txBody>
          <a:bodyPr wrap="square" rtlCol="0">
            <a:spAutoFit/>
          </a:bodyPr>
          <a:lstStyle/>
          <a:p>
            <a:pPr algn="ctr"/>
            <a:r>
              <a:rPr lang="zh-TW" altLang="en-US" sz="1700" b="1" dirty="0">
                <a:solidFill>
                  <a:srgbClr val="0070C0"/>
                </a:solidFill>
                <a:latin typeface="微軟正黑體" panose="020B0604030504040204" pitchFamily="34" charset="-120"/>
                <a:ea typeface="微軟正黑體" panose="020B0604030504040204" pitchFamily="34" charset="-120"/>
              </a:rPr>
              <a:t>階段四</a:t>
            </a:r>
            <a:r>
              <a:rPr lang="en-US" altLang="zh-TW" sz="1700" b="1" dirty="0">
                <a:solidFill>
                  <a:srgbClr val="0070C0"/>
                </a:solidFill>
                <a:latin typeface="微軟正黑體" panose="020B0604030504040204" pitchFamily="34" charset="-120"/>
                <a:ea typeface="微軟正黑體" panose="020B0604030504040204" pitchFamily="34" charset="-120"/>
              </a:rPr>
              <a:t>:</a:t>
            </a:r>
          </a:p>
          <a:p>
            <a:pPr algn="ctr"/>
            <a:r>
              <a:rPr lang="zh-TW" altLang="en-US" sz="1700" b="1" dirty="0">
                <a:solidFill>
                  <a:srgbClr val="0070C0"/>
                </a:solidFill>
                <a:latin typeface="微軟正黑體" panose="020B0604030504040204" pitchFamily="34" charset="-120"/>
                <a:ea typeface="微軟正黑體" panose="020B0604030504040204" pitchFamily="34" charset="-120"/>
              </a:rPr>
              <a:t>驗證與</a:t>
            </a:r>
            <a:endParaRPr lang="en-US" altLang="zh-TW" sz="1700" b="1" dirty="0">
              <a:solidFill>
                <a:srgbClr val="0070C0"/>
              </a:solidFill>
              <a:latin typeface="微軟正黑體" panose="020B0604030504040204" pitchFamily="34" charset="-120"/>
              <a:ea typeface="微軟正黑體" panose="020B0604030504040204" pitchFamily="34" charset="-120"/>
            </a:endParaRPr>
          </a:p>
          <a:p>
            <a:pPr algn="ctr"/>
            <a:r>
              <a:rPr lang="zh-TW" altLang="en-US" sz="1700" b="1" dirty="0">
                <a:solidFill>
                  <a:srgbClr val="0070C0"/>
                </a:solidFill>
                <a:latin typeface="微軟正黑體" panose="020B0604030504040204" pitchFamily="34" charset="-120"/>
                <a:ea typeface="微軟正黑體" panose="020B0604030504040204" pitchFamily="34" charset="-120"/>
              </a:rPr>
              <a:t>績效評估</a:t>
            </a:r>
          </a:p>
        </p:txBody>
      </p:sp>
      <p:sp>
        <p:nvSpPr>
          <p:cNvPr id="88" name="箭號: ＞形 87">
            <a:extLst>
              <a:ext uri="{FF2B5EF4-FFF2-40B4-BE49-F238E27FC236}">
                <a16:creationId xmlns:a16="http://schemas.microsoft.com/office/drawing/2014/main" id="{42C14852-C82A-4F26-9F1E-DE5F4F2557C8}"/>
              </a:ext>
            </a:extLst>
          </p:cNvPr>
          <p:cNvSpPr/>
          <p:nvPr/>
        </p:nvSpPr>
        <p:spPr>
          <a:xfrm flipH="1">
            <a:off x="6798477" y="2514453"/>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9" name="箭號: ＞形 88">
            <a:extLst>
              <a:ext uri="{FF2B5EF4-FFF2-40B4-BE49-F238E27FC236}">
                <a16:creationId xmlns:a16="http://schemas.microsoft.com/office/drawing/2014/main" id="{091BC3D3-AD05-4AE3-AAA4-DA0B683E7BC4}"/>
              </a:ext>
            </a:extLst>
          </p:cNvPr>
          <p:cNvSpPr/>
          <p:nvPr/>
        </p:nvSpPr>
        <p:spPr>
          <a:xfrm flipH="1">
            <a:off x="6793881" y="306904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0" name="箭號: ＞形 89">
            <a:extLst>
              <a:ext uri="{FF2B5EF4-FFF2-40B4-BE49-F238E27FC236}">
                <a16:creationId xmlns:a16="http://schemas.microsoft.com/office/drawing/2014/main" id="{F437A871-F28D-4F63-946F-CF6162FC51B0}"/>
              </a:ext>
            </a:extLst>
          </p:cNvPr>
          <p:cNvSpPr/>
          <p:nvPr/>
        </p:nvSpPr>
        <p:spPr>
          <a:xfrm flipH="1">
            <a:off x="6793881" y="3633327"/>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1" name="箭號: ＞形 90">
            <a:extLst>
              <a:ext uri="{FF2B5EF4-FFF2-40B4-BE49-F238E27FC236}">
                <a16:creationId xmlns:a16="http://schemas.microsoft.com/office/drawing/2014/main" id="{11E77E3A-5C56-4594-A272-840BD6AD9277}"/>
              </a:ext>
            </a:extLst>
          </p:cNvPr>
          <p:cNvSpPr/>
          <p:nvPr/>
        </p:nvSpPr>
        <p:spPr>
          <a:xfrm flipH="1">
            <a:off x="6793880" y="418021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2" name="箭號: ＞形 91">
            <a:extLst>
              <a:ext uri="{FF2B5EF4-FFF2-40B4-BE49-F238E27FC236}">
                <a16:creationId xmlns:a16="http://schemas.microsoft.com/office/drawing/2014/main" id="{A88369B1-F363-42FF-8138-6968EB9D17D5}"/>
              </a:ext>
            </a:extLst>
          </p:cNvPr>
          <p:cNvSpPr/>
          <p:nvPr/>
        </p:nvSpPr>
        <p:spPr>
          <a:xfrm flipH="1">
            <a:off x="6793880" y="4709380"/>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3" name="箭號: ＞形 92">
            <a:extLst>
              <a:ext uri="{FF2B5EF4-FFF2-40B4-BE49-F238E27FC236}">
                <a16:creationId xmlns:a16="http://schemas.microsoft.com/office/drawing/2014/main" id="{C28283BF-6D48-4224-9A24-00EB7085E666}"/>
              </a:ext>
            </a:extLst>
          </p:cNvPr>
          <p:cNvSpPr/>
          <p:nvPr/>
        </p:nvSpPr>
        <p:spPr>
          <a:xfrm flipH="1">
            <a:off x="6793880" y="5278949"/>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4" name="箭號: ＞形 93">
            <a:extLst>
              <a:ext uri="{FF2B5EF4-FFF2-40B4-BE49-F238E27FC236}">
                <a16:creationId xmlns:a16="http://schemas.microsoft.com/office/drawing/2014/main" id="{D69AB9FD-996B-4173-80C0-20A85C0CF9EC}"/>
              </a:ext>
            </a:extLst>
          </p:cNvPr>
          <p:cNvSpPr/>
          <p:nvPr/>
        </p:nvSpPr>
        <p:spPr>
          <a:xfrm flipH="1">
            <a:off x="6793880" y="5813282"/>
            <a:ext cx="204097" cy="372748"/>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5" name="矩形 94">
            <a:extLst>
              <a:ext uri="{FF2B5EF4-FFF2-40B4-BE49-F238E27FC236}">
                <a16:creationId xmlns:a16="http://schemas.microsoft.com/office/drawing/2014/main" id="{707E4A87-27A9-413C-9EE5-CF0EB2F6B394}"/>
              </a:ext>
            </a:extLst>
          </p:cNvPr>
          <p:cNvSpPr/>
          <p:nvPr/>
        </p:nvSpPr>
        <p:spPr>
          <a:xfrm>
            <a:off x="7104682" y="5316948"/>
            <a:ext cx="3234224" cy="323165"/>
          </a:xfrm>
          <a:prstGeom prst="rect">
            <a:avLst/>
          </a:prstGeom>
        </p:spPr>
        <p:txBody>
          <a:bodyPr wrap="square">
            <a:spAutoFit/>
          </a:bodyPr>
          <a:lstStyle/>
          <a:p>
            <a:r>
              <a:rPr lang="en-US" altLang="zh-TW" sz="1500" dirty="0">
                <a:latin typeface="微軟正黑體" panose="020B0604030504040204" pitchFamily="34" charset="-120"/>
                <a:ea typeface="微軟正黑體" panose="020B0604030504040204" pitchFamily="34" charset="-120"/>
              </a:rPr>
              <a:t>1.K</a:t>
            </a:r>
            <a:r>
              <a:rPr lang="zh-TW" altLang="en-US" sz="1500" dirty="0">
                <a:latin typeface="微軟正黑體" panose="020B0604030504040204" pitchFamily="34" charset="-120"/>
                <a:ea typeface="微軟正黑體" panose="020B0604030504040204" pitchFamily="34" charset="-120"/>
              </a:rPr>
              <a:t>折交叉驗證</a:t>
            </a:r>
          </a:p>
        </p:txBody>
      </p:sp>
      <p:sp>
        <p:nvSpPr>
          <p:cNvPr id="96" name="矩形 95">
            <a:extLst>
              <a:ext uri="{FF2B5EF4-FFF2-40B4-BE49-F238E27FC236}">
                <a16:creationId xmlns:a16="http://schemas.microsoft.com/office/drawing/2014/main" id="{7B3599A2-277E-4A0D-8C82-6698F6B64B23}"/>
              </a:ext>
            </a:extLst>
          </p:cNvPr>
          <p:cNvSpPr/>
          <p:nvPr/>
        </p:nvSpPr>
        <p:spPr>
          <a:xfrm>
            <a:off x="2673845" y="1858252"/>
            <a:ext cx="6844310" cy="3352026"/>
          </a:xfrm>
          <a:prstGeom prst="rect">
            <a:avLst/>
          </a:prstGeom>
          <a:solidFill>
            <a:srgbClr val="FFF2C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59584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39</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56" name="箭號: 五邊形 55">
            <a:extLst>
              <a:ext uri="{FF2B5EF4-FFF2-40B4-BE49-F238E27FC236}">
                <a16:creationId xmlns:a16="http://schemas.microsoft.com/office/drawing/2014/main" id="{FB282742-C758-4B41-99D7-9373697FBDE6}"/>
              </a:ext>
            </a:extLst>
          </p:cNvPr>
          <p:cNvSpPr/>
          <p:nvPr/>
        </p:nvSpPr>
        <p:spPr>
          <a:xfrm>
            <a:off x="243836" y="1661021"/>
            <a:ext cx="1532713"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模型驗證</a:t>
            </a:r>
          </a:p>
        </p:txBody>
      </p:sp>
      <p:sp>
        <p:nvSpPr>
          <p:cNvPr id="57" name="文字方塊 56">
            <a:extLst>
              <a:ext uri="{FF2B5EF4-FFF2-40B4-BE49-F238E27FC236}">
                <a16:creationId xmlns:a16="http://schemas.microsoft.com/office/drawing/2014/main" id="{7E8CBB08-36F5-4867-B82D-4409A5CABEE2}"/>
              </a:ext>
            </a:extLst>
          </p:cNvPr>
          <p:cNvSpPr txBox="1"/>
          <p:nvPr/>
        </p:nvSpPr>
        <p:spPr>
          <a:xfrm>
            <a:off x="1776548" y="1687369"/>
            <a:ext cx="5817325"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模型訓練完，須利用</a:t>
            </a:r>
            <a:r>
              <a:rPr lang="zh-TW" altLang="en-US" sz="2000" dirty="0">
                <a:solidFill>
                  <a:srgbClr val="FF0000"/>
                </a:solidFill>
                <a:latin typeface="微軟正黑體" panose="020B0604030504040204" pitchFamily="34" charset="-120"/>
                <a:ea typeface="微軟正黑體" panose="020B0604030504040204" pitchFamily="34" charset="-120"/>
              </a:rPr>
              <a:t>驗證集</a:t>
            </a:r>
            <a:r>
              <a:rPr lang="zh-TW" altLang="en-US" sz="2000" dirty="0">
                <a:latin typeface="微軟正黑體" panose="020B0604030504040204" pitchFamily="34" charset="-120"/>
                <a:ea typeface="微軟正黑體" panose="020B0604030504040204" pitchFamily="34" charset="-120"/>
              </a:rPr>
              <a:t>檢驗模型</a:t>
            </a:r>
            <a:r>
              <a:rPr lang="zh-TW" altLang="en-US" sz="2000" dirty="0">
                <a:solidFill>
                  <a:srgbClr val="FF0000"/>
                </a:solidFill>
                <a:latin typeface="微軟正黑體" panose="020B0604030504040204" pitchFamily="34" charset="-120"/>
                <a:ea typeface="微軟正黑體" panose="020B0604030504040204" pitchFamily="34" charset="-120"/>
              </a:rPr>
              <a:t>初步的績效</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58" name="文字方塊 57">
            <a:extLst>
              <a:ext uri="{FF2B5EF4-FFF2-40B4-BE49-F238E27FC236}">
                <a16:creationId xmlns:a16="http://schemas.microsoft.com/office/drawing/2014/main" id="{367A5102-CF52-4DF3-AF89-A98785242E76}"/>
              </a:ext>
            </a:extLst>
          </p:cNvPr>
          <p:cNvSpPr txBox="1"/>
          <p:nvPr/>
        </p:nvSpPr>
        <p:spPr>
          <a:xfrm>
            <a:off x="243836" y="2252693"/>
            <a:ext cx="1532714"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資料集切割</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sp>
        <p:nvSpPr>
          <p:cNvPr id="3" name="矩形: 圓角 2">
            <a:extLst>
              <a:ext uri="{FF2B5EF4-FFF2-40B4-BE49-F238E27FC236}">
                <a16:creationId xmlns:a16="http://schemas.microsoft.com/office/drawing/2014/main" id="{4C33B84B-3F94-40DD-909C-B679D7C1BA99}"/>
              </a:ext>
            </a:extLst>
          </p:cNvPr>
          <p:cNvSpPr/>
          <p:nvPr/>
        </p:nvSpPr>
        <p:spPr>
          <a:xfrm>
            <a:off x="1032142" y="2850923"/>
            <a:ext cx="4320246" cy="400110"/>
          </a:xfrm>
          <a:prstGeom prst="round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原始風機機組狀態資料集</a:t>
            </a:r>
          </a:p>
        </p:txBody>
      </p:sp>
      <p:grpSp>
        <p:nvGrpSpPr>
          <p:cNvPr id="109" name="群組 108">
            <a:extLst>
              <a:ext uri="{FF2B5EF4-FFF2-40B4-BE49-F238E27FC236}">
                <a16:creationId xmlns:a16="http://schemas.microsoft.com/office/drawing/2014/main" id="{0FCF7367-3DBD-4401-8B5F-D4CA56436924}"/>
              </a:ext>
            </a:extLst>
          </p:cNvPr>
          <p:cNvGrpSpPr/>
          <p:nvPr/>
        </p:nvGrpSpPr>
        <p:grpSpPr>
          <a:xfrm>
            <a:off x="1032142" y="3487117"/>
            <a:ext cx="4320245" cy="400110"/>
            <a:chOff x="1327017" y="3446920"/>
            <a:chExt cx="4320245" cy="400110"/>
          </a:xfrm>
        </p:grpSpPr>
        <p:sp>
          <p:nvSpPr>
            <p:cNvPr id="76" name="矩形: 圓角 75">
              <a:extLst>
                <a:ext uri="{FF2B5EF4-FFF2-40B4-BE49-F238E27FC236}">
                  <a16:creationId xmlns:a16="http://schemas.microsoft.com/office/drawing/2014/main" id="{6682EE45-9FE6-4069-A40E-CB30A3BAC274}"/>
                </a:ext>
              </a:extLst>
            </p:cNvPr>
            <p:cNvSpPr/>
            <p:nvPr/>
          </p:nvSpPr>
          <p:spPr>
            <a:xfrm>
              <a:off x="1327017" y="3446920"/>
              <a:ext cx="3044900" cy="400110"/>
            </a:xfrm>
            <a:prstGeom prst="round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訓練集</a:t>
              </a:r>
            </a:p>
          </p:txBody>
        </p:sp>
        <p:sp>
          <p:nvSpPr>
            <p:cNvPr id="77" name="矩形: 圓角 76">
              <a:extLst>
                <a:ext uri="{FF2B5EF4-FFF2-40B4-BE49-F238E27FC236}">
                  <a16:creationId xmlns:a16="http://schemas.microsoft.com/office/drawing/2014/main" id="{4D274A38-2037-4F6A-AD89-B8E13AB9AFF8}"/>
                </a:ext>
              </a:extLst>
            </p:cNvPr>
            <p:cNvSpPr/>
            <p:nvPr/>
          </p:nvSpPr>
          <p:spPr>
            <a:xfrm>
              <a:off x="4441616" y="3446920"/>
              <a:ext cx="1205646" cy="400110"/>
            </a:xfrm>
            <a:prstGeom prst="round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測試集</a:t>
              </a:r>
            </a:p>
          </p:txBody>
        </p:sp>
      </p:grpSp>
      <p:sp>
        <p:nvSpPr>
          <p:cNvPr id="78" name="矩形: 圓角 77">
            <a:extLst>
              <a:ext uri="{FF2B5EF4-FFF2-40B4-BE49-F238E27FC236}">
                <a16:creationId xmlns:a16="http://schemas.microsoft.com/office/drawing/2014/main" id="{EFC97841-47EB-4EB6-8A0D-5BF9E6E91704}"/>
              </a:ext>
            </a:extLst>
          </p:cNvPr>
          <p:cNvSpPr/>
          <p:nvPr/>
        </p:nvSpPr>
        <p:spPr>
          <a:xfrm>
            <a:off x="1032142" y="4113613"/>
            <a:ext cx="1958827" cy="400110"/>
          </a:xfrm>
          <a:prstGeom prst="round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訓練集</a:t>
            </a:r>
          </a:p>
        </p:txBody>
      </p:sp>
      <p:sp>
        <p:nvSpPr>
          <p:cNvPr id="79" name="矩形: 圓角 78">
            <a:extLst>
              <a:ext uri="{FF2B5EF4-FFF2-40B4-BE49-F238E27FC236}">
                <a16:creationId xmlns:a16="http://schemas.microsoft.com/office/drawing/2014/main" id="{3BF85A00-7632-4979-9EDC-4194C995AFD2}"/>
              </a:ext>
            </a:extLst>
          </p:cNvPr>
          <p:cNvSpPr/>
          <p:nvPr/>
        </p:nvSpPr>
        <p:spPr>
          <a:xfrm>
            <a:off x="3057928" y="4113613"/>
            <a:ext cx="1019113" cy="400110"/>
          </a:xfrm>
          <a:prstGeom prst="round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驗證集</a:t>
            </a:r>
          </a:p>
        </p:txBody>
      </p:sp>
      <p:cxnSp>
        <p:nvCxnSpPr>
          <p:cNvPr id="12" name="直線單箭頭接點 11">
            <a:extLst>
              <a:ext uri="{FF2B5EF4-FFF2-40B4-BE49-F238E27FC236}">
                <a16:creationId xmlns:a16="http://schemas.microsoft.com/office/drawing/2014/main" id="{BEE83463-E6DA-4794-B402-A308EF08834A}"/>
              </a:ext>
            </a:extLst>
          </p:cNvPr>
          <p:cNvCxnSpPr>
            <a:cxnSpLocks/>
            <a:stCxn id="78" idx="2"/>
          </p:cNvCxnSpPr>
          <p:nvPr/>
        </p:nvCxnSpPr>
        <p:spPr>
          <a:xfrm>
            <a:off x="2011556" y="4513723"/>
            <a:ext cx="0" cy="12779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A53A4659-A3C8-43FD-9EBD-0A794E6A92D9}"/>
              </a:ext>
            </a:extLst>
          </p:cNvPr>
          <p:cNvSpPr/>
          <p:nvPr/>
        </p:nvSpPr>
        <p:spPr>
          <a:xfrm>
            <a:off x="1419382" y="5791652"/>
            <a:ext cx="1184345" cy="40011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模型預測</a:t>
            </a:r>
          </a:p>
        </p:txBody>
      </p:sp>
      <p:grpSp>
        <p:nvGrpSpPr>
          <p:cNvPr id="110" name="群組 109">
            <a:extLst>
              <a:ext uri="{FF2B5EF4-FFF2-40B4-BE49-F238E27FC236}">
                <a16:creationId xmlns:a16="http://schemas.microsoft.com/office/drawing/2014/main" id="{FE6B8834-4460-47B6-AFE7-470253BB27F5}"/>
              </a:ext>
            </a:extLst>
          </p:cNvPr>
          <p:cNvGrpSpPr/>
          <p:nvPr/>
        </p:nvGrpSpPr>
        <p:grpSpPr>
          <a:xfrm>
            <a:off x="1419382" y="4511361"/>
            <a:ext cx="2235338" cy="1286638"/>
            <a:chOff x="1714257" y="4473522"/>
            <a:chExt cx="2235338" cy="1286638"/>
          </a:xfrm>
        </p:grpSpPr>
        <p:sp>
          <p:nvSpPr>
            <p:cNvPr id="14" name="矩形 13">
              <a:extLst>
                <a:ext uri="{FF2B5EF4-FFF2-40B4-BE49-F238E27FC236}">
                  <a16:creationId xmlns:a16="http://schemas.microsoft.com/office/drawing/2014/main" id="{6217EE63-1ABB-4BA7-B9A1-7B0C39546ABD}"/>
                </a:ext>
              </a:extLst>
            </p:cNvPr>
            <p:cNvSpPr/>
            <p:nvPr/>
          </p:nvSpPr>
          <p:spPr>
            <a:xfrm>
              <a:off x="1714257" y="4873636"/>
              <a:ext cx="1184345" cy="400110"/>
            </a:xfrm>
            <a:prstGeom prst="rect">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模型訓練</a:t>
              </a:r>
            </a:p>
          </p:txBody>
        </p:sp>
        <p:grpSp>
          <p:nvGrpSpPr>
            <p:cNvPr id="98" name="群組 97">
              <a:extLst>
                <a:ext uri="{FF2B5EF4-FFF2-40B4-BE49-F238E27FC236}">
                  <a16:creationId xmlns:a16="http://schemas.microsoft.com/office/drawing/2014/main" id="{F377E298-0DE0-45BD-B342-D2F5F9000F2C}"/>
                </a:ext>
              </a:extLst>
            </p:cNvPr>
            <p:cNvGrpSpPr/>
            <p:nvPr/>
          </p:nvGrpSpPr>
          <p:grpSpPr>
            <a:xfrm>
              <a:off x="2716044" y="4473522"/>
              <a:ext cx="1150250" cy="1286638"/>
              <a:chOff x="2712109" y="4461464"/>
              <a:chExt cx="1150250" cy="1286638"/>
            </a:xfrm>
          </p:grpSpPr>
          <p:cxnSp>
            <p:nvCxnSpPr>
              <p:cNvPr id="83" name="直線接點 82">
                <a:extLst>
                  <a:ext uri="{FF2B5EF4-FFF2-40B4-BE49-F238E27FC236}">
                    <a16:creationId xmlns:a16="http://schemas.microsoft.com/office/drawing/2014/main" id="{E109D777-4CAA-43A2-ABCF-68E8C8BDCDD7}"/>
                  </a:ext>
                </a:extLst>
              </p:cNvPr>
              <p:cNvCxnSpPr>
                <a:cxnSpLocks/>
              </p:cNvCxnSpPr>
              <p:nvPr/>
            </p:nvCxnSpPr>
            <p:spPr>
              <a:xfrm flipH="1">
                <a:off x="3859855" y="4461464"/>
                <a:ext cx="1" cy="999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B2BEE6B4-D760-42D4-A2A8-50F5E0602A9E}"/>
                  </a:ext>
                </a:extLst>
              </p:cNvPr>
              <p:cNvCxnSpPr>
                <a:cxnSpLocks/>
              </p:cNvCxnSpPr>
              <p:nvPr/>
            </p:nvCxnSpPr>
            <p:spPr>
              <a:xfrm flipH="1">
                <a:off x="2712109" y="5469427"/>
                <a:ext cx="1150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44879191-05D1-41B6-AED8-E7D609B86406}"/>
                  </a:ext>
                </a:extLst>
              </p:cNvPr>
              <p:cNvCxnSpPr>
                <a:cxnSpLocks/>
              </p:cNvCxnSpPr>
              <p:nvPr/>
            </p:nvCxnSpPr>
            <p:spPr>
              <a:xfrm flipH="1">
                <a:off x="2712109" y="5460718"/>
                <a:ext cx="2" cy="2873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文字方塊 91">
              <a:extLst>
                <a:ext uri="{FF2B5EF4-FFF2-40B4-BE49-F238E27FC236}">
                  <a16:creationId xmlns:a16="http://schemas.microsoft.com/office/drawing/2014/main" id="{A61C3DE9-4D0B-4283-ACF2-88BAC4BAE5C9}"/>
                </a:ext>
              </a:extLst>
            </p:cNvPr>
            <p:cNvSpPr txBox="1"/>
            <p:nvPr/>
          </p:nvSpPr>
          <p:spPr>
            <a:xfrm>
              <a:off x="2587257" y="4487942"/>
              <a:ext cx="1362338" cy="646331"/>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訓練、調整</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與評估</a:t>
              </a:r>
            </a:p>
          </p:txBody>
        </p:sp>
      </p:grpSp>
      <p:grpSp>
        <p:nvGrpSpPr>
          <p:cNvPr id="101" name="群組 100">
            <a:extLst>
              <a:ext uri="{FF2B5EF4-FFF2-40B4-BE49-F238E27FC236}">
                <a16:creationId xmlns:a16="http://schemas.microsoft.com/office/drawing/2014/main" id="{595162F6-D243-4A09-A430-558EE1836A34}"/>
              </a:ext>
            </a:extLst>
          </p:cNvPr>
          <p:cNvGrpSpPr/>
          <p:nvPr/>
        </p:nvGrpSpPr>
        <p:grpSpPr>
          <a:xfrm>
            <a:off x="2603940" y="3882748"/>
            <a:ext cx="2145837" cy="2104481"/>
            <a:chOff x="2898815" y="3647165"/>
            <a:chExt cx="2145837" cy="2104481"/>
          </a:xfrm>
        </p:grpSpPr>
        <p:cxnSp>
          <p:nvCxnSpPr>
            <p:cNvPr id="95" name="直線單箭頭接點 94">
              <a:extLst>
                <a:ext uri="{FF2B5EF4-FFF2-40B4-BE49-F238E27FC236}">
                  <a16:creationId xmlns:a16="http://schemas.microsoft.com/office/drawing/2014/main" id="{DE9D5168-A8DC-42E9-BCE9-E589EEDDA7FB}"/>
                </a:ext>
              </a:extLst>
            </p:cNvPr>
            <p:cNvCxnSpPr>
              <a:cxnSpLocks/>
            </p:cNvCxnSpPr>
            <p:nvPr/>
          </p:nvCxnSpPr>
          <p:spPr>
            <a:xfrm flipH="1">
              <a:off x="2898815" y="5751646"/>
              <a:ext cx="21458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DABF85A8-38AE-4D5C-A4B3-2C5EC4469B88}"/>
                </a:ext>
              </a:extLst>
            </p:cNvPr>
            <p:cNvCxnSpPr>
              <a:cxnSpLocks/>
            </p:cNvCxnSpPr>
            <p:nvPr/>
          </p:nvCxnSpPr>
          <p:spPr>
            <a:xfrm flipH="1">
              <a:off x="5044439" y="3647165"/>
              <a:ext cx="110" cy="2104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文字方塊 101">
            <a:extLst>
              <a:ext uri="{FF2B5EF4-FFF2-40B4-BE49-F238E27FC236}">
                <a16:creationId xmlns:a16="http://schemas.microsoft.com/office/drawing/2014/main" id="{375C7634-7C31-4569-BB28-63C059AEF10D}"/>
              </a:ext>
            </a:extLst>
          </p:cNvPr>
          <p:cNvSpPr txBox="1"/>
          <p:nvPr/>
        </p:nvSpPr>
        <p:spPr>
          <a:xfrm>
            <a:off x="3201359" y="5620383"/>
            <a:ext cx="1609378"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模型最終評估</a:t>
            </a:r>
          </a:p>
        </p:txBody>
      </p:sp>
      <p:sp>
        <p:nvSpPr>
          <p:cNvPr id="103" name="文字方塊 102">
            <a:extLst>
              <a:ext uri="{FF2B5EF4-FFF2-40B4-BE49-F238E27FC236}">
                <a16:creationId xmlns:a16="http://schemas.microsoft.com/office/drawing/2014/main" id="{2FCCA8A1-F702-4766-90BD-08D4A9D00A8C}"/>
              </a:ext>
            </a:extLst>
          </p:cNvPr>
          <p:cNvSpPr txBox="1"/>
          <p:nvPr/>
        </p:nvSpPr>
        <p:spPr>
          <a:xfrm>
            <a:off x="6096000" y="2213391"/>
            <a:ext cx="3287986"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驗證機制</a:t>
            </a:r>
            <a:r>
              <a:rPr lang="en-US" altLang="zh-TW" sz="2000" b="1" u="sng" dirty="0">
                <a:latin typeface="微軟正黑體" panose="020B0604030504040204" pitchFamily="34" charset="-120"/>
                <a:ea typeface="微軟正黑體" panose="020B0604030504040204" pitchFamily="34" charset="-120"/>
              </a:rPr>
              <a:t>(k</a:t>
            </a:r>
            <a:r>
              <a:rPr lang="zh-TW" altLang="en-US" sz="2000" b="1" u="sng" dirty="0">
                <a:latin typeface="微軟正黑體" panose="020B0604030504040204" pitchFamily="34" charset="-120"/>
                <a:ea typeface="微軟正黑體" panose="020B0604030504040204" pitchFamily="34" charset="-120"/>
              </a:rPr>
              <a:t>折交叉驗證</a:t>
            </a:r>
            <a:r>
              <a:rPr lang="en-US" altLang="zh-TW" sz="2000" b="1" u="sng" dirty="0">
                <a:latin typeface="微軟正黑體" panose="020B0604030504040204" pitchFamily="34" charset="-120"/>
                <a:ea typeface="微軟正黑體" panose="020B0604030504040204" pitchFamily="34" charset="-120"/>
              </a:rPr>
              <a:t>)</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cxnSp>
        <p:nvCxnSpPr>
          <p:cNvPr id="105" name="直線接點 104">
            <a:extLst>
              <a:ext uri="{FF2B5EF4-FFF2-40B4-BE49-F238E27FC236}">
                <a16:creationId xmlns:a16="http://schemas.microsoft.com/office/drawing/2014/main" id="{95ABDEA7-F42E-4DBF-A830-A06F909F7EC1}"/>
              </a:ext>
            </a:extLst>
          </p:cNvPr>
          <p:cNvCxnSpPr>
            <a:cxnSpLocks/>
          </p:cNvCxnSpPr>
          <p:nvPr/>
        </p:nvCxnSpPr>
        <p:spPr>
          <a:xfrm>
            <a:off x="5974080" y="2649157"/>
            <a:ext cx="0" cy="3809499"/>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8268FBF9-D0C6-4D9F-B364-5629C729C2CF}"/>
              </a:ext>
            </a:extLst>
          </p:cNvPr>
          <p:cNvSpPr/>
          <p:nvPr/>
        </p:nvSpPr>
        <p:spPr>
          <a:xfrm>
            <a:off x="6658944" y="2915542"/>
            <a:ext cx="3161211" cy="308449"/>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訓練資料</a:t>
            </a:r>
          </a:p>
        </p:txBody>
      </p:sp>
      <p:graphicFrame>
        <p:nvGraphicFramePr>
          <p:cNvPr id="112" name="表格 111">
            <a:extLst>
              <a:ext uri="{FF2B5EF4-FFF2-40B4-BE49-F238E27FC236}">
                <a16:creationId xmlns:a16="http://schemas.microsoft.com/office/drawing/2014/main" id="{428E88E9-4C83-4638-8B97-57FFACBAE950}"/>
              </a:ext>
            </a:extLst>
          </p:cNvPr>
          <p:cNvGraphicFramePr>
            <a:graphicFrameLocks noGrp="1"/>
          </p:cNvGraphicFramePr>
          <p:nvPr>
            <p:extLst>
              <p:ext uri="{D42A27DB-BD31-4B8C-83A1-F6EECF244321}">
                <p14:modId xmlns:p14="http://schemas.microsoft.com/office/powerpoint/2010/main" val="3352037364"/>
              </p:ext>
            </p:extLst>
          </p:nvPr>
        </p:nvGraphicFramePr>
        <p:xfrm>
          <a:off x="6658945" y="3721588"/>
          <a:ext cx="3161210" cy="304800"/>
        </p:xfrm>
        <a:graphic>
          <a:graphicData uri="http://schemas.openxmlformats.org/drawingml/2006/table">
            <a:tbl>
              <a:tblPr firstRow="1" bandRow="1">
                <a:tableStyleId>{5C22544A-7EE6-4342-B048-85BDC9FD1C3A}</a:tableStyleId>
              </a:tblPr>
              <a:tblGrid>
                <a:gridCol w="316121">
                  <a:extLst>
                    <a:ext uri="{9D8B030D-6E8A-4147-A177-3AD203B41FA5}">
                      <a16:colId xmlns:a16="http://schemas.microsoft.com/office/drawing/2014/main" val="2818573849"/>
                    </a:ext>
                  </a:extLst>
                </a:gridCol>
                <a:gridCol w="316121">
                  <a:extLst>
                    <a:ext uri="{9D8B030D-6E8A-4147-A177-3AD203B41FA5}">
                      <a16:colId xmlns:a16="http://schemas.microsoft.com/office/drawing/2014/main" val="2317119107"/>
                    </a:ext>
                  </a:extLst>
                </a:gridCol>
                <a:gridCol w="316121">
                  <a:extLst>
                    <a:ext uri="{9D8B030D-6E8A-4147-A177-3AD203B41FA5}">
                      <a16:colId xmlns:a16="http://schemas.microsoft.com/office/drawing/2014/main" val="1475117221"/>
                    </a:ext>
                  </a:extLst>
                </a:gridCol>
                <a:gridCol w="316121">
                  <a:extLst>
                    <a:ext uri="{9D8B030D-6E8A-4147-A177-3AD203B41FA5}">
                      <a16:colId xmlns:a16="http://schemas.microsoft.com/office/drawing/2014/main" val="2005556648"/>
                    </a:ext>
                  </a:extLst>
                </a:gridCol>
                <a:gridCol w="316121">
                  <a:extLst>
                    <a:ext uri="{9D8B030D-6E8A-4147-A177-3AD203B41FA5}">
                      <a16:colId xmlns:a16="http://schemas.microsoft.com/office/drawing/2014/main" val="2020534192"/>
                    </a:ext>
                  </a:extLst>
                </a:gridCol>
                <a:gridCol w="316121">
                  <a:extLst>
                    <a:ext uri="{9D8B030D-6E8A-4147-A177-3AD203B41FA5}">
                      <a16:colId xmlns:a16="http://schemas.microsoft.com/office/drawing/2014/main" val="3993066716"/>
                    </a:ext>
                  </a:extLst>
                </a:gridCol>
                <a:gridCol w="316121">
                  <a:extLst>
                    <a:ext uri="{9D8B030D-6E8A-4147-A177-3AD203B41FA5}">
                      <a16:colId xmlns:a16="http://schemas.microsoft.com/office/drawing/2014/main" val="2939390355"/>
                    </a:ext>
                  </a:extLst>
                </a:gridCol>
                <a:gridCol w="316121">
                  <a:extLst>
                    <a:ext uri="{9D8B030D-6E8A-4147-A177-3AD203B41FA5}">
                      <a16:colId xmlns:a16="http://schemas.microsoft.com/office/drawing/2014/main" val="2490034175"/>
                    </a:ext>
                  </a:extLst>
                </a:gridCol>
                <a:gridCol w="316121">
                  <a:extLst>
                    <a:ext uri="{9D8B030D-6E8A-4147-A177-3AD203B41FA5}">
                      <a16:colId xmlns:a16="http://schemas.microsoft.com/office/drawing/2014/main" val="1665229474"/>
                    </a:ext>
                  </a:extLst>
                </a:gridCol>
                <a:gridCol w="316121">
                  <a:extLst>
                    <a:ext uri="{9D8B030D-6E8A-4147-A177-3AD203B41FA5}">
                      <a16:colId xmlns:a16="http://schemas.microsoft.com/office/drawing/2014/main" val="120941262"/>
                    </a:ext>
                  </a:extLst>
                </a:gridCol>
              </a:tblGrid>
              <a:tr h="269966">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73369028"/>
                  </a:ext>
                </a:extLst>
              </a:tr>
            </a:tbl>
          </a:graphicData>
        </a:graphic>
      </p:graphicFrame>
      <p:sp>
        <p:nvSpPr>
          <p:cNvPr id="113" name="箭號: 向下 112">
            <a:extLst>
              <a:ext uri="{FF2B5EF4-FFF2-40B4-BE49-F238E27FC236}">
                <a16:creationId xmlns:a16="http://schemas.microsoft.com/office/drawing/2014/main" id="{97F1FBA5-9C9B-4A6E-AD6A-61C8FE1E0948}"/>
              </a:ext>
            </a:extLst>
          </p:cNvPr>
          <p:cNvSpPr/>
          <p:nvPr/>
        </p:nvSpPr>
        <p:spPr>
          <a:xfrm>
            <a:off x="8135046" y="3320389"/>
            <a:ext cx="209005" cy="3048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14" name="表格 113">
            <a:extLst>
              <a:ext uri="{FF2B5EF4-FFF2-40B4-BE49-F238E27FC236}">
                <a16:creationId xmlns:a16="http://schemas.microsoft.com/office/drawing/2014/main" id="{C0B2929A-33BF-4197-9C22-D2B1A2D733A9}"/>
              </a:ext>
            </a:extLst>
          </p:cNvPr>
          <p:cNvGraphicFramePr>
            <a:graphicFrameLocks noGrp="1"/>
          </p:cNvGraphicFramePr>
          <p:nvPr>
            <p:extLst>
              <p:ext uri="{D42A27DB-BD31-4B8C-83A1-F6EECF244321}">
                <p14:modId xmlns:p14="http://schemas.microsoft.com/office/powerpoint/2010/main" val="3295302623"/>
              </p:ext>
            </p:extLst>
          </p:nvPr>
        </p:nvGraphicFramePr>
        <p:xfrm>
          <a:off x="6658943" y="4177455"/>
          <a:ext cx="3161210" cy="304800"/>
        </p:xfrm>
        <a:graphic>
          <a:graphicData uri="http://schemas.openxmlformats.org/drawingml/2006/table">
            <a:tbl>
              <a:tblPr firstRow="1" bandRow="1">
                <a:tableStyleId>{5C22544A-7EE6-4342-B048-85BDC9FD1C3A}</a:tableStyleId>
              </a:tblPr>
              <a:tblGrid>
                <a:gridCol w="316121">
                  <a:extLst>
                    <a:ext uri="{9D8B030D-6E8A-4147-A177-3AD203B41FA5}">
                      <a16:colId xmlns:a16="http://schemas.microsoft.com/office/drawing/2014/main" val="2818573849"/>
                    </a:ext>
                  </a:extLst>
                </a:gridCol>
                <a:gridCol w="316121">
                  <a:extLst>
                    <a:ext uri="{9D8B030D-6E8A-4147-A177-3AD203B41FA5}">
                      <a16:colId xmlns:a16="http://schemas.microsoft.com/office/drawing/2014/main" val="2317119107"/>
                    </a:ext>
                  </a:extLst>
                </a:gridCol>
                <a:gridCol w="316121">
                  <a:extLst>
                    <a:ext uri="{9D8B030D-6E8A-4147-A177-3AD203B41FA5}">
                      <a16:colId xmlns:a16="http://schemas.microsoft.com/office/drawing/2014/main" val="1475117221"/>
                    </a:ext>
                  </a:extLst>
                </a:gridCol>
                <a:gridCol w="316121">
                  <a:extLst>
                    <a:ext uri="{9D8B030D-6E8A-4147-A177-3AD203B41FA5}">
                      <a16:colId xmlns:a16="http://schemas.microsoft.com/office/drawing/2014/main" val="2005556648"/>
                    </a:ext>
                  </a:extLst>
                </a:gridCol>
                <a:gridCol w="316121">
                  <a:extLst>
                    <a:ext uri="{9D8B030D-6E8A-4147-A177-3AD203B41FA5}">
                      <a16:colId xmlns:a16="http://schemas.microsoft.com/office/drawing/2014/main" val="2020534192"/>
                    </a:ext>
                  </a:extLst>
                </a:gridCol>
                <a:gridCol w="316121">
                  <a:extLst>
                    <a:ext uri="{9D8B030D-6E8A-4147-A177-3AD203B41FA5}">
                      <a16:colId xmlns:a16="http://schemas.microsoft.com/office/drawing/2014/main" val="3993066716"/>
                    </a:ext>
                  </a:extLst>
                </a:gridCol>
                <a:gridCol w="316121">
                  <a:extLst>
                    <a:ext uri="{9D8B030D-6E8A-4147-A177-3AD203B41FA5}">
                      <a16:colId xmlns:a16="http://schemas.microsoft.com/office/drawing/2014/main" val="2939390355"/>
                    </a:ext>
                  </a:extLst>
                </a:gridCol>
                <a:gridCol w="316121">
                  <a:extLst>
                    <a:ext uri="{9D8B030D-6E8A-4147-A177-3AD203B41FA5}">
                      <a16:colId xmlns:a16="http://schemas.microsoft.com/office/drawing/2014/main" val="2490034175"/>
                    </a:ext>
                  </a:extLst>
                </a:gridCol>
                <a:gridCol w="316121">
                  <a:extLst>
                    <a:ext uri="{9D8B030D-6E8A-4147-A177-3AD203B41FA5}">
                      <a16:colId xmlns:a16="http://schemas.microsoft.com/office/drawing/2014/main" val="1665229474"/>
                    </a:ext>
                  </a:extLst>
                </a:gridCol>
                <a:gridCol w="316121">
                  <a:extLst>
                    <a:ext uri="{9D8B030D-6E8A-4147-A177-3AD203B41FA5}">
                      <a16:colId xmlns:a16="http://schemas.microsoft.com/office/drawing/2014/main" val="120941262"/>
                    </a:ext>
                  </a:extLst>
                </a:gridCol>
              </a:tblGrid>
              <a:tr h="269966">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73369028"/>
                  </a:ext>
                </a:extLst>
              </a:tr>
            </a:tbl>
          </a:graphicData>
        </a:graphic>
      </p:graphicFrame>
      <p:graphicFrame>
        <p:nvGraphicFramePr>
          <p:cNvPr id="115" name="表格 114">
            <a:extLst>
              <a:ext uri="{FF2B5EF4-FFF2-40B4-BE49-F238E27FC236}">
                <a16:creationId xmlns:a16="http://schemas.microsoft.com/office/drawing/2014/main" id="{0882EDFB-ADC9-458E-968A-84B8DB040C3A}"/>
              </a:ext>
            </a:extLst>
          </p:cNvPr>
          <p:cNvGraphicFramePr>
            <a:graphicFrameLocks noGrp="1"/>
          </p:cNvGraphicFramePr>
          <p:nvPr>
            <p:extLst>
              <p:ext uri="{D42A27DB-BD31-4B8C-83A1-F6EECF244321}">
                <p14:modId xmlns:p14="http://schemas.microsoft.com/office/powerpoint/2010/main" val="4206373479"/>
              </p:ext>
            </p:extLst>
          </p:nvPr>
        </p:nvGraphicFramePr>
        <p:xfrm>
          <a:off x="6658943" y="4637552"/>
          <a:ext cx="3161210" cy="304800"/>
        </p:xfrm>
        <a:graphic>
          <a:graphicData uri="http://schemas.openxmlformats.org/drawingml/2006/table">
            <a:tbl>
              <a:tblPr firstRow="1" bandRow="1">
                <a:tableStyleId>{5C22544A-7EE6-4342-B048-85BDC9FD1C3A}</a:tableStyleId>
              </a:tblPr>
              <a:tblGrid>
                <a:gridCol w="316121">
                  <a:extLst>
                    <a:ext uri="{9D8B030D-6E8A-4147-A177-3AD203B41FA5}">
                      <a16:colId xmlns:a16="http://schemas.microsoft.com/office/drawing/2014/main" val="2818573849"/>
                    </a:ext>
                  </a:extLst>
                </a:gridCol>
                <a:gridCol w="316121">
                  <a:extLst>
                    <a:ext uri="{9D8B030D-6E8A-4147-A177-3AD203B41FA5}">
                      <a16:colId xmlns:a16="http://schemas.microsoft.com/office/drawing/2014/main" val="2317119107"/>
                    </a:ext>
                  </a:extLst>
                </a:gridCol>
                <a:gridCol w="316121">
                  <a:extLst>
                    <a:ext uri="{9D8B030D-6E8A-4147-A177-3AD203B41FA5}">
                      <a16:colId xmlns:a16="http://schemas.microsoft.com/office/drawing/2014/main" val="1475117221"/>
                    </a:ext>
                  </a:extLst>
                </a:gridCol>
                <a:gridCol w="316121">
                  <a:extLst>
                    <a:ext uri="{9D8B030D-6E8A-4147-A177-3AD203B41FA5}">
                      <a16:colId xmlns:a16="http://schemas.microsoft.com/office/drawing/2014/main" val="2005556648"/>
                    </a:ext>
                  </a:extLst>
                </a:gridCol>
                <a:gridCol w="316121">
                  <a:extLst>
                    <a:ext uri="{9D8B030D-6E8A-4147-A177-3AD203B41FA5}">
                      <a16:colId xmlns:a16="http://schemas.microsoft.com/office/drawing/2014/main" val="2020534192"/>
                    </a:ext>
                  </a:extLst>
                </a:gridCol>
                <a:gridCol w="316121">
                  <a:extLst>
                    <a:ext uri="{9D8B030D-6E8A-4147-A177-3AD203B41FA5}">
                      <a16:colId xmlns:a16="http://schemas.microsoft.com/office/drawing/2014/main" val="3993066716"/>
                    </a:ext>
                  </a:extLst>
                </a:gridCol>
                <a:gridCol w="316121">
                  <a:extLst>
                    <a:ext uri="{9D8B030D-6E8A-4147-A177-3AD203B41FA5}">
                      <a16:colId xmlns:a16="http://schemas.microsoft.com/office/drawing/2014/main" val="2939390355"/>
                    </a:ext>
                  </a:extLst>
                </a:gridCol>
                <a:gridCol w="316121">
                  <a:extLst>
                    <a:ext uri="{9D8B030D-6E8A-4147-A177-3AD203B41FA5}">
                      <a16:colId xmlns:a16="http://schemas.microsoft.com/office/drawing/2014/main" val="2490034175"/>
                    </a:ext>
                  </a:extLst>
                </a:gridCol>
                <a:gridCol w="316121">
                  <a:extLst>
                    <a:ext uri="{9D8B030D-6E8A-4147-A177-3AD203B41FA5}">
                      <a16:colId xmlns:a16="http://schemas.microsoft.com/office/drawing/2014/main" val="1665229474"/>
                    </a:ext>
                  </a:extLst>
                </a:gridCol>
                <a:gridCol w="316121">
                  <a:extLst>
                    <a:ext uri="{9D8B030D-6E8A-4147-A177-3AD203B41FA5}">
                      <a16:colId xmlns:a16="http://schemas.microsoft.com/office/drawing/2014/main" val="120941262"/>
                    </a:ext>
                  </a:extLst>
                </a:gridCol>
              </a:tblGrid>
              <a:tr h="269966">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73369028"/>
                  </a:ext>
                </a:extLst>
              </a:tr>
            </a:tbl>
          </a:graphicData>
        </a:graphic>
      </p:graphicFrame>
      <p:sp>
        <p:nvSpPr>
          <p:cNvPr id="116" name="文字方塊 115">
            <a:extLst>
              <a:ext uri="{FF2B5EF4-FFF2-40B4-BE49-F238E27FC236}">
                <a16:creationId xmlns:a16="http://schemas.microsoft.com/office/drawing/2014/main" id="{76570D2B-9F08-4471-B5B6-73718B273FD5}"/>
              </a:ext>
            </a:extLst>
          </p:cNvPr>
          <p:cNvSpPr txBox="1"/>
          <p:nvPr/>
        </p:nvSpPr>
        <p:spPr>
          <a:xfrm rot="5400000">
            <a:off x="7919747" y="4793952"/>
            <a:ext cx="1103218" cy="672620"/>
          </a:xfrm>
          <a:prstGeom prst="rect">
            <a:avLst/>
          </a:prstGeom>
          <a:noFill/>
        </p:spPr>
        <p:txBody>
          <a:bodyPr wrap="square" rtlCol="0">
            <a:spAutoFit/>
          </a:bodyPr>
          <a:lstStyle/>
          <a:p>
            <a:pPr algn="ctr">
              <a:lnSpc>
                <a:spcPct val="250000"/>
              </a:lnSpc>
            </a:pPr>
            <a:r>
              <a:rPr lang="en-US" altLang="zh-TW" dirty="0"/>
              <a:t>…</a:t>
            </a:r>
            <a:endParaRPr lang="zh-TW" altLang="en-US" dirty="0"/>
          </a:p>
        </p:txBody>
      </p:sp>
      <p:graphicFrame>
        <p:nvGraphicFramePr>
          <p:cNvPr id="117" name="表格 116">
            <a:extLst>
              <a:ext uri="{FF2B5EF4-FFF2-40B4-BE49-F238E27FC236}">
                <a16:creationId xmlns:a16="http://schemas.microsoft.com/office/drawing/2014/main" id="{98F674E5-77D6-4A2A-A136-E7F670908EEC}"/>
              </a:ext>
            </a:extLst>
          </p:cNvPr>
          <p:cNvGraphicFramePr>
            <a:graphicFrameLocks noGrp="1"/>
          </p:cNvGraphicFramePr>
          <p:nvPr>
            <p:extLst>
              <p:ext uri="{D42A27DB-BD31-4B8C-83A1-F6EECF244321}">
                <p14:modId xmlns:p14="http://schemas.microsoft.com/office/powerpoint/2010/main" val="830447343"/>
              </p:ext>
            </p:extLst>
          </p:nvPr>
        </p:nvGraphicFramePr>
        <p:xfrm>
          <a:off x="6658943" y="5283319"/>
          <a:ext cx="3161210" cy="304800"/>
        </p:xfrm>
        <a:graphic>
          <a:graphicData uri="http://schemas.openxmlformats.org/drawingml/2006/table">
            <a:tbl>
              <a:tblPr firstRow="1" bandRow="1">
                <a:tableStyleId>{5C22544A-7EE6-4342-B048-85BDC9FD1C3A}</a:tableStyleId>
              </a:tblPr>
              <a:tblGrid>
                <a:gridCol w="316121">
                  <a:extLst>
                    <a:ext uri="{9D8B030D-6E8A-4147-A177-3AD203B41FA5}">
                      <a16:colId xmlns:a16="http://schemas.microsoft.com/office/drawing/2014/main" val="2818573849"/>
                    </a:ext>
                  </a:extLst>
                </a:gridCol>
                <a:gridCol w="316121">
                  <a:extLst>
                    <a:ext uri="{9D8B030D-6E8A-4147-A177-3AD203B41FA5}">
                      <a16:colId xmlns:a16="http://schemas.microsoft.com/office/drawing/2014/main" val="2317119107"/>
                    </a:ext>
                  </a:extLst>
                </a:gridCol>
                <a:gridCol w="316121">
                  <a:extLst>
                    <a:ext uri="{9D8B030D-6E8A-4147-A177-3AD203B41FA5}">
                      <a16:colId xmlns:a16="http://schemas.microsoft.com/office/drawing/2014/main" val="1475117221"/>
                    </a:ext>
                  </a:extLst>
                </a:gridCol>
                <a:gridCol w="316121">
                  <a:extLst>
                    <a:ext uri="{9D8B030D-6E8A-4147-A177-3AD203B41FA5}">
                      <a16:colId xmlns:a16="http://schemas.microsoft.com/office/drawing/2014/main" val="2005556648"/>
                    </a:ext>
                  </a:extLst>
                </a:gridCol>
                <a:gridCol w="316121">
                  <a:extLst>
                    <a:ext uri="{9D8B030D-6E8A-4147-A177-3AD203B41FA5}">
                      <a16:colId xmlns:a16="http://schemas.microsoft.com/office/drawing/2014/main" val="2020534192"/>
                    </a:ext>
                  </a:extLst>
                </a:gridCol>
                <a:gridCol w="316121">
                  <a:extLst>
                    <a:ext uri="{9D8B030D-6E8A-4147-A177-3AD203B41FA5}">
                      <a16:colId xmlns:a16="http://schemas.microsoft.com/office/drawing/2014/main" val="3993066716"/>
                    </a:ext>
                  </a:extLst>
                </a:gridCol>
                <a:gridCol w="316121">
                  <a:extLst>
                    <a:ext uri="{9D8B030D-6E8A-4147-A177-3AD203B41FA5}">
                      <a16:colId xmlns:a16="http://schemas.microsoft.com/office/drawing/2014/main" val="2939390355"/>
                    </a:ext>
                  </a:extLst>
                </a:gridCol>
                <a:gridCol w="316121">
                  <a:extLst>
                    <a:ext uri="{9D8B030D-6E8A-4147-A177-3AD203B41FA5}">
                      <a16:colId xmlns:a16="http://schemas.microsoft.com/office/drawing/2014/main" val="2490034175"/>
                    </a:ext>
                  </a:extLst>
                </a:gridCol>
                <a:gridCol w="316121">
                  <a:extLst>
                    <a:ext uri="{9D8B030D-6E8A-4147-A177-3AD203B41FA5}">
                      <a16:colId xmlns:a16="http://schemas.microsoft.com/office/drawing/2014/main" val="1665229474"/>
                    </a:ext>
                  </a:extLst>
                </a:gridCol>
                <a:gridCol w="316121">
                  <a:extLst>
                    <a:ext uri="{9D8B030D-6E8A-4147-A177-3AD203B41FA5}">
                      <a16:colId xmlns:a16="http://schemas.microsoft.com/office/drawing/2014/main" val="120941262"/>
                    </a:ext>
                  </a:extLst>
                </a:gridCol>
              </a:tblGrid>
              <a:tr h="269966">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endParaRPr lang="zh-TW"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73369028"/>
                  </a:ext>
                </a:extLst>
              </a:tr>
            </a:tbl>
          </a:graphicData>
        </a:graphic>
      </p:graphicFrame>
      <p:grpSp>
        <p:nvGrpSpPr>
          <p:cNvPr id="140" name="群組 139">
            <a:extLst>
              <a:ext uri="{FF2B5EF4-FFF2-40B4-BE49-F238E27FC236}">
                <a16:creationId xmlns:a16="http://schemas.microsoft.com/office/drawing/2014/main" id="{C4BD9BEE-0CCB-4BEC-A3E2-717688B88BFD}"/>
              </a:ext>
            </a:extLst>
          </p:cNvPr>
          <p:cNvGrpSpPr/>
          <p:nvPr/>
        </p:nvGrpSpPr>
        <p:grpSpPr>
          <a:xfrm>
            <a:off x="9225852" y="3264188"/>
            <a:ext cx="927463" cy="679472"/>
            <a:chOff x="9383986" y="3251033"/>
            <a:chExt cx="927463" cy="679472"/>
          </a:xfrm>
        </p:grpSpPr>
        <p:cxnSp>
          <p:nvCxnSpPr>
            <p:cNvPr id="118" name="直線接點 117">
              <a:extLst>
                <a:ext uri="{FF2B5EF4-FFF2-40B4-BE49-F238E27FC236}">
                  <a16:creationId xmlns:a16="http://schemas.microsoft.com/office/drawing/2014/main" id="{8921F7EC-630C-4D71-A413-D04E82F26360}"/>
                </a:ext>
              </a:extLst>
            </p:cNvPr>
            <p:cNvCxnSpPr/>
            <p:nvPr/>
          </p:nvCxnSpPr>
          <p:spPr>
            <a:xfrm flipV="1">
              <a:off x="9838951" y="3595829"/>
              <a:ext cx="0" cy="3346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9" name="文字方塊 118">
              <a:extLst>
                <a:ext uri="{FF2B5EF4-FFF2-40B4-BE49-F238E27FC236}">
                  <a16:creationId xmlns:a16="http://schemas.microsoft.com/office/drawing/2014/main" id="{A478AC6A-137B-4291-A692-1A5C219627FE}"/>
                </a:ext>
              </a:extLst>
            </p:cNvPr>
            <p:cNvSpPr txBox="1"/>
            <p:nvPr/>
          </p:nvSpPr>
          <p:spPr>
            <a:xfrm>
              <a:off x="9383986" y="3251033"/>
              <a:ext cx="927463"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驗證集</a:t>
              </a:r>
            </a:p>
          </p:txBody>
        </p:sp>
      </p:grpSp>
      <p:grpSp>
        <p:nvGrpSpPr>
          <p:cNvPr id="141" name="群組 140">
            <a:extLst>
              <a:ext uri="{FF2B5EF4-FFF2-40B4-BE49-F238E27FC236}">
                <a16:creationId xmlns:a16="http://schemas.microsoft.com/office/drawing/2014/main" id="{3D461C73-6DA7-4DD5-8DA2-81A5A0288EC8}"/>
              </a:ext>
            </a:extLst>
          </p:cNvPr>
          <p:cNvGrpSpPr/>
          <p:nvPr/>
        </p:nvGrpSpPr>
        <p:grpSpPr>
          <a:xfrm>
            <a:off x="7142327" y="5591973"/>
            <a:ext cx="2547256" cy="853642"/>
            <a:chOff x="7300461" y="5578818"/>
            <a:chExt cx="2547256" cy="853642"/>
          </a:xfrm>
        </p:grpSpPr>
        <p:cxnSp>
          <p:nvCxnSpPr>
            <p:cNvPr id="121" name="直線接點 120">
              <a:extLst>
                <a:ext uri="{FF2B5EF4-FFF2-40B4-BE49-F238E27FC236}">
                  <a16:creationId xmlns:a16="http://schemas.microsoft.com/office/drawing/2014/main" id="{167946E4-B289-428F-B1FA-68CCDF772E7F}"/>
                </a:ext>
              </a:extLst>
            </p:cNvPr>
            <p:cNvCxnSpPr>
              <a:cxnSpLocks/>
            </p:cNvCxnSpPr>
            <p:nvPr/>
          </p:nvCxnSpPr>
          <p:spPr>
            <a:xfrm flipV="1">
              <a:off x="9838951" y="5578818"/>
              <a:ext cx="0" cy="3259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74100F6D-29F2-482F-962F-346CC747339F}"/>
                </a:ext>
              </a:extLst>
            </p:cNvPr>
            <p:cNvGrpSpPr/>
            <p:nvPr/>
          </p:nvGrpSpPr>
          <p:grpSpPr>
            <a:xfrm>
              <a:off x="7300461" y="5579198"/>
              <a:ext cx="2547256" cy="853262"/>
              <a:chOff x="7291695" y="5578818"/>
              <a:chExt cx="2547256" cy="853262"/>
            </a:xfrm>
          </p:grpSpPr>
          <p:cxnSp>
            <p:nvCxnSpPr>
              <p:cNvPr id="120" name="直線接點 119">
                <a:extLst>
                  <a:ext uri="{FF2B5EF4-FFF2-40B4-BE49-F238E27FC236}">
                    <a16:creationId xmlns:a16="http://schemas.microsoft.com/office/drawing/2014/main" id="{C35DBF3E-E7AE-4B23-B935-8645692462CD}"/>
                  </a:ext>
                </a:extLst>
              </p:cNvPr>
              <p:cNvCxnSpPr/>
              <p:nvPr/>
            </p:nvCxnSpPr>
            <p:spPr>
              <a:xfrm flipV="1">
                <a:off x="7291695" y="5578818"/>
                <a:ext cx="0" cy="3346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F3857AE0-E303-4ACB-92A8-2FA92293D766}"/>
                  </a:ext>
                </a:extLst>
              </p:cNvPr>
              <p:cNvCxnSpPr>
                <a:cxnSpLocks/>
              </p:cNvCxnSpPr>
              <p:nvPr/>
            </p:nvCxnSpPr>
            <p:spPr>
              <a:xfrm flipH="1">
                <a:off x="7291695" y="5904785"/>
                <a:ext cx="2547256" cy="870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接點 122">
                <a:extLst>
                  <a:ext uri="{FF2B5EF4-FFF2-40B4-BE49-F238E27FC236}">
                    <a16:creationId xmlns:a16="http://schemas.microsoft.com/office/drawing/2014/main" id="{5963849E-1276-4293-8E48-FCC5059D883B}"/>
                  </a:ext>
                </a:extLst>
              </p:cNvPr>
              <p:cNvCxnSpPr>
                <a:cxnSpLocks/>
              </p:cNvCxnSpPr>
              <p:nvPr/>
            </p:nvCxnSpPr>
            <p:spPr>
              <a:xfrm flipV="1">
                <a:off x="8502186" y="5904786"/>
                <a:ext cx="0" cy="1621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4F297B62-5977-4229-BBDF-9371D3DD04F2}"/>
                  </a:ext>
                </a:extLst>
              </p:cNvPr>
              <p:cNvSpPr txBox="1"/>
              <p:nvPr/>
            </p:nvSpPr>
            <p:spPr>
              <a:xfrm>
                <a:off x="8033983" y="6062748"/>
                <a:ext cx="927463" cy="369332"/>
              </a:xfrm>
              <a:prstGeom prst="rect">
                <a:avLst/>
              </a:prstGeom>
              <a:noFill/>
            </p:spPr>
            <p:txBody>
              <a:bodyPr wrap="square" rtlCol="0">
                <a:spAutoFit/>
              </a:bodyPr>
              <a:lstStyle>
                <a:defPPr>
                  <a:defRPr lang="zh-TW"/>
                </a:defPPr>
                <a:lvl1pPr algn="ctr">
                  <a:defRPr>
                    <a:latin typeface="微軟正黑體" panose="020B0604030504040204" pitchFamily="34" charset="-120"/>
                    <a:ea typeface="微軟正黑體" panose="020B0604030504040204" pitchFamily="34" charset="-120"/>
                  </a:defRPr>
                </a:lvl1pPr>
              </a:lstStyle>
              <a:p>
                <a:r>
                  <a:rPr lang="zh-TW" altLang="en-US" dirty="0"/>
                  <a:t>訓練集</a:t>
                </a:r>
              </a:p>
            </p:txBody>
          </p:sp>
        </p:grpSp>
      </p:grpSp>
      <p:grpSp>
        <p:nvGrpSpPr>
          <p:cNvPr id="139" name="群組 138">
            <a:extLst>
              <a:ext uri="{FF2B5EF4-FFF2-40B4-BE49-F238E27FC236}">
                <a16:creationId xmlns:a16="http://schemas.microsoft.com/office/drawing/2014/main" id="{1F717E90-E8E0-4E73-90FC-2CC4AA1988F2}"/>
              </a:ext>
            </a:extLst>
          </p:cNvPr>
          <p:cNvGrpSpPr/>
          <p:nvPr/>
        </p:nvGrpSpPr>
        <p:grpSpPr>
          <a:xfrm>
            <a:off x="9899618" y="3718611"/>
            <a:ext cx="2186365" cy="1901772"/>
            <a:chOff x="10057752" y="3705456"/>
            <a:chExt cx="2186365" cy="1901772"/>
          </a:xfrm>
        </p:grpSpPr>
        <p:sp>
          <p:nvSpPr>
            <p:cNvPr id="125" name="箭號: 向下 124">
              <a:extLst>
                <a:ext uri="{FF2B5EF4-FFF2-40B4-BE49-F238E27FC236}">
                  <a16:creationId xmlns:a16="http://schemas.microsoft.com/office/drawing/2014/main" id="{8AB732EA-3FEC-47B0-AFE2-C52C799EB62D}"/>
                </a:ext>
              </a:extLst>
            </p:cNvPr>
            <p:cNvSpPr/>
            <p:nvPr/>
          </p:nvSpPr>
          <p:spPr>
            <a:xfrm rot="16200000">
              <a:off x="10105652" y="3705651"/>
              <a:ext cx="209005" cy="3048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箭號: 向下 125">
              <a:extLst>
                <a:ext uri="{FF2B5EF4-FFF2-40B4-BE49-F238E27FC236}">
                  <a16:creationId xmlns:a16="http://schemas.microsoft.com/office/drawing/2014/main" id="{B4AF18B9-A3E7-413C-8105-3E233D20B978}"/>
                </a:ext>
              </a:extLst>
            </p:cNvPr>
            <p:cNvSpPr/>
            <p:nvPr/>
          </p:nvSpPr>
          <p:spPr>
            <a:xfrm rot="16200000">
              <a:off x="10105651" y="4164299"/>
              <a:ext cx="209005" cy="3048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箭號: 向下 126">
              <a:extLst>
                <a:ext uri="{FF2B5EF4-FFF2-40B4-BE49-F238E27FC236}">
                  <a16:creationId xmlns:a16="http://schemas.microsoft.com/office/drawing/2014/main" id="{C8B57A0A-BE9A-4F03-ACC2-1B2E0D17F566}"/>
                </a:ext>
              </a:extLst>
            </p:cNvPr>
            <p:cNvSpPr/>
            <p:nvPr/>
          </p:nvSpPr>
          <p:spPr>
            <a:xfrm rot="16200000">
              <a:off x="10105650" y="4624396"/>
              <a:ext cx="209005" cy="3048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箭號: 向下 127">
              <a:extLst>
                <a:ext uri="{FF2B5EF4-FFF2-40B4-BE49-F238E27FC236}">
                  <a16:creationId xmlns:a16="http://schemas.microsoft.com/office/drawing/2014/main" id="{88401148-9CE8-41BA-8012-C24CE6A4EB92}"/>
                </a:ext>
              </a:extLst>
            </p:cNvPr>
            <p:cNvSpPr/>
            <p:nvPr/>
          </p:nvSpPr>
          <p:spPr>
            <a:xfrm rot="16200000">
              <a:off x="10105649" y="5270163"/>
              <a:ext cx="209005" cy="3048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文字方塊 128">
              <a:extLst>
                <a:ext uri="{FF2B5EF4-FFF2-40B4-BE49-F238E27FC236}">
                  <a16:creationId xmlns:a16="http://schemas.microsoft.com/office/drawing/2014/main" id="{DD624593-0146-45F0-BD3B-1D74C55D6123}"/>
                </a:ext>
              </a:extLst>
            </p:cNvPr>
            <p:cNvSpPr txBox="1"/>
            <p:nvPr/>
          </p:nvSpPr>
          <p:spPr>
            <a:xfrm>
              <a:off x="10302680" y="3705456"/>
              <a:ext cx="485205" cy="338554"/>
            </a:xfrm>
            <a:prstGeom prst="rect">
              <a:avLst/>
            </a:prstGeom>
            <a:noFill/>
          </p:spPr>
          <p:txBody>
            <a:bodyPr wrap="square" rtlCol="0">
              <a:spAutoFit/>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E1</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0" name="文字方塊 129">
              <a:extLst>
                <a:ext uri="{FF2B5EF4-FFF2-40B4-BE49-F238E27FC236}">
                  <a16:creationId xmlns:a16="http://schemas.microsoft.com/office/drawing/2014/main" id="{A6759379-65B8-4486-980A-6AC5AD1A6070}"/>
                </a:ext>
              </a:extLst>
            </p:cNvPr>
            <p:cNvSpPr txBox="1"/>
            <p:nvPr/>
          </p:nvSpPr>
          <p:spPr>
            <a:xfrm>
              <a:off x="10304855" y="4146135"/>
              <a:ext cx="485205" cy="338554"/>
            </a:xfrm>
            <a:prstGeom prst="rect">
              <a:avLst/>
            </a:prstGeom>
            <a:noFill/>
          </p:spPr>
          <p:txBody>
            <a:bodyPr wrap="square" rtlCol="0">
              <a:spAutoFit/>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E2</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1" name="文字方塊 130">
              <a:extLst>
                <a:ext uri="{FF2B5EF4-FFF2-40B4-BE49-F238E27FC236}">
                  <a16:creationId xmlns:a16="http://schemas.microsoft.com/office/drawing/2014/main" id="{FEC4AC21-5A65-42BF-958C-045ED679877E}"/>
                </a:ext>
              </a:extLst>
            </p:cNvPr>
            <p:cNvSpPr txBox="1"/>
            <p:nvPr/>
          </p:nvSpPr>
          <p:spPr>
            <a:xfrm>
              <a:off x="10304855" y="4622907"/>
              <a:ext cx="485205" cy="338554"/>
            </a:xfrm>
            <a:prstGeom prst="rect">
              <a:avLst/>
            </a:prstGeom>
            <a:noFill/>
          </p:spPr>
          <p:txBody>
            <a:bodyPr wrap="square" rtlCol="0">
              <a:spAutoFit/>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E3</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2" name="文字方塊 131">
              <a:extLst>
                <a:ext uri="{FF2B5EF4-FFF2-40B4-BE49-F238E27FC236}">
                  <a16:creationId xmlns:a16="http://schemas.microsoft.com/office/drawing/2014/main" id="{DBA0AD3C-647E-4F45-A645-B6CB38F3416A}"/>
                </a:ext>
              </a:extLst>
            </p:cNvPr>
            <p:cNvSpPr txBox="1"/>
            <p:nvPr/>
          </p:nvSpPr>
          <p:spPr>
            <a:xfrm>
              <a:off x="10302563" y="5268674"/>
              <a:ext cx="485205" cy="338554"/>
            </a:xfrm>
            <a:prstGeom prst="rect">
              <a:avLst/>
            </a:prstGeom>
            <a:noFill/>
          </p:spPr>
          <p:txBody>
            <a:bodyPr wrap="square" rtlCol="0">
              <a:spAutoFit/>
            </a:bodyPr>
            <a:lstStyle/>
            <a:p>
              <a:pPr algn="ct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Ek</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33" name="直線接點 132">
              <a:extLst>
                <a:ext uri="{FF2B5EF4-FFF2-40B4-BE49-F238E27FC236}">
                  <a16:creationId xmlns:a16="http://schemas.microsoft.com/office/drawing/2014/main" id="{DA10B7B2-AFDA-4D2C-88E0-7800FACFB588}"/>
                </a:ext>
              </a:extLst>
            </p:cNvPr>
            <p:cNvCxnSpPr>
              <a:cxnSpLocks/>
            </p:cNvCxnSpPr>
            <p:nvPr/>
          </p:nvCxnSpPr>
          <p:spPr>
            <a:xfrm>
              <a:off x="10695407" y="3910732"/>
              <a:ext cx="176052"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A0A8EDE2-B695-4E19-8031-4DEA5AD32392}"/>
                </a:ext>
              </a:extLst>
            </p:cNvPr>
            <p:cNvCxnSpPr>
              <a:cxnSpLocks/>
            </p:cNvCxnSpPr>
            <p:nvPr/>
          </p:nvCxnSpPr>
          <p:spPr>
            <a:xfrm flipV="1">
              <a:off x="10875811" y="3902931"/>
              <a:ext cx="0" cy="15723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直線接點 134">
              <a:extLst>
                <a:ext uri="{FF2B5EF4-FFF2-40B4-BE49-F238E27FC236}">
                  <a16:creationId xmlns:a16="http://schemas.microsoft.com/office/drawing/2014/main" id="{07CB8102-0DBE-4177-8973-C5CE7A1D5C67}"/>
                </a:ext>
              </a:extLst>
            </p:cNvPr>
            <p:cNvCxnSpPr>
              <a:cxnSpLocks/>
            </p:cNvCxnSpPr>
            <p:nvPr/>
          </p:nvCxnSpPr>
          <p:spPr>
            <a:xfrm>
              <a:off x="10695290" y="5466534"/>
              <a:ext cx="176052"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D0CF1AB3-689C-4A33-A993-8EFC5308BEB3}"/>
                </a:ext>
              </a:extLst>
            </p:cNvPr>
            <p:cNvCxnSpPr>
              <a:cxnSpLocks/>
            </p:cNvCxnSpPr>
            <p:nvPr/>
          </p:nvCxnSpPr>
          <p:spPr>
            <a:xfrm>
              <a:off x="10877986" y="4675588"/>
              <a:ext cx="176052"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EE7595F3-C963-4851-A833-2D62F17D7DB7}"/>
                    </a:ext>
                  </a:extLst>
                </p:cNvPr>
                <p:cNvSpPr txBox="1"/>
                <p:nvPr/>
              </p:nvSpPr>
              <p:spPr>
                <a:xfrm>
                  <a:off x="10990370" y="4262099"/>
                  <a:ext cx="1253747" cy="78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𝐸</m:t>
                        </m:r>
                        <m:r>
                          <a:rPr lang="en-US" altLang="zh-TW" sz="1600" b="0" i="1" smtClean="0">
                            <a:latin typeface="Cambria Math" panose="02040503050406030204" pitchFamily="18" charset="0"/>
                          </a:rPr>
                          <m:t>=</m:t>
                        </m:r>
                        <m:f>
                          <m:fPr>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1</m:t>
                            </m:r>
                          </m:num>
                          <m:den>
                            <m:r>
                              <a:rPr lang="en-US" altLang="zh-TW" sz="1600" b="0" i="1" smtClean="0">
                                <a:latin typeface="Cambria Math" panose="02040503050406030204" pitchFamily="18" charset="0"/>
                              </a:rPr>
                              <m:t>𝑘</m:t>
                            </m:r>
                          </m:den>
                        </m:f>
                        <m:nary>
                          <m:naryPr>
                            <m:chr m:val="∑"/>
                            <m:ctrlPr>
                              <a:rPr lang="en-US" altLang="zh-TW" sz="1600" b="0" i="1" smtClean="0">
                                <a:latin typeface="Cambria Math" panose="02040503050406030204" pitchFamily="18" charset="0"/>
                              </a:rPr>
                            </m:ctrlPr>
                          </m:naryPr>
                          <m:sub>
                            <m:r>
                              <m:rPr>
                                <m:brk m:alnAt="23"/>
                              </m:rP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=1</m:t>
                            </m:r>
                          </m:sub>
                          <m:sup>
                            <m:r>
                              <a:rPr lang="en-US" altLang="zh-TW" sz="1600" b="0" i="1" smtClean="0">
                                <a:latin typeface="Cambria Math" panose="02040503050406030204" pitchFamily="18" charset="0"/>
                              </a:rPr>
                              <m:t>𝑘</m:t>
                            </m:r>
                          </m:sup>
                          <m:e>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𝐸</m:t>
                                </m:r>
                              </m:e>
                              <m:sub>
                                <m:r>
                                  <a:rPr lang="en-US" altLang="zh-TW" sz="1600" b="0" i="1" smtClean="0">
                                    <a:latin typeface="Cambria Math" panose="02040503050406030204" pitchFamily="18" charset="0"/>
                                  </a:rPr>
                                  <m:t>𝑖</m:t>
                                </m:r>
                              </m:sub>
                            </m:sSub>
                          </m:e>
                        </m:nary>
                      </m:oMath>
                    </m:oMathPara>
                  </a14:m>
                  <a:endParaRPr lang="zh-TW" altLang="en-US" sz="1600" dirty="0"/>
                </a:p>
              </p:txBody>
            </p:sp>
          </mc:Choice>
          <mc:Fallback xmlns="">
            <p:sp>
              <p:nvSpPr>
                <p:cNvPr id="137" name="文字方塊 136">
                  <a:extLst>
                    <a:ext uri="{FF2B5EF4-FFF2-40B4-BE49-F238E27FC236}">
                      <a16:creationId xmlns:a16="http://schemas.microsoft.com/office/drawing/2014/main" id="{EE7595F3-C963-4851-A833-2D62F17D7DB7}"/>
                    </a:ext>
                  </a:extLst>
                </p:cNvPr>
                <p:cNvSpPr txBox="1">
                  <a:spLocks noRot="1" noChangeAspect="1" noMove="1" noResize="1" noEditPoints="1" noAdjustHandles="1" noChangeArrowheads="1" noChangeShapeType="1" noTextEdit="1"/>
                </p:cNvSpPr>
                <p:nvPr/>
              </p:nvSpPr>
              <p:spPr>
                <a:xfrm>
                  <a:off x="10990370" y="4262099"/>
                  <a:ext cx="1253747" cy="789640"/>
                </a:xfrm>
                <a:prstGeom prst="rect">
                  <a:avLst/>
                </a:prstGeom>
                <a:blipFill>
                  <a:blip r:embed="rId3"/>
                  <a:stretch>
                    <a:fillRect/>
                  </a:stretch>
                </a:blipFill>
              </p:spPr>
              <p:txBody>
                <a:bodyPr/>
                <a:lstStyle/>
                <a:p>
                  <a:r>
                    <a:rPr lang="zh-TW" altLang="en-US">
                      <a:noFill/>
                    </a:rPr>
                    <a:t> </a:t>
                  </a:r>
                </a:p>
              </p:txBody>
            </p:sp>
          </mc:Fallback>
        </mc:AlternateContent>
      </p:grpSp>
      <p:grpSp>
        <p:nvGrpSpPr>
          <p:cNvPr id="16" name="群組 15">
            <a:extLst>
              <a:ext uri="{FF2B5EF4-FFF2-40B4-BE49-F238E27FC236}">
                <a16:creationId xmlns:a16="http://schemas.microsoft.com/office/drawing/2014/main" id="{0497D7F3-8E06-411D-B03C-E77ED8E810F9}"/>
              </a:ext>
            </a:extLst>
          </p:cNvPr>
          <p:cNvGrpSpPr/>
          <p:nvPr/>
        </p:nvGrpSpPr>
        <p:grpSpPr>
          <a:xfrm>
            <a:off x="6567727" y="4920131"/>
            <a:ext cx="3252423" cy="666498"/>
            <a:chOff x="6725861" y="4906976"/>
            <a:chExt cx="3252423" cy="666498"/>
          </a:xfrm>
        </p:grpSpPr>
        <p:sp>
          <p:nvSpPr>
            <p:cNvPr id="10" name="矩形 9">
              <a:extLst>
                <a:ext uri="{FF2B5EF4-FFF2-40B4-BE49-F238E27FC236}">
                  <a16:creationId xmlns:a16="http://schemas.microsoft.com/office/drawing/2014/main" id="{0D1DE53C-934C-4DCE-8F79-73772BB319B5}"/>
                </a:ext>
              </a:extLst>
            </p:cNvPr>
            <p:cNvSpPr/>
            <p:nvPr/>
          </p:nvSpPr>
          <p:spPr>
            <a:xfrm>
              <a:off x="7137423" y="5268674"/>
              <a:ext cx="2840861"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5CD4A6F-166D-4AE2-865D-3129762498BE}"/>
                </a:ext>
              </a:extLst>
            </p:cNvPr>
            <p:cNvSpPr txBox="1"/>
            <p:nvPr/>
          </p:nvSpPr>
          <p:spPr>
            <a:xfrm>
              <a:off x="6725861" y="4906976"/>
              <a:ext cx="911915" cy="369332"/>
            </a:xfrm>
            <a:prstGeom prst="rect">
              <a:avLst/>
            </a:prstGeom>
            <a:noFill/>
          </p:spPr>
          <p:txBody>
            <a:bodyPr wrap="square" rtlCol="0">
              <a:spAutoFit/>
            </a:bodyPr>
            <a:lstStyle/>
            <a:p>
              <a:pPr algn="ctr"/>
              <a:r>
                <a:rPr lang="en-US" altLang="zh-TW" dirty="0">
                  <a:solidFill>
                    <a:srgbClr val="FF0000"/>
                  </a:solidFill>
                  <a:latin typeface="微軟正黑體" panose="020B0604030504040204" pitchFamily="34" charset="-120"/>
                  <a:ea typeface="微軟正黑體" panose="020B0604030504040204" pitchFamily="34" charset="-120"/>
                </a:rPr>
                <a:t>k-1</a:t>
              </a:r>
              <a:endParaRPr lang="zh-TW" altLang="en-US" dirty="0">
                <a:solidFill>
                  <a:srgbClr val="FF0000"/>
                </a:solidFill>
                <a:latin typeface="微軟正黑體" panose="020B0604030504040204" pitchFamily="34" charset="-120"/>
                <a:ea typeface="微軟正黑體" panose="020B0604030504040204" pitchFamily="34" charset="-120"/>
              </a:endParaRPr>
            </a:p>
          </p:txBody>
        </p:sp>
      </p:grpSp>
      <p:sp>
        <p:nvSpPr>
          <p:cNvPr id="69" name="文本框 8">
            <a:extLst>
              <a:ext uri="{FF2B5EF4-FFF2-40B4-BE49-F238E27FC236}">
                <a16:creationId xmlns:a16="http://schemas.microsoft.com/office/drawing/2014/main" id="{2DB777ED-CC8A-49D1-9517-413411DCA7FB}"/>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70" name="文本框 8">
            <a:extLst>
              <a:ext uri="{FF2B5EF4-FFF2-40B4-BE49-F238E27FC236}">
                <a16:creationId xmlns:a16="http://schemas.microsoft.com/office/drawing/2014/main" id="{4725F165-9C31-4B5C-9F38-9A3E27362558}"/>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71" name="文本框 8">
            <a:extLst>
              <a:ext uri="{FF2B5EF4-FFF2-40B4-BE49-F238E27FC236}">
                <a16:creationId xmlns:a16="http://schemas.microsoft.com/office/drawing/2014/main" id="{7E245DB6-D2B0-4C3B-9693-053702EA86F2}"/>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72" name="文本框 8">
            <a:extLst>
              <a:ext uri="{FF2B5EF4-FFF2-40B4-BE49-F238E27FC236}">
                <a16:creationId xmlns:a16="http://schemas.microsoft.com/office/drawing/2014/main" id="{0A7C0D64-5567-49BF-95DC-272B50D3025B}"/>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73" name="文本框 8">
            <a:extLst>
              <a:ext uri="{FF2B5EF4-FFF2-40B4-BE49-F238E27FC236}">
                <a16:creationId xmlns:a16="http://schemas.microsoft.com/office/drawing/2014/main" id="{C4409620-925E-4BE7-A0FF-F8E39F220B4F}"/>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1968218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140"/>
                                        </p:tgtEl>
                                        <p:attrNameLst>
                                          <p:attrName>style.visibility</p:attrName>
                                        </p:attrNameLst>
                                      </p:cBhvr>
                                      <p:to>
                                        <p:strVal val="visible"/>
                                      </p:to>
                                    </p:set>
                                    <p:animEffect transition="in" filter="fade">
                                      <p:cBhvr>
                                        <p:cTn id="45" dur="500"/>
                                        <p:tgtEl>
                                          <p:spTgt spid="140"/>
                                        </p:tgtEl>
                                      </p:cBhvr>
                                    </p:animEffect>
                                  </p:childTnLst>
                                </p:cTn>
                              </p:par>
                              <p:par>
                                <p:cTn id="46" presetID="10" presetClass="entr" presetSubtype="0" fill="hold" nodeType="withEffect">
                                  <p:stCondLst>
                                    <p:cond delay="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9"/>
                                        </p:tgtEl>
                                        <p:attrNameLst>
                                          <p:attrName>style.visibility</p:attrName>
                                        </p:attrNameLst>
                                      </p:cBhvr>
                                      <p:to>
                                        <p:strVal val="visible"/>
                                      </p:to>
                                    </p:set>
                                    <p:animEffect transition="in" filter="wipe(left)">
                                      <p:cBhvr>
                                        <p:cTn id="56"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1" grpId="0" animBg="1"/>
      <p:bldP spid="102" grpId="0"/>
      <p:bldP spid="103" grpId="0"/>
      <p:bldP spid="111" grpId="0" animBg="1"/>
      <p:bldP spid="113" grpId="0" animBg="1"/>
      <p:bldP spid="1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a:extLst>
              <a:ext uri="{FF2B5EF4-FFF2-40B4-BE49-F238E27FC236}">
                <a16:creationId xmlns:a16="http://schemas.microsoft.com/office/drawing/2014/main" id="{847DB2CC-0B3E-471C-B40A-BC2ED63A0017}"/>
              </a:ext>
            </a:extLst>
          </p:cNvPr>
          <p:cNvSpPr txBox="1"/>
          <p:nvPr/>
        </p:nvSpPr>
        <p:spPr>
          <a:xfrm>
            <a:off x="84813" y="226311"/>
            <a:ext cx="1341895" cy="715089"/>
          </a:xfrm>
          <a:prstGeom prst="roundRect">
            <a:avLst/>
          </a:prstGeom>
          <a:solidFill>
            <a:schemeClr val="accent1">
              <a:lumMod val="60000"/>
              <a:lumOff val="40000"/>
            </a:schemeClr>
          </a:solidFill>
        </p:spPr>
        <p:txBody>
          <a:bodyPr wrap="square" rtlCol="0">
            <a:spAutoFit/>
          </a:bodyPr>
          <a:lstStyle/>
          <a:p>
            <a:pPr algn="ctr"/>
            <a:r>
              <a:rPr lang="zh-TW" altLang="en-US" sz="3600" b="1" dirty="0">
                <a:solidFill>
                  <a:schemeClr val="bg1"/>
                </a:solidFill>
                <a:latin typeface="微軟正黑體" panose="020B0604030504040204" pitchFamily="34" charset="-120"/>
                <a:ea typeface="微軟正黑體" panose="020B0604030504040204" pitchFamily="34" charset="-120"/>
              </a:rPr>
              <a:t>緒論</a:t>
            </a:r>
            <a:endParaRPr lang="zh-CN" altLang="en-US" sz="3600" b="1" dirty="0">
              <a:solidFill>
                <a:schemeClr val="bg1"/>
              </a:solidFill>
              <a:latin typeface="微軟正黑體" panose="020B0604030504040204" pitchFamily="34" charset="-120"/>
              <a:ea typeface="微軟正黑體" panose="020B0604030504040204" pitchFamily="34" charset="-120"/>
            </a:endParaRPr>
          </a:p>
        </p:txBody>
      </p:sp>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6918882" cy="400110"/>
          </a:xfrm>
          <a:prstGeom prst="rect">
            <a:avLst/>
          </a:prstGeom>
          <a:noFill/>
        </p:spPr>
        <p:txBody>
          <a:bodyPr wrap="none" rtlCol="0">
            <a:spAutoFit/>
          </a:bodyPr>
          <a:lstStyle/>
          <a:p>
            <a:r>
              <a:rPr lang="zh-TW" altLang="en-US" sz="2000" b="1" spc="600" dirty="0">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文本框 8">
            <a:extLst>
              <a:ext uri="{FF2B5EF4-FFF2-40B4-BE49-F238E27FC236}">
                <a16:creationId xmlns:a16="http://schemas.microsoft.com/office/drawing/2014/main" id="{296B897D-DAC5-4895-8B47-88189F49C837}"/>
              </a:ext>
            </a:extLst>
          </p:cNvPr>
          <p:cNvSpPr txBox="1"/>
          <p:nvPr/>
        </p:nvSpPr>
        <p:spPr>
          <a:xfrm>
            <a:off x="1426708" y="226309"/>
            <a:ext cx="2333447"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7" name="文本框 8">
            <a:extLst>
              <a:ext uri="{FF2B5EF4-FFF2-40B4-BE49-F238E27FC236}">
                <a16:creationId xmlns:a16="http://schemas.microsoft.com/office/drawing/2014/main" id="{73DFC8FB-5AD9-4897-B37F-F4B809396F2A}"/>
              </a:ext>
            </a:extLst>
          </p:cNvPr>
          <p:cNvSpPr txBox="1"/>
          <p:nvPr/>
        </p:nvSpPr>
        <p:spPr>
          <a:xfrm>
            <a:off x="3703278" y="226309"/>
            <a:ext cx="2333447"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8" name="文本框 8">
            <a:extLst>
              <a:ext uri="{FF2B5EF4-FFF2-40B4-BE49-F238E27FC236}">
                <a16:creationId xmlns:a16="http://schemas.microsoft.com/office/drawing/2014/main" id="{89DA963E-C8E8-4C21-8423-549D97C53BF1}"/>
              </a:ext>
            </a:extLst>
          </p:cNvPr>
          <p:cNvSpPr txBox="1"/>
          <p:nvPr/>
        </p:nvSpPr>
        <p:spPr>
          <a:xfrm>
            <a:off x="5903445" y="225205"/>
            <a:ext cx="2789198"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9" name="文本框 8">
            <a:extLst>
              <a:ext uri="{FF2B5EF4-FFF2-40B4-BE49-F238E27FC236}">
                <a16:creationId xmlns:a16="http://schemas.microsoft.com/office/drawing/2014/main" id="{C8460C7A-F026-43D6-8B39-3EB0E563314A}"/>
              </a:ext>
            </a:extLst>
          </p:cNvPr>
          <p:cNvSpPr txBox="1"/>
          <p:nvPr/>
        </p:nvSpPr>
        <p:spPr>
          <a:xfrm>
            <a:off x="8475385" y="225205"/>
            <a:ext cx="3837833"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4" name="投影片編號版面配置區 3">
            <a:extLst>
              <a:ext uri="{FF2B5EF4-FFF2-40B4-BE49-F238E27FC236}">
                <a16:creationId xmlns:a16="http://schemas.microsoft.com/office/drawing/2014/main" id="{265B3562-ADC1-4AA3-B737-6242183028B8}"/>
              </a:ext>
            </a:extLst>
          </p:cNvPr>
          <p:cNvSpPr>
            <a:spLocks noGrp="1"/>
          </p:cNvSpPr>
          <p:nvPr>
            <p:ph type="sldNum" sz="quarter" idx="12"/>
          </p:nvPr>
        </p:nvSpPr>
        <p:spPr>
          <a:xfrm>
            <a:off x="11702373" y="6356349"/>
            <a:ext cx="376045" cy="365125"/>
          </a:xfrm>
        </p:spPr>
        <p:txBody>
          <a:bodyPr/>
          <a:lstStyle/>
          <a:p>
            <a:fld id="{47183693-D136-4195-B603-6F9F0529F145}" type="slidenum">
              <a:rPr lang="zh-TW" altLang="en-US" smtClean="0"/>
              <a:t>4</a:t>
            </a:fld>
            <a:endParaRPr lang="zh-TW" altLang="en-US"/>
          </a:p>
        </p:txBody>
      </p:sp>
      <p:sp>
        <p:nvSpPr>
          <p:cNvPr id="27" name="矩形 26">
            <a:hlinkClick r:id="" action="ppaction://noaction"/>
            <a:extLst>
              <a:ext uri="{FF2B5EF4-FFF2-40B4-BE49-F238E27FC236}">
                <a16:creationId xmlns:a16="http://schemas.microsoft.com/office/drawing/2014/main" id="{55AB9C1D-F101-4131-96BF-9FA910B30355}"/>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9D5D20BC-95F7-4A30-AA8E-FAE5E1D99BFD}"/>
              </a:ext>
            </a:extLst>
          </p:cNvPr>
          <p:cNvGrpSpPr/>
          <p:nvPr/>
        </p:nvGrpSpPr>
        <p:grpSpPr>
          <a:xfrm>
            <a:off x="1103875" y="1766937"/>
            <a:ext cx="2901694" cy="2148375"/>
            <a:chOff x="841028" y="1997414"/>
            <a:chExt cx="3499642" cy="2491741"/>
          </a:xfrm>
        </p:grpSpPr>
        <p:pic>
          <p:nvPicPr>
            <p:cNvPr id="1026" name="Picture 2" descr="新興工業化國家- Wikiwand">
              <a:extLst>
                <a:ext uri="{FF2B5EF4-FFF2-40B4-BE49-F238E27FC236}">
                  <a16:creationId xmlns:a16="http://schemas.microsoft.com/office/drawing/2014/main" id="{65DC2289-DA02-4A94-850B-1D247E59B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28" y="1997414"/>
              <a:ext cx="3499642" cy="20633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150C45A0-B10C-4EBD-A513-DA9CE82893E2}"/>
                </a:ext>
              </a:extLst>
            </p:cNvPr>
            <p:cNvSpPr txBox="1"/>
            <p:nvPr/>
          </p:nvSpPr>
          <p:spPr>
            <a:xfrm>
              <a:off x="1457339" y="4060794"/>
              <a:ext cx="2267018" cy="428361"/>
            </a:xfrm>
            <a:prstGeom prst="rect">
              <a:avLst/>
            </a:prstGeom>
            <a:noFill/>
          </p:spPr>
          <p:txBody>
            <a:bodyPr wrap="square" rtlCol="0">
              <a:spAutoFit/>
            </a:bodyPr>
            <a:lstStyle/>
            <a:p>
              <a:pPr algn="ctr"/>
              <a:r>
                <a:rPr lang="en-US" altLang="zh-TW" b="1" dirty="0">
                  <a:latin typeface="微軟正黑體" panose="020B0604030504040204" pitchFamily="34" charset="-120"/>
                  <a:ea typeface="微軟正黑體" panose="020B0604030504040204" pitchFamily="34" charset="-120"/>
                </a:rPr>
                <a:t>18</a:t>
              </a:r>
              <a:r>
                <a:rPr lang="zh-TW" altLang="en-US" b="1" dirty="0">
                  <a:latin typeface="微軟正黑體" panose="020B0604030504040204" pitchFamily="34" charset="-120"/>
                  <a:ea typeface="微軟正黑體" panose="020B0604030504040204" pitchFamily="34" charset="-120"/>
                </a:rPr>
                <a:t>世紀工業革命</a:t>
              </a:r>
            </a:p>
          </p:txBody>
        </p:sp>
      </p:grpSp>
      <p:grpSp>
        <p:nvGrpSpPr>
          <p:cNvPr id="33" name="群組 32">
            <a:extLst>
              <a:ext uri="{FF2B5EF4-FFF2-40B4-BE49-F238E27FC236}">
                <a16:creationId xmlns:a16="http://schemas.microsoft.com/office/drawing/2014/main" id="{DC098F92-D72B-4CB2-AA19-6F8268BC1AAD}"/>
              </a:ext>
            </a:extLst>
          </p:cNvPr>
          <p:cNvGrpSpPr/>
          <p:nvPr/>
        </p:nvGrpSpPr>
        <p:grpSpPr>
          <a:xfrm>
            <a:off x="700589" y="3984171"/>
            <a:ext cx="3724029" cy="2125816"/>
            <a:chOff x="692706" y="4226767"/>
            <a:chExt cx="3724029" cy="2125816"/>
          </a:xfrm>
        </p:grpSpPr>
        <p:grpSp>
          <p:nvGrpSpPr>
            <p:cNvPr id="22" name="群組 21">
              <a:extLst>
                <a:ext uri="{FF2B5EF4-FFF2-40B4-BE49-F238E27FC236}">
                  <a16:creationId xmlns:a16="http://schemas.microsoft.com/office/drawing/2014/main" id="{CFEDDE6E-DE58-4B51-918E-5CD2753647C2}"/>
                </a:ext>
              </a:extLst>
            </p:cNvPr>
            <p:cNvGrpSpPr/>
            <p:nvPr/>
          </p:nvGrpSpPr>
          <p:grpSpPr>
            <a:xfrm>
              <a:off x="692706" y="4934337"/>
              <a:ext cx="3724029" cy="1418246"/>
              <a:chOff x="447869" y="4599992"/>
              <a:chExt cx="3724029" cy="1418246"/>
            </a:xfrm>
          </p:grpSpPr>
          <p:pic>
            <p:nvPicPr>
              <p:cNvPr id="17" name="Picture 2" descr="中澳恩怨難化解，中國全世界找煤| TechNews 科技新報">
                <a:extLst>
                  <a:ext uri="{FF2B5EF4-FFF2-40B4-BE49-F238E27FC236}">
                    <a16:creationId xmlns:a16="http://schemas.microsoft.com/office/drawing/2014/main" id="{80283BFA-DFA9-4FA0-8466-D1146064317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94184" y="4765813"/>
                <a:ext cx="1663216" cy="1109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9" name="Picture 4" descr="能源盤後—關鍵阻力處獲利了結石油期貨9年最長漲勢止步| Anue鉅亨- 能源">
                <a:extLst>
                  <a:ext uri="{FF2B5EF4-FFF2-40B4-BE49-F238E27FC236}">
                    <a16:creationId xmlns:a16="http://schemas.microsoft.com/office/drawing/2014/main" id="{6EF645DB-DDA9-411E-A074-123813154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630" y="4765813"/>
                <a:ext cx="1663216" cy="1109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 name="矩形: 圓角 19">
                <a:extLst>
                  <a:ext uri="{FF2B5EF4-FFF2-40B4-BE49-F238E27FC236}">
                    <a16:creationId xmlns:a16="http://schemas.microsoft.com/office/drawing/2014/main" id="{DAEC0ACC-76A5-4722-97F4-BAF88F1B0177}"/>
                  </a:ext>
                </a:extLst>
              </p:cNvPr>
              <p:cNvSpPr/>
              <p:nvPr/>
            </p:nvSpPr>
            <p:spPr>
              <a:xfrm>
                <a:off x="447869" y="4599992"/>
                <a:ext cx="3724029" cy="1418246"/>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26" name="直線單箭頭接點 25">
              <a:extLst>
                <a:ext uri="{FF2B5EF4-FFF2-40B4-BE49-F238E27FC236}">
                  <a16:creationId xmlns:a16="http://schemas.microsoft.com/office/drawing/2014/main" id="{A15BB1AE-ECBB-4424-BC0B-66EB4A449E94}"/>
                </a:ext>
              </a:extLst>
            </p:cNvPr>
            <p:cNvCxnSpPr>
              <a:cxnSpLocks/>
            </p:cNvCxnSpPr>
            <p:nvPr/>
          </p:nvCxnSpPr>
          <p:spPr>
            <a:xfrm flipV="1">
              <a:off x="2534974" y="4226767"/>
              <a:ext cx="0" cy="7075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0CB658A9-CCE5-4F60-A453-5F5342799983}"/>
                </a:ext>
              </a:extLst>
            </p:cNvPr>
            <p:cNvSpPr txBox="1"/>
            <p:nvPr/>
          </p:nvSpPr>
          <p:spPr>
            <a:xfrm>
              <a:off x="2382858" y="4563892"/>
              <a:ext cx="1730810"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開採使用</a:t>
              </a:r>
            </a:p>
          </p:txBody>
        </p:sp>
      </p:grpSp>
      <p:grpSp>
        <p:nvGrpSpPr>
          <p:cNvPr id="41" name="群組 40">
            <a:extLst>
              <a:ext uri="{FF2B5EF4-FFF2-40B4-BE49-F238E27FC236}">
                <a16:creationId xmlns:a16="http://schemas.microsoft.com/office/drawing/2014/main" id="{6C42B2CB-035F-46BB-94A9-B4BF209349E7}"/>
              </a:ext>
            </a:extLst>
          </p:cNvPr>
          <p:cNvGrpSpPr/>
          <p:nvPr/>
        </p:nvGrpSpPr>
        <p:grpSpPr>
          <a:xfrm>
            <a:off x="4235279" y="2135589"/>
            <a:ext cx="6341838" cy="1585942"/>
            <a:chOff x="4235279" y="2135589"/>
            <a:chExt cx="6341838" cy="1585942"/>
          </a:xfrm>
        </p:grpSpPr>
        <p:grpSp>
          <p:nvGrpSpPr>
            <p:cNvPr id="30" name="群組 29">
              <a:extLst>
                <a:ext uri="{FF2B5EF4-FFF2-40B4-BE49-F238E27FC236}">
                  <a16:creationId xmlns:a16="http://schemas.microsoft.com/office/drawing/2014/main" id="{6D1A56CC-0883-42F5-A302-E07E8E45A64A}"/>
                </a:ext>
              </a:extLst>
            </p:cNvPr>
            <p:cNvGrpSpPr/>
            <p:nvPr/>
          </p:nvGrpSpPr>
          <p:grpSpPr>
            <a:xfrm>
              <a:off x="5903445" y="2135589"/>
              <a:ext cx="4673672" cy="1585942"/>
              <a:chOff x="6230898" y="2026398"/>
              <a:chExt cx="4673672" cy="1585942"/>
            </a:xfrm>
          </p:grpSpPr>
          <p:grpSp>
            <p:nvGrpSpPr>
              <p:cNvPr id="29" name="群組 28">
                <a:extLst>
                  <a:ext uri="{FF2B5EF4-FFF2-40B4-BE49-F238E27FC236}">
                    <a16:creationId xmlns:a16="http://schemas.microsoft.com/office/drawing/2014/main" id="{947D1FD7-F0C4-4FDC-93EB-8C6F68AAF1EC}"/>
                  </a:ext>
                </a:extLst>
              </p:cNvPr>
              <p:cNvGrpSpPr/>
              <p:nvPr/>
            </p:nvGrpSpPr>
            <p:grpSpPr>
              <a:xfrm>
                <a:off x="6230898" y="2026398"/>
                <a:ext cx="4673672" cy="1200298"/>
                <a:chOff x="6230898" y="2026398"/>
                <a:chExt cx="4673672" cy="1200298"/>
              </a:xfrm>
            </p:grpSpPr>
            <p:pic>
              <p:nvPicPr>
                <p:cNvPr id="1028" name="Picture 4" descr="蒸汽老火車復駛鐵道迷朝聖- 地方新聞- 中國時報">
                  <a:extLst>
                    <a:ext uri="{FF2B5EF4-FFF2-40B4-BE49-F238E27FC236}">
                      <a16:creationId xmlns:a16="http://schemas.microsoft.com/office/drawing/2014/main" id="{40ACF9F5-A49A-4CC9-A49C-0751E20C07A0}"/>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13425" t="17604" r="20895" b="6577"/>
                <a:stretch/>
              </p:blipFill>
              <p:spPr bwMode="auto">
                <a:xfrm>
                  <a:off x="6230898" y="2027501"/>
                  <a:ext cx="1559773" cy="11991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不只是史上最大貨輪船災難！長榮貨輪船東、保險公司恐遭求償數百萬美元-好險網-保險-商周財富網">
                  <a:extLst>
                    <a:ext uri="{FF2B5EF4-FFF2-40B4-BE49-F238E27FC236}">
                      <a16:creationId xmlns:a16="http://schemas.microsoft.com/office/drawing/2014/main" id="{7F0855F1-D88B-4439-A8A7-BDB26C23837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350" b="8087"/>
                <a:stretch/>
              </p:blipFill>
              <p:spPr bwMode="auto">
                <a:xfrm>
                  <a:off x="7790671" y="2026398"/>
                  <a:ext cx="1559776" cy="11991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飛機為何越飛越慢| 英國| 大紀元">
                  <a:extLst>
                    <a:ext uri="{FF2B5EF4-FFF2-40B4-BE49-F238E27FC236}">
                      <a16:creationId xmlns:a16="http://schemas.microsoft.com/office/drawing/2014/main" id="{C0AEDE6B-61BE-4B23-97B3-BFDCAECDA2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17" t="20246" r="12177" b="10938"/>
                <a:stretch/>
              </p:blipFill>
              <p:spPr bwMode="auto">
                <a:xfrm>
                  <a:off x="9344797" y="2026398"/>
                  <a:ext cx="1559773" cy="119919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文字方塊 20">
                <a:extLst>
                  <a:ext uri="{FF2B5EF4-FFF2-40B4-BE49-F238E27FC236}">
                    <a16:creationId xmlns:a16="http://schemas.microsoft.com/office/drawing/2014/main" id="{0311D37A-B3E3-4D42-AD85-C66614425DE5}"/>
                  </a:ext>
                </a:extLst>
              </p:cNvPr>
              <p:cNvSpPr txBox="1"/>
              <p:nvPr/>
            </p:nvSpPr>
            <p:spPr>
              <a:xfrm>
                <a:off x="7698553" y="3243008"/>
                <a:ext cx="1738362"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生活便利</a:t>
                </a:r>
              </a:p>
            </p:txBody>
          </p:sp>
        </p:grpSp>
        <p:sp>
          <p:nvSpPr>
            <p:cNvPr id="39" name="箭號: 向右 38">
              <a:extLst>
                <a:ext uri="{FF2B5EF4-FFF2-40B4-BE49-F238E27FC236}">
                  <a16:creationId xmlns:a16="http://schemas.microsoft.com/office/drawing/2014/main" id="{CA9FE2C3-6CBD-4272-B8DA-893C761568D1}"/>
                </a:ext>
              </a:extLst>
            </p:cNvPr>
            <p:cNvSpPr/>
            <p:nvPr/>
          </p:nvSpPr>
          <p:spPr>
            <a:xfrm>
              <a:off x="4235279" y="2499179"/>
              <a:ext cx="1438455" cy="567603"/>
            </a:xfrm>
            <a:prstGeom prst="rightArrow">
              <a:avLst>
                <a:gd name="adj1" fmla="val 50000"/>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帶來益處</a:t>
              </a:r>
            </a:p>
          </p:txBody>
        </p:sp>
      </p:grpSp>
      <p:grpSp>
        <p:nvGrpSpPr>
          <p:cNvPr id="45" name="群組 44">
            <a:extLst>
              <a:ext uri="{FF2B5EF4-FFF2-40B4-BE49-F238E27FC236}">
                <a16:creationId xmlns:a16="http://schemas.microsoft.com/office/drawing/2014/main" id="{08145EB1-4BDE-42BC-AB73-6BAB3F67583B}"/>
              </a:ext>
            </a:extLst>
          </p:cNvPr>
          <p:cNvGrpSpPr/>
          <p:nvPr/>
        </p:nvGrpSpPr>
        <p:grpSpPr>
          <a:xfrm>
            <a:off x="4657545" y="4439505"/>
            <a:ext cx="4268498" cy="1916734"/>
            <a:chOff x="4657545" y="4439505"/>
            <a:chExt cx="4268498" cy="1916734"/>
          </a:xfrm>
        </p:grpSpPr>
        <p:sp>
          <p:nvSpPr>
            <p:cNvPr id="37" name="箭號: 向右 36">
              <a:extLst>
                <a:ext uri="{FF2B5EF4-FFF2-40B4-BE49-F238E27FC236}">
                  <a16:creationId xmlns:a16="http://schemas.microsoft.com/office/drawing/2014/main" id="{CE11AC51-D494-448E-865E-E1FD0BB96D22}"/>
                </a:ext>
              </a:extLst>
            </p:cNvPr>
            <p:cNvSpPr/>
            <p:nvPr/>
          </p:nvSpPr>
          <p:spPr>
            <a:xfrm>
              <a:off x="4657545" y="5100998"/>
              <a:ext cx="1438455" cy="567603"/>
            </a:xfrm>
            <a:prstGeom prst="rightArrow">
              <a:avLst>
                <a:gd name="adj1" fmla="val 5000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環境汙染</a:t>
              </a:r>
            </a:p>
          </p:txBody>
        </p:sp>
        <p:grpSp>
          <p:nvGrpSpPr>
            <p:cNvPr id="42" name="群組 41">
              <a:extLst>
                <a:ext uri="{FF2B5EF4-FFF2-40B4-BE49-F238E27FC236}">
                  <a16:creationId xmlns:a16="http://schemas.microsoft.com/office/drawing/2014/main" id="{B3CEA33E-02ED-429B-8C2A-BE7A9411BF8C}"/>
                </a:ext>
              </a:extLst>
            </p:cNvPr>
            <p:cNvGrpSpPr/>
            <p:nvPr/>
          </p:nvGrpSpPr>
          <p:grpSpPr>
            <a:xfrm>
              <a:off x="6328927" y="4439505"/>
              <a:ext cx="2597116" cy="1916734"/>
              <a:chOff x="8720107" y="3345150"/>
              <a:chExt cx="2901694" cy="2141519"/>
            </a:xfrm>
          </p:grpSpPr>
          <p:pic>
            <p:nvPicPr>
              <p:cNvPr id="43" name="Picture 10" descr="專欄】氣候變化的原因、後果和證據">
                <a:extLst>
                  <a:ext uri="{FF2B5EF4-FFF2-40B4-BE49-F238E27FC236}">
                    <a16:creationId xmlns:a16="http://schemas.microsoft.com/office/drawing/2014/main" id="{6E7EB269-CAED-4CF4-8643-711D1AE028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0107" y="3345150"/>
                <a:ext cx="2901694" cy="17629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4" name="文字方塊 43">
                <a:extLst>
                  <a:ext uri="{FF2B5EF4-FFF2-40B4-BE49-F238E27FC236}">
                    <a16:creationId xmlns:a16="http://schemas.microsoft.com/office/drawing/2014/main" id="{73478D6A-4DFF-4011-9B65-5E1F48E69E1D}"/>
                  </a:ext>
                </a:extLst>
              </p:cNvPr>
              <p:cNvSpPr txBox="1"/>
              <p:nvPr/>
            </p:nvSpPr>
            <p:spPr>
              <a:xfrm>
                <a:off x="9231116" y="5074023"/>
                <a:ext cx="1879676" cy="412646"/>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氣候變遷</a:t>
                </a:r>
              </a:p>
            </p:txBody>
          </p:sp>
        </p:grpSp>
      </p:grpSp>
      <p:grpSp>
        <p:nvGrpSpPr>
          <p:cNvPr id="46" name="群組 45">
            <a:extLst>
              <a:ext uri="{FF2B5EF4-FFF2-40B4-BE49-F238E27FC236}">
                <a16:creationId xmlns:a16="http://schemas.microsoft.com/office/drawing/2014/main" id="{74D84469-5E50-49DA-9AC1-9ED037A295E4}"/>
              </a:ext>
            </a:extLst>
          </p:cNvPr>
          <p:cNvGrpSpPr/>
          <p:nvPr/>
        </p:nvGrpSpPr>
        <p:grpSpPr>
          <a:xfrm>
            <a:off x="9010325" y="3915312"/>
            <a:ext cx="2988836" cy="2440927"/>
            <a:chOff x="9010325" y="3915312"/>
            <a:chExt cx="2988836" cy="2440927"/>
          </a:xfrm>
        </p:grpSpPr>
        <p:pic>
          <p:nvPicPr>
            <p:cNvPr id="34" name="Picture 6" descr="https://cdn-icons-png.flaticon.com/512/2330/2330919.png">
              <a:extLst>
                <a:ext uri="{FF2B5EF4-FFF2-40B4-BE49-F238E27FC236}">
                  <a16:creationId xmlns:a16="http://schemas.microsoft.com/office/drawing/2014/main" id="{037C03D6-77C4-4E00-8454-A530972A5D7A}"/>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508336" y="5100940"/>
              <a:ext cx="885966" cy="885966"/>
            </a:xfrm>
            <a:prstGeom prst="rect">
              <a:avLst/>
            </a:prstGeom>
            <a:noFill/>
            <a:extLst>
              <a:ext uri="{909E8E84-426E-40DD-AFC4-6F175D3DCCD1}">
                <a14:hiddenFill xmlns:a14="http://schemas.microsoft.com/office/drawing/2010/main">
                  <a:solidFill>
                    <a:srgbClr val="FFFFFF"/>
                  </a:solidFill>
                </a14:hiddenFill>
              </a:ext>
            </a:extLst>
          </p:spPr>
        </p:pic>
        <p:sp>
          <p:nvSpPr>
            <p:cNvPr id="35" name="語音泡泡: 圓角矩形 34">
              <a:extLst>
                <a:ext uri="{FF2B5EF4-FFF2-40B4-BE49-F238E27FC236}">
                  <a16:creationId xmlns:a16="http://schemas.microsoft.com/office/drawing/2014/main" id="{4D1962EC-A04C-4279-AD69-9A090E2E7D8C}"/>
                </a:ext>
              </a:extLst>
            </p:cNvPr>
            <p:cNvSpPr/>
            <p:nvPr/>
          </p:nvSpPr>
          <p:spPr>
            <a:xfrm>
              <a:off x="10050718" y="3915312"/>
              <a:ext cx="1948443" cy="942250"/>
            </a:xfrm>
            <a:prstGeom prst="wedgeRoundRectCallout">
              <a:avLst>
                <a:gd name="adj1" fmla="val -42060"/>
                <a:gd name="adj2" fmla="val 74458"/>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劇烈氣候變遷已危害地球的所有生命</a:t>
              </a:r>
            </a:p>
          </p:txBody>
        </p:sp>
        <p:sp>
          <p:nvSpPr>
            <p:cNvPr id="38" name="文字方塊 37">
              <a:extLst>
                <a:ext uri="{FF2B5EF4-FFF2-40B4-BE49-F238E27FC236}">
                  <a16:creationId xmlns:a16="http://schemas.microsoft.com/office/drawing/2014/main" id="{8B1A87C9-181F-426E-8541-3D4FEB96CFC2}"/>
                </a:ext>
              </a:extLst>
            </p:cNvPr>
            <p:cNvSpPr txBox="1"/>
            <p:nvPr/>
          </p:nvSpPr>
          <p:spPr>
            <a:xfrm>
              <a:off x="9010325" y="5986907"/>
              <a:ext cx="1881988"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Celik</a:t>
              </a:r>
              <a:r>
                <a:rPr lang="en-US" altLang="zh-TW" dirty="0">
                  <a:latin typeface="微軟正黑體" panose="020B0604030504040204" pitchFamily="34" charset="-120"/>
                  <a:ea typeface="微軟正黑體" panose="020B0604030504040204" pitchFamily="34" charset="-120"/>
                </a:rPr>
                <a:t>, 2020)</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070237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40</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56" name="箭號: 五邊形 55">
            <a:extLst>
              <a:ext uri="{FF2B5EF4-FFF2-40B4-BE49-F238E27FC236}">
                <a16:creationId xmlns:a16="http://schemas.microsoft.com/office/drawing/2014/main" id="{FB282742-C758-4B41-99D7-9373697FBDE6}"/>
              </a:ext>
            </a:extLst>
          </p:cNvPr>
          <p:cNvSpPr/>
          <p:nvPr/>
        </p:nvSpPr>
        <p:spPr>
          <a:xfrm>
            <a:off x="243836" y="1661021"/>
            <a:ext cx="1532713"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績效評估</a:t>
            </a:r>
          </a:p>
        </p:txBody>
      </p:sp>
      <p:sp>
        <p:nvSpPr>
          <p:cNvPr id="57" name="文字方塊 56">
            <a:extLst>
              <a:ext uri="{FF2B5EF4-FFF2-40B4-BE49-F238E27FC236}">
                <a16:creationId xmlns:a16="http://schemas.microsoft.com/office/drawing/2014/main" id="{7E8CBB08-36F5-4867-B82D-4409A5CABEE2}"/>
              </a:ext>
            </a:extLst>
          </p:cNvPr>
          <p:cNvSpPr txBox="1"/>
          <p:nvPr/>
        </p:nvSpPr>
        <p:spPr>
          <a:xfrm>
            <a:off x="1776548" y="1687369"/>
            <a:ext cx="652272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模型</a:t>
            </a:r>
            <a:r>
              <a:rPr lang="zh-TW" altLang="en-US" sz="2000" dirty="0">
                <a:solidFill>
                  <a:srgbClr val="FF0000"/>
                </a:solidFill>
                <a:latin typeface="微軟正黑體" panose="020B0604030504040204" pitchFamily="34" charset="-120"/>
                <a:ea typeface="微軟正黑體" panose="020B0604030504040204" pitchFamily="34" charset="-120"/>
              </a:rPr>
              <a:t>驗證完後</a:t>
            </a:r>
            <a:r>
              <a:rPr lang="zh-TW" altLang="en-US" sz="2000" dirty="0">
                <a:latin typeface="微軟正黑體" panose="020B0604030504040204" pitchFamily="34" charset="-120"/>
                <a:ea typeface="微軟正黑體" panose="020B0604030504040204" pitchFamily="34" charset="-120"/>
              </a:rPr>
              <a:t>，需要利用</a:t>
            </a:r>
            <a:r>
              <a:rPr lang="zh-TW" altLang="en-US" sz="2000" dirty="0">
                <a:solidFill>
                  <a:srgbClr val="FF0000"/>
                </a:solidFill>
                <a:latin typeface="微軟正黑體" panose="020B0604030504040204" pitchFamily="34" charset="-120"/>
                <a:ea typeface="微軟正黑體" panose="020B0604030504040204" pitchFamily="34" charset="-120"/>
              </a:rPr>
              <a:t>測試資料</a:t>
            </a:r>
            <a:r>
              <a:rPr lang="zh-TW" altLang="en-US" sz="2000" dirty="0">
                <a:latin typeface="微軟正黑體" panose="020B0604030504040204" pitchFamily="34" charset="-120"/>
                <a:ea typeface="微軟正黑體" panose="020B0604030504040204" pitchFamily="34" charset="-120"/>
              </a:rPr>
              <a:t>進行模型的</a:t>
            </a:r>
            <a:r>
              <a:rPr lang="zh-TW" altLang="en-US" sz="2000" dirty="0">
                <a:solidFill>
                  <a:srgbClr val="FF0000"/>
                </a:solidFill>
                <a:latin typeface="微軟正黑體" panose="020B0604030504040204" pitchFamily="34" charset="-120"/>
                <a:ea typeface="微軟正黑體" panose="020B0604030504040204" pitchFamily="34" charset="-120"/>
              </a:rPr>
              <a:t>最終評估</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58" name="文字方塊 57">
            <a:extLst>
              <a:ext uri="{FF2B5EF4-FFF2-40B4-BE49-F238E27FC236}">
                <a16:creationId xmlns:a16="http://schemas.microsoft.com/office/drawing/2014/main" id="{367A5102-CF52-4DF3-AF89-A98785242E76}"/>
              </a:ext>
            </a:extLst>
          </p:cNvPr>
          <p:cNvSpPr txBox="1"/>
          <p:nvPr/>
        </p:nvSpPr>
        <p:spPr>
          <a:xfrm>
            <a:off x="621658" y="2311417"/>
            <a:ext cx="1372605"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評估指標</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sp>
        <p:nvSpPr>
          <p:cNvPr id="3" name="箭號: 向右 2">
            <a:extLst>
              <a:ext uri="{FF2B5EF4-FFF2-40B4-BE49-F238E27FC236}">
                <a16:creationId xmlns:a16="http://schemas.microsoft.com/office/drawing/2014/main" id="{058AD8B2-43A3-49BB-96B2-EC61537457C2}"/>
              </a:ext>
            </a:extLst>
          </p:cNvPr>
          <p:cNvSpPr/>
          <p:nvPr/>
        </p:nvSpPr>
        <p:spPr>
          <a:xfrm>
            <a:off x="1994263" y="2411444"/>
            <a:ext cx="574766" cy="20005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EDA64420-3F26-4FB3-809A-86BAEEFF67EF}"/>
              </a:ext>
            </a:extLst>
          </p:cNvPr>
          <p:cNvSpPr/>
          <p:nvPr/>
        </p:nvSpPr>
        <p:spPr>
          <a:xfrm>
            <a:off x="2788397" y="2311418"/>
            <a:ext cx="7409339" cy="40010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dirty="0">
                <a:solidFill>
                  <a:schemeClr val="tx1"/>
                </a:solidFill>
                <a:latin typeface="微軟正黑體" panose="020B0604030504040204" pitchFamily="34" charset="-120"/>
                <a:ea typeface="微軟正黑體" panose="020B0604030504040204" pitchFamily="34" charset="-120"/>
              </a:rPr>
              <a:t>資料為風機狀態數據，屬於</a:t>
            </a:r>
            <a:r>
              <a:rPr lang="zh-TW" altLang="en-US" sz="2000" b="1" dirty="0">
                <a:solidFill>
                  <a:schemeClr val="tx1"/>
                </a:solidFill>
                <a:latin typeface="微軟正黑體" panose="020B0604030504040204" pitchFamily="34" charset="-120"/>
                <a:ea typeface="微軟正黑體" panose="020B0604030504040204" pitchFamily="34" charset="-120"/>
              </a:rPr>
              <a:t>數值型態</a:t>
            </a:r>
            <a:r>
              <a:rPr lang="zh-TW" altLang="en-US" sz="2000" dirty="0">
                <a:solidFill>
                  <a:schemeClr val="tx1"/>
                </a:solidFill>
                <a:latin typeface="微軟正黑體" panose="020B0604030504040204" pitchFamily="34" charset="-120"/>
                <a:ea typeface="微軟正黑體" panose="020B0604030504040204" pitchFamily="34" charset="-120"/>
              </a:rPr>
              <a:t>，因此選擇</a:t>
            </a:r>
            <a:r>
              <a:rPr lang="zh-TW" altLang="en-US" sz="2000" b="1" dirty="0">
                <a:solidFill>
                  <a:schemeClr val="tx1"/>
                </a:solidFill>
                <a:latin typeface="微軟正黑體" panose="020B0604030504040204" pitchFamily="34" charset="-120"/>
                <a:ea typeface="微軟正黑體" panose="020B0604030504040204" pitchFamily="34" charset="-120"/>
              </a:rPr>
              <a:t>迴歸</a:t>
            </a:r>
            <a:r>
              <a:rPr lang="zh-TW" altLang="en-US" sz="2000" dirty="0">
                <a:solidFill>
                  <a:schemeClr val="tx1"/>
                </a:solidFill>
                <a:latin typeface="微軟正黑體" panose="020B0604030504040204" pitchFamily="34" charset="-120"/>
                <a:ea typeface="微軟正黑體" panose="020B0604030504040204" pitchFamily="34" charset="-120"/>
              </a:rPr>
              <a:t>的評估指標</a:t>
            </a:r>
          </a:p>
        </p:txBody>
      </p:sp>
      <p:sp>
        <p:nvSpPr>
          <p:cNvPr id="12" name="矩形: 圓角 11">
            <a:extLst>
              <a:ext uri="{FF2B5EF4-FFF2-40B4-BE49-F238E27FC236}">
                <a16:creationId xmlns:a16="http://schemas.microsoft.com/office/drawing/2014/main" id="{9A64EBA7-6D33-4746-85CA-F8AB239B667C}"/>
              </a:ext>
            </a:extLst>
          </p:cNvPr>
          <p:cNvSpPr/>
          <p:nvPr/>
        </p:nvSpPr>
        <p:spPr>
          <a:xfrm>
            <a:off x="621658" y="3206366"/>
            <a:ext cx="2589966" cy="636452"/>
          </a:xfrm>
          <a:prstGeom prst="roundRect">
            <a:avLst/>
          </a:prstGeom>
          <a:solidFill>
            <a:srgbClr val="FFC1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2000" dirty="0">
                <a:solidFill>
                  <a:schemeClr val="tx1"/>
                </a:solidFill>
                <a:latin typeface="微軟正黑體" panose="020B0604030504040204" pitchFamily="34" charset="-120"/>
                <a:ea typeface="微軟正黑體" panose="020B0604030504040204" pitchFamily="34" charset="-120"/>
              </a:rPr>
              <a:t>平均絕對誤差</a:t>
            </a:r>
            <a:r>
              <a:rPr lang="en-US" altLang="zh-TW" sz="2000" dirty="0">
                <a:solidFill>
                  <a:schemeClr val="tx1"/>
                </a:solidFill>
                <a:latin typeface="微軟正黑體" panose="020B0604030504040204" pitchFamily="34" charset="-120"/>
                <a:ea typeface="微軟正黑體" panose="020B0604030504040204" pitchFamily="34" charset="-120"/>
              </a:rPr>
              <a:t>(MAE)</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B6EAD5D9-65B2-4297-BC42-24043731E4A4}"/>
                  </a:ext>
                </a:extLst>
              </p:cNvPr>
              <p:cNvSpPr txBox="1"/>
              <p:nvPr/>
            </p:nvSpPr>
            <p:spPr>
              <a:xfrm>
                <a:off x="164758" y="4263356"/>
                <a:ext cx="3521520" cy="8443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𝑀𝐴𝐸</m:t>
                      </m:r>
                      <m:r>
                        <a:rPr lang="en-US" altLang="zh-TW" i="1">
                          <a:latin typeface="Cambria Math" panose="02040503050406030204" pitchFamily="18" charset="0"/>
                        </a:rPr>
                        <m:t>=</m:t>
                      </m:r>
                      <m:nary>
                        <m:naryPr>
                          <m:chr m:val="∑"/>
                          <m:limLoc m:val="undOvr"/>
                          <m:ctrlPr>
                            <a:rPr lang="zh-TW" altLang="zh-TW" i="1">
                              <a:latin typeface="Cambria Math" panose="02040503050406030204" pitchFamily="18" charset="0"/>
                            </a:rPr>
                          </m:ctrlPr>
                        </m:naryPr>
                        <m:sub>
                          <m: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𝑛</m:t>
                              </m:r>
                            </m:den>
                          </m:f>
                          <m:d>
                            <m:dPr>
                              <m:begChr m:val="|"/>
                              <m:endChr m:val="|"/>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panose="02040503050406030204" pitchFamily="18" charset="0"/>
                                    </a:rPr>
                                    <m:t>𝐹</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e>
                          </m:d>
                        </m:e>
                      </m:nary>
                    </m:oMath>
                  </m:oMathPara>
                </a14:m>
                <a:endParaRPr lang="zh-TW" altLang="en-US" sz="2000" dirty="0"/>
              </a:p>
            </p:txBody>
          </p:sp>
        </mc:Choice>
        <mc:Fallback xmlns="">
          <p:sp>
            <p:nvSpPr>
              <p:cNvPr id="13" name="文字方塊 12">
                <a:extLst>
                  <a:ext uri="{FF2B5EF4-FFF2-40B4-BE49-F238E27FC236}">
                    <a16:creationId xmlns:a16="http://schemas.microsoft.com/office/drawing/2014/main" id="{B6EAD5D9-65B2-4297-BC42-24043731E4A4}"/>
                  </a:ext>
                </a:extLst>
              </p:cNvPr>
              <p:cNvSpPr txBox="1">
                <a:spLocks noRot="1" noChangeAspect="1" noMove="1" noResize="1" noEditPoints="1" noAdjustHandles="1" noChangeArrowheads="1" noChangeShapeType="1" noTextEdit="1"/>
              </p:cNvSpPr>
              <p:nvPr/>
            </p:nvSpPr>
            <p:spPr>
              <a:xfrm>
                <a:off x="164758" y="4263356"/>
                <a:ext cx="3521520" cy="844398"/>
              </a:xfrm>
              <a:prstGeom prst="rect">
                <a:avLst/>
              </a:prstGeom>
              <a:blipFill>
                <a:blip r:embed="rId3"/>
                <a:stretch>
                  <a:fillRect/>
                </a:stretch>
              </a:blipFill>
            </p:spPr>
            <p:txBody>
              <a:bodyPr/>
              <a:lstStyle/>
              <a:p>
                <a:r>
                  <a:rPr lang="zh-TW" altLang="en-US">
                    <a:noFill/>
                  </a:rPr>
                  <a:t> </a:t>
                </a:r>
              </a:p>
            </p:txBody>
          </p:sp>
        </mc:Fallback>
      </mc:AlternateContent>
      <p:sp>
        <p:nvSpPr>
          <p:cNvPr id="21" name="矩形: 圓角 20">
            <a:extLst>
              <a:ext uri="{FF2B5EF4-FFF2-40B4-BE49-F238E27FC236}">
                <a16:creationId xmlns:a16="http://schemas.microsoft.com/office/drawing/2014/main" id="{BE666B05-FCF8-4EAF-B8F0-2ADA5A17523D}"/>
              </a:ext>
            </a:extLst>
          </p:cNvPr>
          <p:cNvSpPr/>
          <p:nvPr/>
        </p:nvSpPr>
        <p:spPr>
          <a:xfrm>
            <a:off x="4790859" y="3212502"/>
            <a:ext cx="2589965" cy="64711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均方根誤差</a:t>
            </a:r>
            <a:r>
              <a:rPr lang="en-US" altLang="zh-TW" sz="2000" dirty="0">
                <a:solidFill>
                  <a:schemeClr val="tx1"/>
                </a:solidFill>
                <a:latin typeface="微軟正黑體" panose="020B0604030504040204" pitchFamily="34" charset="-120"/>
                <a:ea typeface="微軟正黑體" panose="020B0604030504040204" pitchFamily="34" charset="-120"/>
              </a:rPr>
              <a:t>(RMSE)</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79BF6346-6275-4B4C-987D-C7C36E5DDD12}"/>
                  </a:ext>
                </a:extLst>
              </p:cNvPr>
              <p:cNvSpPr txBox="1"/>
              <p:nvPr/>
            </p:nvSpPr>
            <p:spPr>
              <a:xfrm>
                <a:off x="3913221" y="4184712"/>
                <a:ext cx="4362994" cy="1001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𝑅𝑀𝑆𝐸</m:t>
                      </m:r>
                      <m:r>
                        <a:rPr lang="en-US" altLang="zh-TW" sz="2000" i="1">
                          <a:latin typeface="Cambria Math" panose="02040503050406030204" pitchFamily="18" charset="0"/>
                        </a:rPr>
                        <m:t>=</m:t>
                      </m:r>
                      <m:rad>
                        <m:radPr>
                          <m:degHide m:val="on"/>
                          <m:ctrlPr>
                            <a:rPr lang="zh-TW" altLang="zh-TW" sz="2000" i="1">
                              <a:latin typeface="Cambria Math" panose="02040503050406030204" pitchFamily="18" charset="0"/>
                            </a:rPr>
                          </m:ctrlPr>
                        </m:radPr>
                        <m:deg/>
                        <m:e>
                          <m:f>
                            <m:fPr>
                              <m:ctrlPr>
                                <a:rPr lang="zh-TW" altLang="zh-TW" sz="2000" i="1">
                                  <a:latin typeface="Cambria Math" panose="02040503050406030204" pitchFamily="18" charset="0"/>
                                </a:rPr>
                              </m:ctrlPr>
                            </m:fPr>
                            <m:num>
                              <m:nary>
                                <m:naryPr>
                                  <m:chr m:val="∑"/>
                                  <m:limLoc m:val="subSup"/>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𝑛</m:t>
                                  </m:r>
                                </m:sup>
                                <m:e>
                                  <m:sSup>
                                    <m:sSupPr>
                                      <m:ctrlPr>
                                        <a:rPr lang="zh-TW" altLang="zh-TW" sz="2000" i="1">
                                          <a:latin typeface="Cambria Math" panose="02040503050406030204" pitchFamily="18" charset="0"/>
                                        </a:rPr>
                                      </m:ctrlPr>
                                    </m:sSupPr>
                                    <m:e>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𝐹</m:t>
                                          </m:r>
                                        </m:e>
                                        <m:sub>
                                          <m:r>
                                            <a:rPr lang="en-US" altLang="zh-TW" sz="2000" i="1">
                                              <a:latin typeface="Cambria Math" panose="02040503050406030204" pitchFamily="18" charset="0"/>
                                            </a:rPr>
                                            <m:t>𝑖</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𝐴</m:t>
                                          </m:r>
                                        </m:e>
                                        <m:sub>
                                          <m:r>
                                            <a:rPr lang="en-US" altLang="zh-TW" sz="2000" i="1">
                                              <a:latin typeface="Cambria Math" panose="02040503050406030204" pitchFamily="18" charset="0"/>
                                            </a:rPr>
                                            <m:t>𝑖</m:t>
                                          </m:r>
                                        </m:sub>
                                      </m:sSub>
                                      <m:r>
                                        <a:rPr lang="en-US" altLang="zh-TW" sz="2000" i="1">
                                          <a:latin typeface="Cambria Math" panose="02040503050406030204" pitchFamily="18" charset="0"/>
                                        </a:rPr>
                                        <m:t>)</m:t>
                                      </m:r>
                                    </m:e>
                                    <m:sup>
                                      <m:r>
                                        <a:rPr lang="en-US" altLang="zh-TW" sz="2000" i="1">
                                          <a:latin typeface="Cambria Math" panose="02040503050406030204" pitchFamily="18" charset="0"/>
                                        </a:rPr>
                                        <m:t>2</m:t>
                                      </m:r>
                                    </m:sup>
                                  </m:sSup>
                                </m:e>
                              </m:nary>
                            </m:num>
                            <m:den>
                              <m:r>
                                <a:rPr lang="en-US" altLang="zh-TW" sz="2000" i="1">
                                  <a:latin typeface="Cambria Math" panose="02040503050406030204" pitchFamily="18" charset="0"/>
                                </a:rPr>
                                <m:t>𝑛</m:t>
                              </m:r>
                            </m:den>
                          </m:f>
                        </m:e>
                      </m:rad>
                    </m:oMath>
                  </m:oMathPara>
                </a14:m>
                <a:endParaRPr lang="zh-TW" altLang="en-US" sz="2400" dirty="0"/>
              </a:p>
            </p:txBody>
          </p:sp>
        </mc:Choice>
        <mc:Fallback xmlns="">
          <p:sp>
            <p:nvSpPr>
              <p:cNvPr id="22" name="文字方塊 21">
                <a:extLst>
                  <a:ext uri="{FF2B5EF4-FFF2-40B4-BE49-F238E27FC236}">
                    <a16:creationId xmlns:a16="http://schemas.microsoft.com/office/drawing/2014/main" id="{79BF6346-6275-4B4C-987D-C7C36E5DDD12}"/>
                  </a:ext>
                </a:extLst>
              </p:cNvPr>
              <p:cNvSpPr txBox="1">
                <a:spLocks noRot="1" noChangeAspect="1" noMove="1" noResize="1" noEditPoints="1" noAdjustHandles="1" noChangeArrowheads="1" noChangeShapeType="1" noTextEdit="1"/>
              </p:cNvSpPr>
              <p:nvPr/>
            </p:nvSpPr>
            <p:spPr>
              <a:xfrm>
                <a:off x="3913221" y="4184712"/>
                <a:ext cx="4362994" cy="1001684"/>
              </a:xfrm>
              <a:prstGeom prst="rect">
                <a:avLst/>
              </a:prstGeom>
              <a:blipFill>
                <a:blip r:embed="rId4"/>
                <a:stretch>
                  <a:fillRect/>
                </a:stretch>
              </a:blipFill>
            </p:spPr>
            <p:txBody>
              <a:bodyPr/>
              <a:lstStyle/>
              <a:p>
                <a:r>
                  <a:rPr lang="zh-TW" altLang="en-US">
                    <a:noFill/>
                  </a:rPr>
                  <a:t> </a:t>
                </a:r>
              </a:p>
            </p:txBody>
          </p:sp>
        </mc:Fallback>
      </mc:AlternateContent>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31" name="矩形: 圓角 30">
            <a:extLst>
              <a:ext uri="{FF2B5EF4-FFF2-40B4-BE49-F238E27FC236}">
                <a16:creationId xmlns:a16="http://schemas.microsoft.com/office/drawing/2014/main" id="{E3F7BD26-B358-4BFA-A5D3-8D12A7448F6B}"/>
              </a:ext>
            </a:extLst>
          </p:cNvPr>
          <p:cNvSpPr/>
          <p:nvPr/>
        </p:nvSpPr>
        <p:spPr>
          <a:xfrm>
            <a:off x="8960059" y="3212502"/>
            <a:ext cx="2589965" cy="647116"/>
          </a:xfrm>
          <a:prstGeom prst="roundRec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均方誤差</a:t>
            </a:r>
            <a:r>
              <a:rPr lang="en-US" altLang="zh-TW" sz="2000" dirty="0">
                <a:solidFill>
                  <a:schemeClr val="tx1"/>
                </a:solidFill>
                <a:latin typeface="微軟正黑體" panose="020B0604030504040204" pitchFamily="34" charset="-120"/>
                <a:ea typeface="微軟正黑體" panose="020B0604030504040204" pitchFamily="34" charset="-120"/>
              </a:rPr>
              <a:t>(MSE)</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498B9989-6E79-4159-97F5-4F569D48BA77}"/>
                  </a:ext>
                </a:extLst>
              </p:cNvPr>
              <p:cNvSpPr txBox="1"/>
              <p:nvPr/>
            </p:nvSpPr>
            <p:spPr>
              <a:xfrm>
                <a:off x="8082421" y="4357965"/>
                <a:ext cx="4362994" cy="655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𝑀𝑆𝐸</m:t>
                      </m:r>
                      <m:r>
                        <a:rPr lang="en-US" altLang="zh-TW" i="1">
                          <a:latin typeface="Cambria Math" panose="02040503050406030204" pitchFamily="18" charset="0"/>
                        </a:rPr>
                        <m:t>=</m:t>
                      </m:r>
                      <m:f>
                        <m:fPr>
                          <m:ctrlPr>
                            <a:rPr lang="zh-TW" altLang="zh-TW" i="1">
                              <a:latin typeface="Cambria Math" panose="02040503050406030204" pitchFamily="18" charset="0"/>
                            </a:rPr>
                          </m:ctrlPr>
                        </m:fPr>
                        <m:num>
                          <m:nary>
                            <m:naryPr>
                              <m:chr m:val="∑"/>
                              <m:limLoc m:val="subSup"/>
                              <m:ctrlPr>
                                <a:rPr lang="zh-TW" altLang="zh-TW" i="1">
                                  <a:latin typeface="Cambria Math" panose="02040503050406030204" pitchFamily="18" charset="0"/>
                                </a:rPr>
                              </m:ctrlPr>
                            </m:naryPr>
                            <m:sub>
                              <m: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p>
                                <m:sSupPr>
                                  <m:ctrlPr>
                                    <a:rPr lang="zh-TW" altLang="zh-TW" i="1">
                                      <a:latin typeface="Cambria Math" panose="02040503050406030204" pitchFamily="18" charset="0"/>
                                    </a:rPr>
                                  </m:ctrlPr>
                                </m:sSupPr>
                                <m:e>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𝐹</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e>
                          </m:nary>
                        </m:num>
                        <m:den>
                          <m:r>
                            <a:rPr lang="en-US" altLang="zh-TW" i="1">
                              <a:latin typeface="Cambria Math" panose="02040503050406030204" pitchFamily="18" charset="0"/>
                            </a:rPr>
                            <m:t>𝑛</m:t>
                          </m:r>
                        </m:den>
                      </m:f>
                    </m:oMath>
                  </m:oMathPara>
                </a14:m>
                <a:endParaRPr lang="zh-TW" altLang="en-US" sz="2400" dirty="0"/>
              </a:p>
            </p:txBody>
          </p:sp>
        </mc:Choice>
        <mc:Fallback xmlns="">
          <p:sp>
            <p:nvSpPr>
              <p:cNvPr id="33" name="文字方塊 32">
                <a:extLst>
                  <a:ext uri="{FF2B5EF4-FFF2-40B4-BE49-F238E27FC236}">
                    <a16:creationId xmlns:a16="http://schemas.microsoft.com/office/drawing/2014/main" id="{498B9989-6E79-4159-97F5-4F569D48BA77}"/>
                  </a:ext>
                </a:extLst>
              </p:cNvPr>
              <p:cNvSpPr txBox="1">
                <a:spLocks noRot="1" noChangeAspect="1" noMove="1" noResize="1" noEditPoints="1" noAdjustHandles="1" noChangeArrowheads="1" noChangeShapeType="1" noTextEdit="1"/>
              </p:cNvSpPr>
              <p:nvPr/>
            </p:nvSpPr>
            <p:spPr>
              <a:xfrm>
                <a:off x="8082421" y="4357965"/>
                <a:ext cx="4362994" cy="655179"/>
              </a:xfrm>
              <a:prstGeom prst="rect">
                <a:avLst/>
              </a:prstGeom>
              <a:blipFill>
                <a:blip r:embed="rId5"/>
                <a:stretch>
                  <a:fillRect/>
                </a:stretch>
              </a:blipFill>
            </p:spPr>
            <p:txBody>
              <a:bodyPr/>
              <a:lstStyle/>
              <a:p>
                <a:r>
                  <a:rPr lang="zh-TW" altLang="en-US">
                    <a:noFill/>
                  </a:rPr>
                  <a:t> </a:t>
                </a:r>
              </a:p>
            </p:txBody>
          </p:sp>
        </mc:Fallback>
      </mc:AlternateContent>
      <p:sp>
        <p:nvSpPr>
          <p:cNvPr id="34" name="矩形 33">
            <a:extLst>
              <a:ext uri="{FF2B5EF4-FFF2-40B4-BE49-F238E27FC236}">
                <a16:creationId xmlns:a16="http://schemas.microsoft.com/office/drawing/2014/main" id="{10624ADB-0602-42FD-A9AB-2001B8846E65}"/>
              </a:ext>
            </a:extLst>
          </p:cNvPr>
          <p:cNvSpPr/>
          <p:nvPr/>
        </p:nvSpPr>
        <p:spPr>
          <a:xfrm>
            <a:off x="2885448" y="5606101"/>
            <a:ext cx="6400785" cy="645973"/>
          </a:xfrm>
          <a:prstGeom prst="rect">
            <a:avLst/>
          </a:prstGeom>
          <a:solidFill>
            <a:schemeClr val="accent5">
              <a:lumMod val="60000"/>
              <a:lumOff val="4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輸出的值越小，代表誤差越小，預測能力越好</a:t>
            </a:r>
          </a:p>
        </p:txBody>
      </p:sp>
    </p:spTree>
    <p:extLst>
      <p:ext uri="{BB962C8B-B14F-4D97-AF65-F5344CB8AC3E}">
        <p14:creationId xmlns:p14="http://schemas.microsoft.com/office/powerpoint/2010/main" val="99522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2" grpId="0" animBg="1"/>
      <p:bldP spid="13" grpId="0"/>
      <p:bldP spid="21" grpId="0" animBg="1"/>
      <p:bldP spid="22" grpId="0"/>
      <p:bldP spid="31" grpId="0" animBg="1"/>
      <p:bldP spid="33" grpId="0"/>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41</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分析流程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資料集介紹</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驗證與績效評估</a:t>
            </a:r>
            <a:endParaRPr lang="zh-CN" altLang="en-US" sz="2000" b="1" spc="300" dirty="0">
              <a:latin typeface="微軟正黑體" panose="020B0604030504040204" pitchFamily="34" charset="-120"/>
              <a:ea typeface="微軟正黑體" panose="020B0604030504040204" pitchFamily="34" charset="-120"/>
            </a:endParaRPr>
          </a:p>
        </p:txBody>
      </p:sp>
      <p:sp>
        <p:nvSpPr>
          <p:cNvPr id="56" name="箭號: 五邊形 55">
            <a:extLst>
              <a:ext uri="{FF2B5EF4-FFF2-40B4-BE49-F238E27FC236}">
                <a16:creationId xmlns:a16="http://schemas.microsoft.com/office/drawing/2014/main" id="{FB282742-C758-4B41-99D7-9373697FBDE6}"/>
              </a:ext>
            </a:extLst>
          </p:cNvPr>
          <p:cNvSpPr/>
          <p:nvPr/>
        </p:nvSpPr>
        <p:spPr>
          <a:xfrm>
            <a:off x="243836" y="1661021"/>
            <a:ext cx="1532713" cy="436228"/>
          </a:xfrm>
          <a:prstGeom prst="homePlat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績效評估</a:t>
            </a:r>
          </a:p>
        </p:txBody>
      </p:sp>
      <p:sp>
        <p:nvSpPr>
          <p:cNvPr id="57" name="文字方塊 56">
            <a:extLst>
              <a:ext uri="{FF2B5EF4-FFF2-40B4-BE49-F238E27FC236}">
                <a16:creationId xmlns:a16="http://schemas.microsoft.com/office/drawing/2014/main" id="{7E8CBB08-36F5-4867-B82D-4409A5CABEE2}"/>
              </a:ext>
            </a:extLst>
          </p:cNvPr>
          <p:cNvSpPr txBox="1"/>
          <p:nvPr/>
        </p:nvSpPr>
        <p:spPr>
          <a:xfrm>
            <a:off x="1776548" y="1687369"/>
            <a:ext cx="652272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模型</a:t>
            </a:r>
            <a:r>
              <a:rPr lang="zh-TW" altLang="en-US" sz="2000" dirty="0">
                <a:solidFill>
                  <a:srgbClr val="FF0000"/>
                </a:solidFill>
                <a:latin typeface="微軟正黑體" panose="020B0604030504040204" pitchFamily="34" charset="-120"/>
                <a:ea typeface="微軟正黑體" panose="020B0604030504040204" pitchFamily="34" charset="-120"/>
              </a:rPr>
              <a:t>驗證完後</a:t>
            </a:r>
            <a:r>
              <a:rPr lang="zh-TW" altLang="en-US" sz="2000" dirty="0">
                <a:latin typeface="微軟正黑體" panose="020B0604030504040204" pitchFamily="34" charset="-120"/>
                <a:ea typeface="微軟正黑體" panose="020B0604030504040204" pitchFamily="34" charset="-120"/>
              </a:rPr>
              <a:t>，需要利用</a:t>
            </a:r>
            <a:r>
              <a:rPr lang="zh-TW" altLang="en-US" sz="2000" dirty="0">
                <a:solidFill>
                  <a:srgbClr val="FF0000"/>
                </a:solidFill>
                <a:latin typeface="微軟正黑體" panose="020B0604030504040204" pitchFamily="34" charset="-120"/>
                <a:ea typeface="微軟正黑體" panose="020B0604030504040204" pitchFamily="34" charset="-120"/>
              </a:rPr>
              <a:t>測試資料</a:t>
            </a:r>
            <a:r>
              <a:rPr lang="zh-TW" altLang="en-US" sz="2000" dirty="0">
                <a:latin typeface="微軟正黑體" panose="020B0604030504040204" pitchFamily="34" charset="-120"/>
                <a:ea typeface="微軟正黑體" panose="020B0604030504040204" pitchFamily="34" charset="-120"/>
              </a:rPr>
              <a:t>進行模型的</a:t>
            </a:r>
            <a:r>
              <a:rPr lang="zh-TW" altLang="en-US" sz="2000" dirty="0">
                <a:solidFill>
                  <a:srgbClr val="FF0000"/>
                </a:solidFill>
                <a:latin typeface="微軟正黑體" panose="020B0604030504040204" pitchFamily="34" charset="-120"/>
                <a:ea typeface="微軟正黑體" panose="020B0604030504040204" pitchFamily="34" charset="-120"/>
              </a:rPr>
              <a:t>最終評估</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58" name="文字方塊 57">
            <a:extLst>
              <a:ext uri="{FF2B5EF4-FFF2-40B4-BE49-F238E27FC236}">
                <a16:creationId xmlns:a16="http://schemas.microsoft.com/office/drawing/2014/main" id="{367A5102-CF52-4DF3-AF89-A98785242E76}"/>
              </a:ext>
            </a:extLst>
          </p:cNvPr>
          <p:cNvSpPr txBox="1"/>
          <p:nvPr/>
        </p:nvSpPr>
        <p:spPr>
          <a:xfrm>
            <a:off x="621658" y="2311417"/>
            <a:ext cx="1372605"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評估指標</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sp>
        <p:nvSpPr>
          <p:cNvPr id="3" name="箭號: 向右 2">
            <a:extLst>
              <a:ext uri="{FF2B5EF4-FFF2-40B4-BE49-F238E27FC236}">
                <a16:creationId xmlns:a16="http://schemas.microsoft.com/office/drawing/2014/main" id="{058AD8B2-43A3-49BB-96B2-EC61537457C2}"/>
              </a:ext>
            </a:extLst>
          </p:cNvPr>
          <p:cNvSpPr/>
          <p:nvPr/>
        </p:nvSpPr>
        <p:spPr>
          <a:xfrm>
            <a:off x="1994263" y="2411444"/>
            <a:ext cx="574766" cy="20005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EDA64420-3F26-4FB3-809A-86BAEEFF67EF}"/>
              </a:ext>
            </a:extLst>
          </p:cNvPr>
          <p:cNvSpPr/>
          <p:nvPr/>
        </p:nvSpPr>
        <p:spPr>
          <a:xfrm>
            <a:off x="2788397" y="2311418"/>
            <a:ext cx="7409339" cy="40010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dirty="0">
                <a:solidFill>
                  <a:schemeClr val="tx1"/>
                </a:solidFill>
                <a:latin typeface="微軟正黑體" panose="020B0604030504040204" pitchFamily="34" charset="-120"/>
                <a:ea typeface="微軟正黑體" panose="020B0604030504040204" pitchFamily="34" charset="-120"/>
              </a:rPr>
              <a:t>資料為風機狀態數據，屬於</a:t>
            </a:r>
            <a:r>
              <a:rPr lang="zh-TW" altLang="en-US" sz="2000" b="1" dirty="0">
                <a:solidFill>
                  <a:schemeClr val="tx1"/>
                </a:solidFill>
                <a:latin typeface="微軟正黑體" panose="020B0604030504040204" pitchFamily="34" charset="-120"/>
                <a:ea typeface="微軟正黑體" panose="020B0604030504040204" pitchFamily="34" charset="-120"/>
              </a:rPr>
              <a:t>數值型態</a:t>
            </a:r>
            <a:r>
              <a:rPr lang="zh-TW" altLang="en-US" sz="2000" dirty="0">
                <a:solidFill>
                  <a:schemeClr val="tx1"/>
                </a:solidFill>
                <a:latin typeface="微軟正黑體" panose="020B0604030504040204" pitchFamily="34" charset="-120"/>
                <a:ea typeface="微軟正黑體" panose="020B0604030504040204" pitchFamily="34" charset="-120"/>
              </a:rPr>
              <a:t>，因此選擇</a:t>
            </a:r>
            <a:r>
              <a:rPr lang="zh-TW" altLang="en-US" sz="2000" b="1" dirty="0">
                <a:solidFill>
                  <a:schemeClr val="tx1"/>
                </a:solidFill>
                <a:latin typeface="微軟正黑體" panose="020B0604030504040204" pitchFamily="34" charset="-120"/>
                <a:ea typeface="微軟正黑體" panose="020B0604030504040204" pitchFamily="34" charset="-120"/>
              </a:rPr>
              <a:t>迴歸</a:t>
            </a:r>
            <a:r>
              <a:rPr lang="zh-TW" altLang="en-US" sz="2000" dirty="0">
                <a:solidFill>
                  <a:schemeClr val="tx1"/>
                </a:solidFill>
                <a:latin typeface="微軟正黑體" panose="020B0604030504040204" pitchFamily="34" charset="-120"/>
                <a:ea typeface="微軟正黑體" panose="020B0604030504040204" pitchFamily="34" charset="-120"/>
              </a:rPr>
              <a:t>的評估指標</a:t>
            </a: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31" name="矩形: 圓角 30">
            <a:extLst>
              <a:ext uri="{FF2B5EF4-FFF2-40B4-BE49-F238E27FC236}">
                <a16:creationId xmlns:a16="http://schemas.microsoft.com/office/drawing/2014/main" id="{17C2DA79-77F5-40C4-A573-A0F4C30667CB}"/>
              </a:ext>
            </a:extLst>
          </p:cNvPr>
          <p:cNvSpPr/>
          <p:nvPr/>
        </p:nvSpPr>
        <p:spPr>
          <a:xfrm>
            <a:off x="1307960" y="3391703"/>
            <a:ext cx="2589965" cy="647116"/>
          </a:xfrm>
          <a:prstGeom prst="roundRect">
            <a:avLst/>
          </a:prstGeom>
          <a:solidFill>
            <a:srgbClr val="ACE4EA">
              <a:alpha val="6392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微軟正黑體" panose="020B0604030504040204" pitchFamily="34" charset="-120"/>
                <a:ea typeface="微軟正黑體" panose="020B0604030504040204" pitchFamily="34" charset="-120"/>
              </a:rPr>
              <a:t>R</a:t>
            </a:r>
            <a:r>
              <a:rPr lang="zh-TW" altLang="en-US" sz="2000" dirty="0">
                <a:solidFill>
                  <a:schemeClr val="tx1"/>
                </a:solidFill>
                <a:latin typeface="微軟正黑體" panose="020B0604030504040204" pitchFamily="34" charset="-120"/>
                <a:ea typeface="微軟正黑體" panose="020B0604030504040204" pitchFamily="34" charset="-120"/>
              </a:rPr>
              <a:t>平方</a:t>
            </a:r>
            <a:r>
              <a:rPr lang="en-US" altLang="zh-TW" sz="2000" dirty="0">
                <a:solidFill>
                  <a:schemeClr val="tx1"/>
                </a:solidFill>
                <a:latin typeface="微軟正黑體" panose="020B0604030504040204" pitchFamily="34" charset="-120"/>
                <a:ea typeface="微軟正黑體" panose="020B0604030504040204" pitchFamily="34" charset="-120"/>
              </a:rPr>
              <a:t>(R-squared)</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C3875D36-3A0C-4FC2-A054-DA87868F732D}"/>
                  </a:ext>
                </a:extLst>
              </p:cNvPr>
              <p:cNvSpPr txBox="1"/>
              <p:nvPr/>
            </p:nvSpPr>
            <p:spPr>
              <a:xfrm>
                <a:off x="421446" y="4780447"/>
                <a:ext cx="4362994" cy="726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zh-TW"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2</m:t>
                          </m:r>
                        </m:sup>
                      </m:sSup>
                      <m:r>
                        <a:rPr lang="en-US" altLang="zh-TW" i="1">
                          <a:latin typeface="Cambria Math" panose="02040503050406030204" pitchFamily="18" charset="0"/>
                        </a:rPr>
                        <m:t>=1−</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𝑛</m:t>
                          </m:r>
                        </m:den>
                      </m:f>
                      <m:f>
                        <m:fPr>
                          <m:ctrlPr>
                            <a:rPr lang="zh-TW" altLang="zh-TW" i="1">
                              <a:latin typeface="Cambria Math" panose="02040503050406030204" pitchFamily="18" charset="0"/>
                            </a:rPr>
                          </m:ctrlPr>
                        </m:fPr>
                        <m:num>
                          <m:nary>
                            <m:naryPr>
                              <m:chr m:val="∑"/>
                              <m:limLoc m:val="subSup"/>
                              <m:ctrlPr>
                                <a:rPr lang="zh-TW" altLang="zh-TW" i="1">
                                  <a:latin typeface="Cambria Math" panose="02040503050406030204" pitchFamily="18" charset="0"/>
                                </a:rPr>
                              </m:ctrlPr>
                            </m:naryPr>
                            <m:sub>
                              <m: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p>
                                <m:sSupPr>
                                  <m:ctrlPr>
                                    <a:rPr lang="zh-TW" altLang="zh-TW" i="1">
                                      <a:latin typeface="Cambria Math" panose="02040503050406030204" pitchFamily="18" charset="0"/>
                                    </a:rPr>
                                  </m:ctrlPr>
                                </m:sSupPr>
                                <m:e>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𝐹</m:t>
                                      </m:r>
                                    </m:e>
                                    <m:sub>
                                      <m:r>
                                        <a:rPr lang="en-US" altLang="zh-TW" i="1">
                                          <a:latin typeface="Cambria Math" panose="02040503050406030204" pitchFamily="18" charset="0"/>
                                        </a:rPr>
                                        <m:t>𝑖</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e>
                          </m:nary>
                        </m:num>
                        <m:den>
                          <m:nary>
                            <m:naryPr>
                              <m:chr m:val="∑"/>
                              <m:limLoc m:val="subSup"/>
                              <m:ctrlPr>
                                <a:rPr lang="zh-TW" altLang="zh-TW" i="1">
                                  <a:latin typeface="Cambria Math" panose="02040503050406030204" pitchFamily="18" charset="0"/>
                                </a:rPr>
                              </m:ctrlPr>
                            </m:naryPr>
                            <m:sub>
                              <m: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𝑛</m:t>
                              </m:r>
                            </m:sup>
                            <m:e>
                              <m:sSup>
                                <m:sSupPr>
                                  <m:ctrlPr>
                                    <a:rPr lang="zh-TW" altLang="zh-TW" i="1">
                                      <a:latin typeface="Cambria Math" panose="02040503050406030204" pitchFamily="18" charset="0"/>
                                    </a:rPr>
                                  </m:ctrlPr>
                                </m:sSupPr>
                                <m:e>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r>
                                    <a:rPr lang="en-US" altLang="zh-TW" i="1">
                                      <a:latin typeface="Cambria Math" panose="02040503050406030204" pitchFamily="18" charset="0"/>
                                    </a:rPr>
                                    <m:t>−</m:t>
                                  </m:r>
                                  <m:acc>
                                    <m:accPr>
                                      <m:chr m:val="̅"/>
                                      <m:ctrlPr>
                                        <a:rPr lang="zh-TW" altLang="zh-TW" i="1">
                                          <a:latin typeface="Cambria Math" panose="02040503050406030204" pitchFamily="18" charset="0"/>
                                        </a:rPr>
                                      </m:ctrlPr>
                                    </m:accPr>
                                    <m:e>
                                      <m:r>
                                        <a:rPr lang="en-US" altLang="zh-TW" i="1">
                                          <a:latin typeface="Cambria Math" panose="02040503050406030204" pitchFamily="18" charset="0"/>
                                        </a:rPr>
                                        <m:t>𝐴</m:t>
                                      </m:r>
                                    </m:e>
                                  </m:acc>
                                  <m:r>
                                    <a:rPr lang="en-US" altLang="zh-TW" i="1">
                                      <a:latin typeface="Cambria Math" panose="02040503050406030204" pitchFamily="18" charset="0"/>
                                    </a:rPr>
                                    <m:t>)</m:t>
                                  </m:r>
                                </m:e>
                                <m:sup>
                                  <m:r>
                                    <a:rPr lang="en-US" altLang="zh-TW" i="1">
                                      <a:latin typeface="Cambria Math" panose="02040503050406030204" pitchFamily="18" charset="0"/>
                                    </a:rPr>
                                    <m:t>2</m:t>
                                  </m:r>
                                </m:sup>
                              </m:sSup>
                            </m:e>
                          </m:nary>
                        </m:den>
                      </m:f>
                    </m:oMath>
                  </m:oMathPara>
                </a14:m>
                <a:endParaRPr lang="zh-TW" altLang="en-US" sz="2400" dirty="0"/>
              </a:p>
            </p:txBody>
          </p:sp>
        </mc:Choice>
        <mc:Fallback xmlns="">
          <p:sp>
            <p:nvSpPr>
              <p:cNvPr id="32" name="文字方塊 31">
                <a:extLst>
                  <a:ext uri="{FF2B5EF4-FFF2-40B4-BE49-F238E27FC236}">
                    <a16:creationId xmlns:a16="http://schemas.microsoft.com/office/drawing/2014/main" id="{C3875D36-3A0C-4FC2-A054-DA87868F732D}"/>
                  </a:ext>
                </a:extLst>
              </p:cNvPr>
              <p:cNvSpPr txBox="1">
                <a:spLocks noRot="1" noChangeAspect="1" noMove="1" noResize="1" noEditPoints="1" noAdjustHandles="1" noChangeArrowheads="1" noChangeShapeType="1" noTextEdit="1"/>
              </p:cNvSpPr>
              <p:nvPr/>
            </p:nvSpPr>
            <p:spPr>
              <a:xfrm>
                <a:off x="421446" y="4780447"/>
                <a:ext cx="4362994" cy="726930"/>
              </a:xfrm>
              <a:prstGeom prst="rect">
                <a:avLst/>
              </a:prstGeom>
              <a:blipFill>
                <a:blip r:embed="rId3"/>
                <a:stretch>
                  <a:fillRect/>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82482E30-468C-4585-BADE-4653F0258E11}"/>
              </a:ext>
            </a:extLst>
          </p:cNvPr>
          <p:cNvSpPr txBox="1"/>
          <p:nvPr/>
        </p:nvSpPr>
        <p:spPr>
          <a:xfrm>
            <a:off x="512992" y="4224967"/>
            <a:ext cx="4179899" cy="369332"/>
          </a:xfrm>
          <a:prstGeom prst="rect">
            <a:avLst/>
          </a:prstGeom>
          <a:noFill/>
        </p:spPr>
        <p:txBody>
          <a:bodyPr wrap="square" rtlCol="0">
            <a:spAutoFit/>
          </a:bodyPr>
          <a:lstStyle/>
          <a:p>
            <a:pPr marL="285750" indent="-285750" algn="ctr">
              <a:buFont typeface="Wingdings" panose="05000000000000000000" pitchFamily="2" charset="2"/>
              <a:buChar char="u"/>
            </a:pPr>
            <a:r>
              <a:rPr lang="zh-TW" altLang="zh-TW" dirty="0">
                <a:latin typeface="微軟正黑體" panose="020B0604030504040204" pitchFamily="34" charset="-120"/>
                <a:ea typeface="微軟正黑體" panose="020B0604030504040204" pitchFamily="34" charset="-120"/>
              </a:rPr>
              <a:t>用來衡量模型的可解釋性</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055E15A3-8EAC-44D5-808F-8FB8305FA62E}"/>
              </a:ext>
            </a:extLst>
          </p:cNvPr>
          <p:cNvSpPr txBox="1"/>
          <p:nvPr/>
        </p:nvSpPr>
        <p:spPr>
          <a:xfrm>
            <a:off x="4784440" y="3157865"/>
            <a:ext cx="7336224" cy="11147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通常介於</a:t>
            </a:r>
            <a:r>
              <a:rPr lang="en-US" altLang="zh-TW" dirty="0">
                <a:latin typeface="微軟正黑體" panose="020B0604030504040204" pitchFamily="34" charset="-120"/>
                <a:ea typeface="微軟正黑體" panose="020B0604030504040204" pitchFamily="34" charset="-120"/>
              </a:rPr>
              <a:t>0-1</a:t>
            </a:r>
            <a:r>
              <a:rPr lang="zh-TW" altLang="en-US" dirty="0">
                <a:latin typeface="微軟正黑體" panose="020B0604030504040204" pitchFamily="34" charset="-120"/>
                <a:ea typeface="微軟正黑體" panose="020B0604030504040204" pitchFamily="34" charset="-120"/>
              </a:rPr>
              <a:t>區間</a:t>
            </a:r>
            <a:endParaRPr lang="en-US" altLang="zh-TW"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通常</a:t>
            </a:r>
            <a:r>
              <a:rPr lang="en-US" altLang="zh-TW" dirty="0">
                <a:latin typeface="微軟正黑體" panose="020B0604030504040204" pitchFamily="34" charset="-120"/>
                <a:ea typeface="微軟正黑體" panose="020B0604030504040204" pitchFamily="34" charset="-120"/>
              </a:rPr>
              <a:t>R</a:t>
            </a:r>
            <a:r>
              <a:rPr lang="zh-TW" altLang="en-US" dirty="0">
                <a:latin typeface="微軟正黑體" panose="020B0604030504040204" pitchFamily="34" charset="-120"/>
                <a:ea typeface="微軟正黑體" panose="020B0604030504040204" pitchFamily="34" charset="-120"/>
              </a:rPr>
              <a:t>平方越大，代表模型可解釋性越好，也就是預測能力佳</a:t>
            </a:r>
          </a:p>
        </p:txBody>
      </p:sp>
      <p:sp>
        <p:nvSpPr>
          <p:cNvPr id="34" name="矩形 33">
            <a:extLst>
              <a:ext uri="{FF2B5EF4-FFF2-40B4-BE49-F238E27FC236}">
                <a16:creationId xmlns:a16="http://schemas.microsoft.com/office/drawing/2014/main" id="{0D15F587-BB68-4D0B-B72F-A6A78F844316}"/>
              </a:ext>
            </a:extLst>
          </p:cNvPr>
          <p:cNvSpPr/>
          <p:nvPr/>
        </p:nvSpPr>
        <p:spPr>
          <a:xfrm>
            <a:off x="4424031" y="5397947"/>
            <a:ext cx="6533567" cy="645973"/>
          </a:xfrm>
          <a:prstGeom prst="rect">
            <a:avLst/>
          </a:prstGeom>
          <a:solidFill>
            <a:srgbClr val="FFE699"/>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需要綜合其他評估指標，才能判定模型的好壞</a:t>
            </a:r>
          </a:p>
        </p:txBody>
      </p:sp>
      <p:sp>
        <p:nvSpPr>
          <p:cNvPr id="35" name="箭號: 向右 34">
            <a:extLst>
              <a:ext uri="{FF2B5EF4-FFF2-40B4-BE49-F238E27FC236}">
                <a16:creationId xmlns:a16="http://schemas.microsoft.com/office/drawing/2014/main" id="{CAFFF6FB-416C-462C-85FB-4FBDCEFD30EA}"/>
              </a:ext>
            </a:extLst>
          </p:cNvPr>
          <p:cNvSpPr/>
          <p:nvPr/>
        </p:nvSpPr>
        <p:spPr>
          <a:xfrm rot="5400000">
            <a:off x="7447418" y="4393339"/>
            <a:ext cx="486794" cy="797327"/>
          </a:xfrm>
          <a:prstGeom prst="rightArrow">
            <a:avLst>
              <a:gd name="adj1" fmla="val 50000"/>
              <a:gd name="adj2" fmla="val 5279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6915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4" grpId="0" animBg="1"/>
      <p:bldP spid="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0">
            <a:extLst>
              <a:ext uri="{FF2B5EF4-FFF2-40B4-BE49-F238E27FC236}">
                <a16:creationId xmlns:a16="http://schemas.microsoft.com/office/drawing/2014/main" id="{5F34C331-740F-4F2B-A831-DCA701168BA5}"/>
              </a:ext>
            </a:extLst>
          </p:cNvPr>
          <p:cNvSpPr txBox="1">
            <a:spLocks noChangeArrowheads="1"/>
          </p:cNvSpPr>
          <p:nvPr/>
        </p:nvSpPr>
        <p:spPr bwMode="auto">
          <a:xfrm>
            <a:off x="1273582" y="1174537"/>
            <a:ext cx="4563108" cy="4508927"/>
          </a:xfrm>
          <a:prstGeom prst="rect">
            <a:avLst/>
          </a:prstGeom>
          <a:noFill/>
          <a:ln w="9525">
            <a:noFill/>
            <a:miter lim="800000"/>
            <a:headEnd/>
            <a:tailEnd/>
          </a:ln>
        </p:spPr>
        <p:txBody>
          <a:bodyPr wrap="square">
            <a:spAutoFit/>
          </a:bodyPr>
          <a:lstStyle/>
          <a:p>
            <a:pPr algn="ctr"/>
            <a:r>
              <a:rPr lang="en-US" altLang="zh-TW"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rPr>
              <a:t>04</a:t>
            </a:r>
            <a:endParaRPr lang="zh-CN" altLang="en-US"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endParaRPr>
          </a:p>
        </p:txBody>
      </p:sp>
      <p:sp>
        <p:nvSpPr>
          <p:cNvPr id="3" name="投影片編號版面配置區 2">
            <a:extLst>
              <a:ext uri="{FF2B5EF4-FFF2-40B4-BE49-F238E27FC236}">
                <a16:creationId xmlns:a16="http://schemas.microsoft.com/office/drawing/2014/main" id="{6056E0EE-4AED-468C-BBA2-A203B0816211}"/>
              </a:ext>
            </a:extLst>
          </p:cNvPr>
          <p:cNvSpPr>
            <a:spLocks noGrp="1"/>
          </p:cNvSpPr>
          <p:nvPr>
            <p:ph type="sldNum" sz="quarter" idx="12"/>
          </p:nvPr>
        </p:nvSpPr>
        <p:spPr/>
        <p:txBody>
          <a:bodyPr/>
          <a:lstStyle/>
          <a:p>
            <a:fld id="{47183693-D136-4195-B603-6F9F0529F145}" type="slidenum">
              <a:rPr lang="zh-TW" altLang="en-US" smtClean="0"/>
              <a:t>42</a:t>
            </a:fld>
            <a:endParaRPr lang="zh-TW" altLang="en-US"/>
          </a:p>
        </p:txBody>
      </p:sp>
      <p:sp>
        <p:nvSpPr>
          <p:cNvPr id="8" name="矩形 7">
            <a:hlinkClick r:id="" action="ppaction://noaction"/>
            <a:extLst>
              <a:ext uri="{FF2B5EF4-FFF2-40B4-BE49-F238E27FC236}">
                <a16:creationId xmlns:a16="http://schemas.microsoft.com/office/drawing/2014/main" id="{ECC870BD-D209-4140-941B-06A7558913E2}"/>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CEBFD4B7-4C0A-4B5B-BEE9-0C6587601341}"/>
              </a:ext>
            </a:extLst>
          </p:cNvPr>
          <p:cNvGrpSpPr/>
          <p:nvPr/>
        </p:nvGrpSpPr>
        <p:grpSpPr>
          <a:xfrm>
            <a:off x="6218653" y="1339261"/>
            <a:ext cx="5081729" cy="4179478"/>
            <a:chOff x="5836689" y="1843706"/>
            <a:chExt cx="5081729" cy="4179478"/>
          </a:xfrm>
        </p:grpSpPr>
        <p:sp>
          <p:nvSpPr>
            <p:cNvPr id="11" name="文本框 35">
              <a:extLst>
                <a:ext uri="{FF2B5EF4-FFF2-40B4-BE49-F238E27FC236}">
                  <a16:creationId xmlns:a16="http://schemas.microsoft.com/office/drawing/2014/main" id="{E325187C-2CF0-4EFF-AD72-315768C3A75D}"/>
                </a:ext>
              </a:extLst>
            </p:cNvPr>
            <p:cNvSpPr txBox="1"/>
            <p:nvPr/>
          </p:nvSpPr>
          <p:spPr>
            <a:xfrm>
              <a:off x="5836689" y="1843706"/>
              <a:ext cx="5081729" cy="830997"/>
            </a:xfrm>
            <a:prstGeom prst="rect">
              <a:avLst/>
            </a:prstGeom>
            <a:noFill/>
          </p:spPr>
          <p:txBody>
            <a:bodyPr wrap="square">
              <a:spAutoFit/>
            </a:bodyPr>
            <a:lstStyle/>
            <a:p>
              <a:r>
                <a:rPr lang="zh-TW" altLang="en-US" sz="4800" b="1" spc="-300" dirty="0">
                  <a:latin typeface="微軟正黑體" panose="020B0604030504040204" pitchFamily="34" charset="-120"/>
                  <a:ea typeface="微軟正黑體" panose="020B0604030504040204" pitchFamily="34" charset="-120"/>
                  <a:cs typeface="IrisUPC" pitchFamily="34" charset="-34"/>
                </a:rPr>
                <a:t>結果與討論</a:t>
              </a:r>
              <a:endParaRPr lang="en-US" altLang="zh-CN" sz="4800" b="1" spc="-300" dirty="0">
                <a:latin typeface="微軟正黑體" panose="020B0604030504040204" pitchFamily="34" charset="-120"/>
                <a:ea typeface="微軟正黑體" panose="020B0604030504040204" pitchFamily="34" charset="-120"/>
                <a:cs typeface="IrisUPC" pitchFamily="34" charset="-34"/>
              </a:endParaRPr>
            </a:p>
          </p:txBody>
        </p:sp>
        <p:sp>
          <p:nvSpPr>
            <p:cNvPr id="12" name="文本框 36">
              <a:extLst>
                <a:ext uri="{FF2B5EF4-FFF2-40B4-BE49-F238E27FC236}">
                  <a16:creationId xmlns:a16="http://schemas.microsoft.com/office/drawing/2014/main" id="{C71C31D1-146E-45A0-8DE9-82AAFADCE5DC}"/>
                </a:ext>
              </a:extLst>
            </p:cNvPr>
            <p:cNvSpPr txBox="1">
              <a:spLocks noChangeArrowheads="1"/>
            </p:cNvSpPr>
            <p:nvPr/>
          </p:nvSpPr>
          <p:spPr bwMode="auto">
            <a:xfrm>
              <a:off x="6070369" y="2674703"/>
              <a:ext cx="4563108" cy="3348481"/>
            </a:xfrm>
            <a:prstGeom prst="rect">
              <a:avLst/>
            </a:prstGeom>
            <a:noFill/>
            <a:ln w="9525">
              <a:noFill/>
              <a:miter lim="800000"/>
              <a:headEnd/>
              <a:tailEnd/>
            </a:ln>
          </p:spPr>
          <p:txBody>
            <a:bodyPr wrap="square">
              <a:spAutoFit/>
            </a:bodyPr>
            <a:lstStyle/>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資料集說明</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資料前處理</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特徵選擇</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模型建立</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績效評估</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討論</a:t>
              </a:r>
              <a:endParaRPr lang="en-US" altLang="zh-TW" sz="2400" spc="600" dirty="0">
                <a:latin typeface="微軟正黑體" panose="020B0604030504040204" pitchFamily="34" charset="-120"/>
                <a:ea typeface="微軟正黑體" panose="020B0604030504040204" pitchFamily="34" charset="-120"/>
              </a:endParaRPr>
            </a:p>
          </p:txBody>
        </p:sp>
        <p:cxnSp>
          <p:nvCxnSpPr>
            <p:cNvPr id="13" name="直線接點 12">
              <a:extLst>
                <a:ext uri="{FF2B5EF4-FFF2-40B4-BE49-F238E27FC236}">
                  <a16:creationId xmlns:a16="http://schemas.microsoft.com/office/drawing/2014/main" id="{B388FC37-0AC7-4C96-8A64-3C22C57720D1}"/>
                </a:ext>
              </a:extLst>
            </p:cNvPr>
            <p:cNvCxnSpPr/>
            <p:nvPr/>
          </p:nvCxnSpPr>
          <p:spPr>
            <a:xfrm>
              <a:off x="5836689" y="2674703"/>
              <a:ext cx="5081729"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8382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43</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b="1" spc="300" dirty="0">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graphicFrame>
        <p:nvGraphicFramePr>
          <p:cNvPr id="3" name="表格 2">
            <a:extLst>
              <a:ext uri="{FF2B5EF4-FFF2-40B4-BE49-F238E27FC236}">
                <a16:creationId xmlns:a16="http://schemas.microsoft.com/office/drawing/2014/main" id="{66D6BB20-C53C-45F9-9D1C-86A3E186C996}"/>
              </a:ext>
            </a:extLst>
          </p:cNvPr>
          <p:cNvGraphicFramePr>
            <a:graphicFrameLocks noGrp="1"/>
          </p:cNvGraphicFramePr>
          <p:nvPr>
            <p:extLst>
              <p:ext uri="{D42A27DB-BD31-4B8C-83A1-F6EECF244321}">
                <p14:modId xmlns:p14="http://schemas.microsoft.com/office/powerpoint/2010/main" val="2534844397"/>
              </p:ext>
            </p:extLst>
          </p:nvPr>
        </p:nvGraphicFramePr>
        <p:xfrm>
          <a:off x="949195" y="3023819"/>
          <a:ext cx="3534426" cy="2225040"/>
        </p:xfrm>
        <a:graphic>
          <a:graphicData uri="http://schemas.openxmlformats.org/drawingml/2006/table">
            <a:tbl>
              <a:tblPr firstRow="1" bandRow="1">
                <a:tableStyleId>{5C22544A-7EE6-4342-B048-85BDC9FD1C3A}</a:tableStyleId>
              </a:tblPr>
              <a:tblGrid>
                <a:gridCol w="2827670">
                  <a:extLst>
                    <a:ext uri="{9D8B030D-6E8A-4147-A177-3AD203B41FA5}">
                      <a16:colId xmlns:a16="http://schemas.microsoft.com/office/drawing/2014/main" val="1935496065"/>
                    </a:ext>
                  </a:extLst>
                </a:gridCol>
                <a:gridCol w="706756">
                  <a:extLst>
                    <a:ext uri="{9D8B030D-6E8A-4147-A177-3AD203B41FA5}">
                      <a16:colId xmlns:a16="http://schemas.microsoft.com/office/drawing/2014/main" val="932721323"/>
                    </a:ext>
                  </a:extLst>
                </a:gridCol>
              </a:tblGrid>
              <a:tr h="370840">
                <a:tc>
                  <a:txBody>
                    <a:bodyPr/>
                    <a:lstStyle/>
                    <a:p>
                      <a:pPr hangingPunct="0">
                        <a:lnSpc>
                          <a:spcPct val="115000"/>
                        </a:lnSpc>
                        <a:spcAft>
                          <a:spcPts val="0"/>
                        </a:spcAft>
                      </a:pPr>
                      <a:r>
                        <a:rPr lang="zh-TW" alt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變數名稱</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800" dirty="0">
                          <a:latin typeface="微軟正黑體" panose="020B0604030504040204" pitchFamily="34" charset="-120"/>
                          <a:ea typeface="微軟正黑體" panose="020B0604030504040204" pitchFamily="34" charset="-120"/>
                        </a:rPr>
                        <a:t>單位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8049119"/>
                  </a:ext>
                </a:extLst>
              </a:tr>
              <a:tr h="370840">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T1</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°C</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5352643"/>
                  </a:ext>
                </a:extLst>
              </a:tr>
              <a:tr h="370840">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T3</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°C</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2713386"/>
                  </a:ext>
                </a:extLst>
              </a:tr>
              <a:tr h="370840">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T1</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中間高速軸溫度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°C</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7203736"/>
                  </a:ext>
                </a:extLst>
              </a:tr>
              <a:tr h="370840">
                <a:tc>
                  <a:txBody>
                    <a:bodyPr/>
                    <a:lstStyle/>
                    <a:p>
                      <a:pPr algn="ct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txBody>
                  <a:tcPr marL="68580" marR="68580" marT="0"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0805811"/>
                  </a:ext>
                </a:extLst>
              </a:tr>
              <a:tr h="370840">
                <a:tc>
                  <a:txBody>
                    <a:bodyPr/>
                    <a:lstStyle/>
                    <a:p>
                      <a:pPr algn="l" hangingPunct="0">
                        <a:lnSpc>
                          <a:spcPct val="115000"/>
                        </a:lnSpc>
                        <a:spcAft>
                          <a:spcPts val="0"/>
                        </a:spcAft>
                      </a:pPr>
                      <a:r>
                        <a:rPr lang="zh-TW" alt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發電量</a:t>
                      </a:r>
                      <a:endPar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latin typeface="微軟正黑體" panose="020B0604030504040204" pitchFamily="34" charset="-120"/>
                          <a:ea typeface="微軟正黑體" panose="020B0604030504040204" pitchFamily="34" charset="-120"/>
                        </a:rPr>
                        <a:t>kW</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2536424"/>
                  </a:ext>
                </a:extLst>
              </a:tr>
            </a:tbl>
          </a:graphicData>
        </a:graphic>
      </p:graphicFrame>
      <p:sp>
        <p:nvSpPr>
          <p:cNvPr id="13" name="文字方塊 12">
            <a:extLst>
              <a:ext uri="{FF2B5EF4-FFF2-40B4-BE49-F238E27FC236}">
                <a16:creationId xmlns:a16="http://schemas.microsoft.com/office/drawing/2014/main" id="{8BAFF26B-49AA-4635-807E-051F75960EBA}"/>
              </a:ext>
            </a:extLst>
          </p:cNvPr>
          <p:cNvSpPr txBox="1"/>
          <p:nvPr/>
        </p:nvSpPr>
        <p:spPr>
          <a:xfrm>
            <a:off x="212688" y="1695061"/>
            <a:ext cx="6100354" cy="400110"/>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資料集包含</a:t>
            </a:r>
            <a:r>
              <a:rPr lang="en-US" altLang="zh-TW" sz="2000" dirty="0">
                <a:latin typeface="微軟正黑體" panose="020B0604030504040204" pitchFamily="34" charset="-120"/>
                <a:ea typeface="微軟正黑體" panose="020B0604030504040204" pitchFamily="34" charset="-120"/>
              </a:rPr>
              <a:t>76</a:t>
            </a:r>
            <a:r>
              <a:rPr lang="zh-TW" altLang="en-US" sz="2000" dirty="0">
                <a:latin typeface="微軟正黑體" panose="020B0604030504040204" pitchFamily="34" charset="-120"/>
                <a:ea typeface="微軟正黑體" panose="020B0604030504040204" pitchFamily="34" charset="-120"/>
              </a:rPr>
              <a:t>個特徵與</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個目標值</a:t>
            </a:r>
          </a:p>
        </p:txBody>
      </p:sp>
      <p:sp>
        <p:nvSpPr>
          <p:cNvPr id="6" name="箭號: 向右 5">
            <a:extLst>
              <a:ext uri="{FF2B5EF4-FFF2-40B4-BE49-F238E27FC236}">
                <a16:creationId xmlns:a16="http://schemas.microsoft.com/office/drawing/2014/main" id="{B2249473-54BE-4F3E-98F9-DA04BB7A0922}"/>
              </a:ext>
            </a:extLst>
          </p:cNvPr>
          <p:cNvSpPr/>
          <p:nvPr/>
        </p:nvSpPr>
        <p:spPr>
          <a:xfrm>
            <a:off x="4864964" y="3807865"/>
            <a:ext cx="1482571" cy="65694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latin typeface="微軟正黑體" panose="020B0604030504040204" pitchFamily="34" charset="-120"/>
                <a:ea typeface="微軟正黑體" panose="020B0604030504040204" pitchFamily="34" charset="-120"/>
              </a:rPr>
              <a:t>設定編號</a:t>
            </a:r>
          </a:p>
        </p:txBody>
      </p:sp>
      <p:graphicFrame>
        <p:nvGraphicFramePr>
          <p:cNvPr id="16" name="表格 15">
            <a:extLst>
              <a:ext uri="{FF2B5EF4-FFF2-40B4-BE49-F238E27FC236}">
                <a16:creationId xmlns:a16="http://schemas.microsoft.com/office/drawing/2014/main" id="{89BCD58C-54EA-4C80-A3B5-1A09E7847F58}"/>
              </a:ext>
            </a:extLst>
          </p:cNvPr>
          <p:cNvGraphicFramePr>
            <a:graphicFrameLocks noGrp="1"/>
          </p:cNvGraphicFramePr>
          <p:nvPr>
            <p:extLst>
              <p:ext uri="{D42A27DB-BD31-4B8C-83A1-F6EECF244321}">
                <p14:modId xmlns:p14="http://schemas.microsoft.com/office/powerpoint/2010/main" val="872260127"/>
              </p:ext>
            </p:extLst>
          </p:nvPr>
        </p:nvGraphicFramePr>
        <p:xfrm>
          <a:off x="6728878" y="3023819"/>
          <a:ext cx="4518337" cy="2225034"/>
        </p:xfrm>
        <a:graphic>
          <a:graphicData uri="http://schemas.openxmlformats.org/drawingml/2006/table">
            <a:tbl>
              <a:tblPr firstRow="1" bandRow="1">
                <a:tableStyleId>{5C22544A-7EE6-4342-B048-85BDC9FD1C3A}</a:tableStyleId>
              </a:tblPr>
              <a:tblGrid>
                <a:gridCol w="692458">
                  <a:extLst>
                    <a:ext uri="{9D8B030D-6E8A-4147-A177-3AD203B41FA5}">
                      <a16:colId xmlns:a16="http://schemas.microsoft.com/office/drawing/2014/main" val="2163839302"/>
                    </a:ext>
                  </a:extLst>
                </a:gridCol>
                <a:gridCol w="3068714">
                  <a:extLst>
                    <a:ext uri="{9D8B030D-6E8A-4147-A177-3AD203B41FA5}">
                      <a16:colId xmlns:a16="http://schemas.microsoft.com/office/drawing/2014/main" val="1935496065"/>
                    </a:ext>
                  </a:extLst>
                </a:gridCol>
                <a:gridCol w="757165">
                  <a:extLst>
                    <a:ext uri="{9D8B030D-6E8A-4147-A177-3AD203B41FA5}">
                      <a16:colId xmlns:a16="http://schemas.microsoft.com/office/drawing/2014/main" val="932721323"/>
                    </a:ext>
                  </a:extLst>
                </a:gridCol>
              </a:tblGrid>
              <a:tr h="370839">
                <a:tc>
                  <a:txBody>
                    <a:bodyPr/>
                    <a:lstStyle/>
                    <a:p>
                      <a:pPr hangingPunct="0">
                        <a:lnSpc>
                          <a:spcPct val="115000"/>
                        </a:lnSpc>
                        <a:spcAft>
                          <a:spcPts val="0"/>
                        </a:spcAft>
                      </a:pPr>
                      <a:r>
                        <a:rPr lang="zh-TW" alt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編號</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hangingPunct="0">
                        <a:lnSpc>
                          <a:spcPct val="115000"/>
                        </a:lnSpc>
                        <a:spcAft>
                          <a:spcPts val="0"/>
                        </a:spcAft>
                      </a:pPr>
                      <a:r>
                        <a:rPr lang="zh-TW" alt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變數名稱</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800" dirty="0">
                          <a:latin typeface="微軟正黑體" panose="020B0604030504040204" pitchFamily="34" charset="-120"/>
                          <a:ea typeface="微軟正黑體" panose="020B0604030504040204" pitchFamily="34" charset="-120"/>
                        </a:rPr>
                        <a:t>單位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8049119"/>
                  </a:ext>
                </a:extLst>
              </a:tr>
              <a:tr h="370839">
                <a:tc>
                  <a:txBody>
                    <a:bodyPr/>
                    <a:lstStyle/>
                    <a:p>
                      <a:pP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0</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T1</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°C</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5352643"/>
                  </a:ext>
                </a:extLst>
              </a:tr>
              <a:tr h="370839">
                <a:tc>
                  <a:txBody>
                    <a:bodyPr/>
                    <a:lstStyle/>
                    <a:p>
                      <a:pP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1</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T3</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°C</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2713386"/>
                  </a:ext>
                </a:extLst>
              </a:tr>
              <a:tr h="370839">
                <a:tc>
                  <a:txBody>
                    <a:bodyPr/>
                    <a:lstStyle/>
                    <a:p>
                      <a:pP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2</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T1</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中間高速軸溫度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°C</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7203736"/>
                  </a:ext>
                </a:extLst>
              </a:tr>
              <a:tr h="370839">
                <a:tc>
                  <a:txBody>
                    <a:bodyPr/>
                    <a:lstStyle/>
                    <a:p>
                      <a:pPr algn="ct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txBody>
                  <a:tcPr marL="68580" marR="68580" marT="0"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txBody>
                  <a:tcPr marL="68580" marR="68580" marT="0"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0805811"/>
                  </a:ext>
                </a:extLst>
              </a:tr>
              <a:tr h="370839">
                <a:tc>
                  <a:txBody>
                    <a:bodyPr/>
                    <a:lstStyle/>
                    <a:p>
                      <a:pPr algn="l"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75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hangingPunct="0">
                        <a:lnSpc>
                          <a:spcPct val="115000"/>
                        </a:lnSpc>
                        <a:spcAft>
                          <a:spcPts val="0"/>
                        </a:spcAft>
                      </a:pPr>
                      <a:r>
                        <a:rPr lang="zh-TW" alt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發電量</a:t>
                      </a:r>
                      <a:endPar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latin typeface="微軟正黑體" panose="020B0604030504040204" pitchFamily="34" charset="-120"/>
                          <a:ea typeface="微軟正黑體" panose="020B0604030504040204" pitchFamily="34" charset="-120"/>
                        </a:rPr>
                        <a:t>kW</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2536424"/>
                  </a:ext>
                </a:extLst>
              </a:tr>
            </a:tbl>
          </a:graphicData>
        </a:graphic>
      </p:graphicFrame>
      <p:sp>
        <p:nvSpPr>
          <p:cNvPr id="18" name="矩形 17">
            <a:extLst>
              <a:ext uri="{FF2B5EF4-FFF2-40B4-BE49-F238E27FC236}">
                <a16:creationId xmlns:a16="http://schemas.microsoft.com/office/drawing/2014/main" id="{FB8A2B57-7D0C-4C12-9646-592434B0B477}"/>
              </a:ext>
            </a:extLst>
          </p:cNvPr>
          <p:cNvSpPr/>
          <p:nvPr/>
        </p:nvSpPr>
        <p:spPr>
          <a:xfrm>
            <a:off x="4302196" y="5711172"/>
            <a:ext cx="2608105" cy="466335"/>
          </a:xfrm>
          <a:prstGeom prst="rect">
            <a:avLst/>
          </a:prstGeom>
          <a:solidFill>
            <a:schemeClr val="accent6">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利於後續的分析</a:t>
            </a:r>
          </a:p>
        </p:txBody>
      </p:sp>
    </p:spTree>
    <p:extLst>
      <p:ext uri="{BB962C8B-B14F-4D97-AF65-F5344CB8AC3E}">
        <p14:creationId xmlns:p14="http://schemas.microsoft.com/office/powerpoint/2010/main" val="2918435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44</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grpSp>
        <p:nvGrpSpPr>
          <p:cNvPr id="13" name="群組 12">
            <a:extLst>
              <a:ext uri="{FF2B5EF4-FFF2-40B4-BE49-F238E27FC236}">
                <a16:creationId xmlns:a16="http://schemas.microsoft.com/office/drawing/2014/main" id="{2684DDBB-8B1D-4B7D-99D4-5D74F3A139F8}"/>
              </a:ext>
            </a:extLst>
          </p:cNvPr>
          <p:cNvGrpSpPr/>
          <p:nvPr/>
        </p:nvGrpSpPr>
        <p:grpSpPr>
          <a:xfrm>
            <a:off x="1902020" y="2376089"/>
            <a:ext cx="2446609" cy="1517534"/>
            <a:chOff x="1115926" y="4964310"/>
            <a:chExt cx="2446609" cy="1517534"/>
          </a:xfrm>
        </p:grpSpPr>
        <p:pic>
          <p:nvPicPr>
            <p:cNvPr id="14" name="Picture 2" descr="https://cdn-icons-png.flaticon.com/512/3387/3387053.png">
              <a:extLst>
                <a:ext uri="{FF2B5EF4-FFF2-40B4-BE49-F238E27FC236}">
                  <a16:creationId xmlns:a16="http://schemas.microsoft.com/office/drawing/2014/main" id="{72B2B831-2C2A-4C2E-A5EE-90BE2832341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80518" y="4964310"/>
              <a:ext cx="1117424" cy="1117424"/>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5EF553AB-B2BF-44FD-8D44-8B6873C549A0}"/>
                </a:ext>
              </a:extLst>
            </p:cNvPr>
            <p:cNvSpPr txBox="1"/>
            <p:nvPr/>
          </p:nvSpPr>
          <p:spPr>
            <a:xfrm>
              <a:off x="1115926" y="6081734"/>
              <a:ext cx="2446609"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各機組機件感測器</a:t>
              </a:r>
            </a:p>
          </p:txBody>
        </p:sp>
      </p:grpSp>
      <p:sp>
        <p:nvSpPr>
          <p:cNvPr id="2" name="箭號: 向下 1">
            <a:extLst>
              <a:ext uri="{FF2B5EF4-FFF2-40B4-BE49-F238E27FC236}">
                <a16:creationId xmlns:a16="http://schemas.microsoft.com/office/drawing/2014/main" id="{75265A87-94BA-4AA1-8B67-CA4D8BFFE9A4}"/>
              </a:ext>
            </a:extLst>
          </p:cNvPr>
          <p:cNvSpPr/>
          <p:nvPr/>
        </p:nvSpPr>
        <p:spPr>
          <a:xfrm>
            <a:off x="2806479" y="3958872"/>
            <a:ext cx="611128" cy="11975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000" b="1" dirty="0">
                <a:latin typeface="微軟正黑體" panose="020B0604030504040204" pitchFamily="34" charset="-120"/>
                <a:ea typeface="微軟正黑體" panose="020B0604030504040204" pitchFamily="34" charset="-120"/>
              </a:rPr>
              <a:t>受影響</a:t>
            </a:r>
          </a:p>
        </p:txBody>
      </p:sp>
      <p:sp>
        <p:nvSpPr>
          <p:cNvPr id="17" name="矩形: 圓角 16">
            <a:extLst>
              <a:ext uri="{FF2B5EF4-FFF2-40B4-BE49-F238E27FC236}">
                <a16:creationId xmlns:a16="http://schemas.microsoft.com/office/drawing/2014/main" id="{AFD956A6-FC1A-453E-B682-4E58AE30A567}"/>
              </a:ext>
            </a:extLst>
          </p:cNvPr>
          <p:cNvSpPr/>
          <p:nvPr/>
        </p:nvSpPr>
        <p:spPr>
          <a:xfrm>
            <a:off x="2280566" y="5356271"/>
            <a:ext cx="1662953" cy="656579"/>
          </a:xfrm>
          <a:prstGeom prst="roundRect">
            <a:avLst/>
          </a:prstGeom>
          <a:solidFill>
            <a:schemeClr val="accent4">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環境因素或</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b="1" dirty="0">
                <a:solidFill>
                  <a:schemeClr val="tx1"/>
                </a:solidFill>
                <a:latin typeface="微軟正黑體" panose="020B0604030504040204" pitchFamily="34" charset="-120"/>
                <a:ea typeface="微軟正黑體" panose="020B0604030504040204" pitchFamily="34" charset="-120"/>
              </a:rPr>
              <a:t>感應不良</a:t>
            </a:r>
          </a:p>
        </p:txBody>
      </p:sp>
      <p:graphicFrame>
        <p:nvGraphicFramePr>
          <p:cNvPr id="20" name="表格 19">
            <a:extLst>
              <a:ext uri="{FF2B5EF4-FFF2-40B4-BE49-F238E27FC236}">
                <a16:creationId xmlns:a16="http://schemas.microsoft.com/office/drawing/2014/main" id="{8A471E54-7E91-4FA7-A70B-103AF7B392D2}"/>
              </a:ext>
            </a:extLst>
          </p:cNvPr>
          <p:cNvGraphicFramePr>
            <a:graphicFrameLocks noGrp="1"/>
          </p:cNvGraphicFramePr>
          <p:nvPr>
            <p:extLst>
              <p:ext uri="{D42A27DB-BD31-4B8C-83A1-F6EECF244321}">
                <p14:modId xmlns:p14="http://schemas.microsoft.com/office/powerpoint/2010/main" val="1419556853"/>
              </p:ext>
            </p:extLst>
          </p:nvPr>
        </p:nvGraphicFramePr>
        <p:xfrm>
          <a:off x="5419019" y="2944289"/>
          <a:ext cx="3747093" cy="1854200"/>
        </p:xfrm>
        <a:graphic>
          <a:graphicData uri="http://schemas.openxmlformats.org/drawingml/2006/table">
            <a:tbl>
              <a:tblPr firstRow="1" bandRow="1">
                <a:tableStyleId>{5C22544A-7EE6-4342-B048-85BDC9FD1C3A}</a:tableStyleId>
              </a:tblPr>
              <a:tblGrid>
                <a:gridCol w="2814939">
                  <a:extLst>
                    <a:ext uri="{9D8B030D-6E8A-4147-A177-3AD203B41FA5}">
                      <a16:colId xmlns:a16="http://schemas.microsoft.com/office/drawing/2014/main" val="1935496065"/>
                    </a:ext>
                  </a:extLst>
                </a:gridCol>
                <a:gridCol w="932154">
                  <a:extLst>
                    <a:ext uri="{9D8B030D-6E8A-4147-A177-3AD203B41FA5}">
                      <a16:colId xmlns:a16="http://schemas.microsoft.com/office/drawing/2014/main" val="932721323"/>
                    </a:ext>
                  </a:extLst>
                </a:gridCol>
              </a:tblGrid>
              <a:tr h="370840">
                <a:tc>
                  <a:txBody>
                    <a:bodyPr/>
                    <a:lstStyle/>
                    <a:p>
                      <a:pPr hangingPunct="0">
                        <a:lnSpc>
                          <a:spcPct val="115000"/>
                        </a:lnSpc>
                        <a:spcAft>
                          <a:spcPts val="0"/>
                        </a:spcAft>
                      </a:pPr>
                      <a:r>
                        <a:rPr lang="zh-TW" alt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變數名稱</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800" dirty="0">
                          <a:latin typeface="微軟正黑體" panose="020B0604030504040204" pitchFamily="34" charset="-120"/>
                          <a:ea typeface="微軟正黑體" panose="020B0604030504040204" pitchFamily="34" charset="-120"/>
                        </a:rPr>
                        <a:t>最大值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8049119"/>
                  </a:ext>
                </a:extLst>
              </a:tr>
              <a:tr h="370840">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T1</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99,999</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5352643"/>
                  </a:ext>
                </a:extLst>
              </a:tr>
              <a:tr h="370840">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T3</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99,999</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2713386"/>
                  </a:ext>
                </a:extLst>
              </a:tr>
              <a:tr h="370840">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T1</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中間高速軸溫度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99,999</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7203736"/>
                  </a:ext>
                </a:extLst>
              </a:tr>
              <a:tr h="370840">
                <a:tc>
                  <a:txBody>
                    <a:bodyPr/>
                    <a:lstStyle/>
                    <a:p>
                      <a:pPr algn="ct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txBody>
                  <a:tcPr marL="68580" marR="68580" marT="0"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0805811"/>
                  </a:ext>
                </a:extLst>
              </a:tr>
            </a:tbl>
          </a:graphicData>
        </a:graphic>
      </p:graphicFrame>
      <p:grpSp>
        <p:nvGrpSpPr>
          <p:cNvPr id="8" name="群組 7">
            <a:extLst>
              <a:ext uri="{FF2B5EF4-FFF2-40B4-BE49-F238E27FC236}">
                <a16:creationId xmlns:a16="http://schemas.microsoft.com/office/drawing/2014/main" id="{C76F02FB-CA7A-46E8-8782-F294D0C11E26}"/>
              </a:ext>
            </a:extLst>
          </p:cNvPr>
          <p:cNvGrpSpPr/>
          <p:nvPr/>
        </p:nvGrpSpPr>
        <p:grpSpPr>
          <a:xfrm>
            <a:off x="7345648" y="2439829"/>
            <a:ext cx="3275860" cy="2463010"/>
            <a:chOff x="6830743" y="2061953"/>
            <a:chExt cx="3275860" cy="2463010"/>
          </a:xfrm>
        </p:grpSpPr>
        <p:sp>
          <p:nvSpPr>
            <p:cNvPr id="6" name="矩形 5">
              <a:extLst>
                <a:ext uri="{FF2B5EF4-FFF2-40B4-BE49-F238E27FC236}">
                  <a16:creationId xmlns:a16="http://schemas.microsoft.com/office/drawing/2014/main" id="{E5607DC5-7EB1-451D-9325-623C07DE4BC1}"/>
                </a:ext>
              </a:extLst>
            </p:cNvPr>
            <p:cNvSpPr/>
            <p:nvPr/>
          </p:nvSpPr>
          <p:spPr>
            <a:xfrm>
              <a:off x="7634797" y="2502322"/>
              <a:ext cx="1100206" cy="2022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01228548-1F7F-45E7-8930-E3D51E9B53A4}"/>
                </a:ext>
              </a:extLst>
            </p:cNvPr>
            <p:cNvSpPr txBox="1"/>
            <p:nvPr/>
          </p:nvSpPr>
          <p:spPr>
            <a:xfrm>
              <a:off x="6830743" y="2061953"/>
              <a:ext cx="3275860" cy="400110"/>
            </a:xfrm>
            <a:prstGeom prst="rect">
              <a:avLst/>
            </a:prstGeom>
            <a:noFill/>
          </p:spPr>
          <p:txBody>
            <a:bodyPr wrap="square" rtlCol="0">
              <a:spAutoFit/>
            </a:bodyPr>
            <a:lstStyle/>
            <a:p>
              <a:pPr algn="ctr"/>
              <a:r>
                <a:rPr lang="zh-TW" altLang="en-US" sz="2000" dirty="0">
                  <a:solidFill>
                    <a:srgbClr val="FF0000"/>
                  </a:solidFill>
                  <a:latin typeface="微軟正黑體" panose="020B0604030504040204" pitchFamily="34" charset="-120"/>
                  <a:ea typeface="微軟正黑體" panose="020B0604030504040204" pitchFamily="34" charset="-120"/>
                </a:rPr>
                <a:t>各特徵欄位都包含</a:t>
              </a:r>
              <a:r>
                <a:rPr lang="en-US" altLang="zh-TW" sz="2000" dirty="0">
                  <a:solidFill>
                    <a:srgbClr val="FF0000"/>
                  </a:solidFill>
                  <a:latin typeface="微軟正黑體" panose="020B0604030504040204" pitchFamily="34" charset="-120"/>
                  <a:ea typeface="微軟正黑體" panose="020B0604030504040204" pitchFamily="34" charset="-120"/>
                </a:rPr>
                <a:t>99,999</a:t>
              </a:r>
              <a:endParaRPr lang="zh-TW" altLang="en-US" sz="2000" dirty="0">
                <a:solidFill>
                  <a:srgbClr val="FF0000"/>
                </a:solidFill>
                <a:latin typeface="微軟正黑體" panose="020B0604030504040204" pitchFamily="34" charset="-120"/>
                <a:ea typeface="微軟正黑體" panose="020B0604030504040204" pitchFamily="34" charset="-120"/>
              </a:endParaRPr>
            </a:p>
          </p:txBody>
        </p:sp>
      </p:grpSp>
      <p:grpSp>
        <p:nvGrpSpPr>
          <p:cNvPr id="16" name="群組 15">
            <a:extLst>
              <a:ext uri="{FF2B5EF4-FFF2-40B4-BE49-F238E27FC236}">
                <a16:creationId xmlns:a16="http://schemas.microsoft.com/office/drawing/2014/main" id="{57510AA6-C524-47F2-8181-E503EA7F0CD3}"/>
              </a:ext>
            </a:extLst>
          </p:cNvPr>
          <p:cNvGrpSpPr/>
          <p:nvPr/>
        </p:nvGrpSpPr>
        <p:grpSpPr>
          <a:xfrm>
            <a:off x="6521511" y="5022551"/>
            <a:ext cx="4356588" cy="1298075"/>
            <a:chOff x="5740276" y="5276182"/>
            <a:chExt cx="4356588" cy="1298075"/>
          </a:xfrm>
        </p:grpSpPr>
        <p:sp>
          <p:nvSpPr>
            <p:cNvPr id="9" name="文字方塊 8">
              <a:extLst>
                <a:ext uri="{FF2B5EF4-FFF2-40B4-BE49-F238E27FC236}">
                  <a16:creationId xmlns:a16="http://schemas.microsoft.com/office/drawing/2014/main" id="{410243CD-60BB-42A7-B4D6-D603F4474D8B}"/>
                </a:ext>
              </a:extLst>
            </p:cNvPr>
            <p:cNvSpPr txBox="1"/>
            <p:nvPr/>
          </p:nvSpPr>
          <p:spPr>
            <a:xfrm>
              <a:off x="5740276" y="5866371"/>
              <a:ext cx="4356588"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99,999</a:t>
              </a:r>
              <a:r>
                <a:rPr lang="zh-TW" altLang="en-US" sz="2000" dirty="0">
                  <a:latin typeface="微軟正黑體" panose="020B0604030504040204" pitchFamily="34" charset="-120"/>
                  <a:ea typeface="微軟正黑體" panose="020B0604030504040204" pitchFamily="34" charset="-120"/>
                </a:rPr>
                <a:t>剃除並填補</a:t>
              </a:r>
              <a:r>
                <a:rPr lang="en-US" altLang="zh-TW" sz="2000" dirty="0" err="1">
                  <a:latin typeface="微軟正黑體" panose="020B0604030504040204" pitchFamily="34" charset="-120"/>
                  <a:ea typeface="微軟正黑體" panose="020B0604030504040204" pitchFamily="34" charset="-120"/>
                </a:rPr>
                <a:t>NaN</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空值</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後</a:t>
              </a:r>
              <a:endParaRPr lang="en-US" altLang="zh-TW" sz="20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利用盒鬚圖做檢測</a:t>
              </a:r>
            </a:p>
          </p:txBody>
        </p:sp>
        <p:sp>
          <p:nvSpPr>
            <p:cNvPr id="10" name="箭號: 向下 9">
              <a:extLst>
                <a:ext uri="{FF2B5EF4-FFF2-40B4-BE49-F238E27FC236}">
                  <a16:creationId xmlns:a16="http://schemas.microsoft.com/office/drawing/2014/main" id="{DF0FB7F1-0242-43ED-BAD1-80BDBBE493A5}"/>
                </a:ext>
              </a:extLst>
            </p:cNvPr>
            <p:cNvSpPr/>
            <p:nvPr/>
          </p:nvSpPr>
          <p:spPr>
            <a:xfrm>
              <a:off x="7803160" y="5276182"/>
              <a:ext cx="230819" cy="4815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文字方塊 30">
            <a:extLst>
              <a:ext uri="{FF2B5EF4-FFF2-40B4-BE49-F238E27FC236}">
                <a16:creationId xmlns:a16="http://schemas.microsoft.com/office/drawing/2014/main" id="{37803216-E03A-4620-8D23-0ADADF081282}"/>
              </a:ext>
            </a:extLst>
          </p:cNvPr>
          <p:cNvSpPr txBox="1"/>
          <p:nvPr/>
        </p:nvSpPr>
        <p:spPr>
          <a:xfrm>
            <a:off x="274982"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盒鬚圖識別異常值與線性插值法結果</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52444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45</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grpSp>
        <p:nvGrpSpPr>
          <p:cNvPr id="34" name="群組 33">
            <a:extLst>
              <a:ext uri="{FF2B5EF4-FFF2-40B4-BE49-F238E27FC236}">
                <a16:creationId xmlns:a16="http://schemas.microsoft.com/office/drawing/2014/main" id="{D405EB92-3B5B-4092-A164-E1CA9CA27AF6}"/>
              </a:ext>
            </a:extLst>
          </p:cNvPr>
          <p:cNvGrpSpPr/>
          <p:nvPr/>
        </p:nvGrpSpPr>
        <p:grpSpPr>
          <a:xfrm>
            <a:off x="507048" y="2426872"/>
            <a:ext cx="4676361" cy="3934342"/>
            <a:chOff x="578495" y="2501906"/>
            <a:chExt cx="4676361" cy="3934342"/>
          </a:xfrm>
        </p:grpSpPr>
        <p:grpSp>
          <p:nvGrpSpPr>
            <p:cNvPr id="3" name="群組 2">
              <a:extLst>
                <a:ext uri="{FF2B5EF4-FFF2-40B4-BE49-F238E27FC236}">
                  <a16:creationId xmlns:a16="http://schemas.microsoft.com/office/drawing/2014/main" id="{9C95DF2B-0265-46AE-A302-1D877BB4B6FF}"/>
                </a:ext>
              </a:extLst>
            </p:cNvPr>
            <p:cNvGrpSpPr/>
            <p:nvPr/>
          </p:nvGrpSpPr>
          <p:grpSpPr>
            <a:xfrm>
              <a:off x="578495" y="2501906"/>
              <a:ext cx="4676361" cy="3934342"/>
              <a:chOff x="995746" y="2441338"/>
              <a:chExt cx="4676361" cy="3934342"/>
            </a:xfrm>
          </p:grpSpPr>
          <p:pic>
            <p:nvPicPr>
              <p:cNvPr id="31" name="圖片 30">
                <a:extLst>
                  <a:ext uri="{FF2B5EF4-FFF2-40B4-BE49-F238E27FC236}">
                    <a16:creationId xmlns:a16="http://schemas.microsoft.com/office/drawing/2014/main" id="{6C72AFD6-F0F9-47DA-8691-CE19FAAB30DB}"/>
                  </a:ext>
                </a:extLst>
              </p:cNvPr>
              <p:cNvPicPr/>
              <p:nvPr/>
            </p:nvPicPr>
            <p:blipFill>
              <a:blip r:embed="rId3">
                <a:extLst>
                  <a:ext uri="{28A0092B-C50C-407E-A947-70E740481C1C}">
                    <a14:useLocalDpi xmlns:a14="http://schemas.microsoft.com/office/drawing/2010/main" val="0"/>
                  </a:ext>
                </a:extLst>
              </a:blip>
              <a:stretch>
                <a:fillRect/>
              </a:stretch>
            </p:blipFill>
            <p:spPr>
              <a:xfrm>
                <a:off x="995746" y="2441338"/>
                <a:ext cx="4676361" cy="353423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32" name="文字方塊 31">
                <a:extLst>
                  <a:ext uri="{FF2B5EF4-FFF2-40B4-BE49-F238E27FC236}">
                    <a16:creationId xmlns:a16="http://schemas.microsoft.com/office/drawing/2014/main" id="{EAF96A9E-6D5D-42BB-9E67-BB617C0DE27B}"/>
                  </a:ext>
                </a:extLst>
              </p:cNvPr>
              <p:cNvSpPr txBox="1"/>
              <p:nvPr/>
            </p:nvSpPr>
            <p:spPr>
              <a:xfrm>
                <a:off x="1256552" y="5975570"/>
                <a:ext cx="4154750"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以</a:t>
                </a:r>
                <a:r>
                  <a:rPr lang="zh-TW" altLang="zh-TW" sz="2000" dirty="0">
                    <a:latin typeface="微軟正黑體" panose="020B0604030504040204" pitchFamily="34" charset="-120"/>
                    <a:ea typeface="微軟正黑體" panose="020B0604030504040204" pitchFamily="34" charset="-120"/>
                  </a:rPr>
                  <a:t>變速箱</a:t>
                </a:r>
                <a:r>
                  <a:rPr lang="en-US" altLang="zh-TW" sz="2000" dirty="0">
                    <a:latin typeface="微軟正黑體" panose="020B0604030504040204" pitchFamily="34" charset="-120"/>
                    <a:ea typeface="微軟正黑體" panose="020B0604030504040204" pitchFamily="34" charset="-120"/>
                  </a:rPr>
                  <a:t>T1</a:t>
                </a:r>
                <a:r>
                  <a:rPr lang="zh-TW" altLang="zh-TW" sz="2000" dirty="0">
                    <a:latin typeface="微軟正黑體" panose="020B0604030504040204" pitchFamily="34" charset="-120"/>
                    <a:ea typeface="微軟正黑體" panose="020B0604030504040204" pitchFamily="34" charset="-120"/>
                  </a:rPr>
                  <a:t>高速軸溫度欄位為例</a:t>
                </a:r>
                <a:endParaRPr lang="zh-TW" altLang="en-US" sz="2000" dirty="0">
                  <a:latin typeface="微軟正黑體" panose="020B0604030504040204" pitchFamily="34" charset="-120"/>
                  <a:ea typeface="微軟正黑體" panose="020B0604030504040204" pitchFamily="34" charset="-120"/>
                </a:endParaRPr>
              </a:p>
            </p:txBody>
          </p:sp>
        </p:grpSp>
        <p:sp>
          <p:nvSpPr>
            <p:cNvPr id="18" name="文字方塊 17">
              <a:extLst>
                <a:ext uri="{FF2B5EF4-FFF2-40B4-BE49-F238E27FC236}">
                  <a16:creationId xmlns:a16="http://schemas.microsoft.com/office/drawing/2014/main" id="{A60CAEBA-CA1D-4F87-9C80-CC981F8666E0}"/>
                </a:ext>
              </a:extLst>
            </p:cNvPr>
            <p:cNvSpPr txBox="1"/>
            <p:nvPr/>
          </p:nvSpPr>
          <p:spPr>
            <a:xfrm>
              <a:off x="622548" y="2627791"/>
              <a:ext cx="1593181" cy="400110"/>
            </a:xfrm>
            <a:prstGeom prst="rect">
              <a:avLst/>
            </a:prstGeom>
            <a:noFill/>
          </p:spPr>
          <p:txBody>
            <a:bodyPr wrap="square" rtlCol="0">
              <a:spAutoFit/>
            </a:bodyPr>
            <a:lstStyle/>
            <a:p>
              <a:r>
                <a:rPr lang="zh-TW" altLang="en-US" sz="2000" dirty="0">
                  <a:solidFill>
                    <a:srgbClr val="0070C0"/>
                  </a:solidFill>
                  <a:latin typeface="微軟正黑體" panose="020B0604030504040204" pitchFamily="34" charset="-120"/>
                  <a:ea typeface="微軟正黑體" panose="020B0604030504040204" pitchFamily="34" charset="-120"/>
                </a:rPr>
                <a:t>第一次檢測</a:t>
              </a:r>
            </a:p>
          </p:txBody>
        </p:sp>
      </p:grpSp>
      <p:grpSp>
        <p:nvGrpSpPr>
          <p:cNvPr id="45" name="群組 44">
            <a:extLst>
              <a:ext uri="{FF2B5EF4-FFF2-40B4-BE49-F238E27FC236}">
                <a16:creationId xmlns:a16="http://schemas.microsoft.com/office/drawing/2014/main" id="{B23D39DC-D8AC-490B-B480-5B25BFE895CE}"/>
              </a:ext>
            </a:extLst>
          </p:cNvPr>
          <p:cNvGrpSpPr/>
          <p:nvPr/>
        </p:nvGrpSpPr>
        <p:grpSpPr>
          <a:xfrm>
            <a:off x="732342" y="3869621"/>
            <a:ext cx="2317203" cy="861346"/>
            <a:chOff x="998608" y="3932807"/>
            <a:chExt cx="2317203" cy="861346"/>
          </a:xfrm>
        </p:grpSpPr>
        <p:sp>
          <p:nvSpPr>
            <p:cNvPr id="19" name="矩形 18">
              <a:extLst>
                <a:ext uri="{FF2B5EF4-FFF2-40B4-BE49-F238E27FC236}">
                  <a16:creationId xmlns:a16="http://schemas.microsoft.com/office/drawing/2014/main" id="{6C6DDF0C-2060-4E63-8C03-40550AF331F0}"/>
                </a:ext>
              </a:extLst>
            </p:cNvPr>
            <p:cNvSpPr/>
            <p:nvPr/>
          </p:nvSpPr>
          <p:spPr>
            <a:xfrm>
              <a:off x="998608" y="3932808"/>
              <a:ext cx="315288" cy="2840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6BA7048E-1B0B-4549-9A7B-9E2CC4A7DA5C}"/>
                </a:ext>
              </a:extLst>
            </p:cNvPr>
            <p:cNvSpPr/>
            <p:nvPr/>
          </p:nvSpPr>
          <p:spPr>
            <a:xfrm>
              <a:off x="2814452" y="3932807"/>
              <a:ext cx="248345" cy="2840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14DEE4FF-BF61-42B2-9F7C-D1104A07BDFC}"/>
                </a:ext>
              </a:extLst>
            </p:cNvPr>
            <p:cNvSpPr txBox="1"/>
            <p:nvPr/>
          </p:nvSpPr>
          <p:spPr>
            <a:xfrm>
              <a:off x="1313896" y="4394043"/>
              <a:ext cx="2001915" cy="400110"/>
            </a:xfrm>
            <a:prstGeom prst="rect">
              <a:avLst/>
            </a:prstGeom>
            <a:noFill/>
          </p:spPr>
          <p:txBody>
            <a:bodyPr wrap="square" rtlCol="0">
              <a:spAutoFit/>
            </a:bodyPr>
            <a:lstStyle/>
            <a:p>
              <a:r>
                <a:rPr lang="zh-TW" altLang="en-US" sz="2000" dirty="0">
                  <a:solidFill>
                    <a:srgbClr val="FF0000"/>
                  </a:solidFill>
                  <a:latin typeface="微軟正黑體" panose="020B0604030504040204" pitchFamily="34" charset="-120"/>
                  <a:ea typeface="微軟正黑體" panose="020B0604030504040204" pitchFamily="34" charset="-120"/>
                </a:rPr>
                <a:t>依然存在離群值</a:t>
              </a:r>
            </a:p>
          </p:txBody>
        </p:sp>
      </p:grpSp>
      <p:grpSp>
        <p:nvGrpSpPr>
          <p:cNvPr id="43" name="群組 42">
            <a:extLst>
              <a:ext uri="{FF2B5EF4-FFF2-40B4-BE49-F238E27FC236}">
                <a16:creationId xmlns:a16="http://schemas.microsoft.com/office/drawing/2014/main" id="{506E78F7-4622-474E-80ED-BDE5B05D2F01}"/>
              </a:ext>
            </a:extLst>
          </p:cNvPr>
          <p:cNvGrpSpPr/>
          <p:nvPr/>
        </p:nvGrpSpPr>
        <p:grpSpPr>
          <a:xfrm>
            <a:off x="5308121" y="2421836"/>
            <a:ext cx="6394253" cy="3922691"/>
            <a:chOff x="4631847" y="2507891"/>
            <a:chExt cx="6394253" cy="3922691"/>
          </a:xfrm>
        </p:grpSpPr>
        <p:grpSp>
          <p:nvGrpSpPr>
            <p:cNvPr id="41" name="群組 40">
              <a:extLst>
                <a:ext uri="{FF2B5EF4-FFF2-40B4-BE49-F238E27FC236}">
                  <a16:creationId xmlns:a16="http://schemas.microsoft.com/office/drawing/2014/main" id="{190CDB45-D1B4-4F33-A8BB-8FD334F7E977}"/>
                </a:ext>
              </a:extLst>
            </p:cNvPr>
            <p:cNvGrpSpPr/>
            <p:nvPr/>
          </p:nvGrpSpPr>
          <p:grpSpPr>
            <a:xfrm>
              <a:off x="6349740" y="2507891"/>
              <a:ext cx="4676360" cy="3922691"/>
              <a:chOff x="6145553" y="2507891"/>
              <a:chExt cx="4676360" cy="3922691"/>
            </a:xfrm>
          </p:grpSpPr>
          <p:grpSp>
            <p:nvGrpSpPr>
              <p:cNvPr id="39" name="群組 38">
                <a:extLst>
                  <a:ext uri="{FF2B5EF4-FFF2-40B4-BE49-F238E27FC236}">
                    <a16:creationId xmlns:a16="http://schemas.microsoft.com/office/drawing/2014/main" id="{27830A64-A354-4620-A36F-0FFDCDC8FBC3}"/>
                  </a:ext>
                </a:extLst>
              </p:cNvPr>
              <p:cNvGrpSpPr/>
              <p:nvPr/>
            </p:nvGrpSpPr>
            <p:grpSpPr>
              <a:xfrm>
                <a:off x="6145553" y="2507891"/>
                <a:ext cx="4676360" cy="3922691"/>
                <a:chOff x="6145553" y="2507891"/>
                <a:chExt cx="4676360" cy="3922691"/>
              </a:xfrm>
            </p:grpSpPr>
            <p:grpSp>
              <p:nvGrpSpPr>
                <p:cNvPr id="35" name="群組 34">
                  <a:extLst>
                    <a:ext uri="{FF2B5EF4-FFF2-40B4-BE49-F238E27FC236}">
                      <a16:creationId xmlns:a16="http://schemas.microsoft.com/office/drawing/2014/main" id="{E7C66E82-1C5B-45DF-8798-620E2875503F}"/>
                    </a:ext>
                  </a:extLst>
                </p:cNvPr>
                <p:cNvGrpSpPr/>
                <p:nvPr/>
              </p:nvGrpSpPr>
              <p:grpSpPr>
                <a:xfrm>
                  <a:off x="6145553" y="2507891"/>
                  <a:ext cx="4676360" cy="3528247"/>
                  <a:chOff x="6145553" y="2507891"/>
                  <a:chExt cx="4676360" cy="3528247"/>
                </a:xfrm>
              </p:grpSpPr>
              <p:pic>
                <p:nvPicPr>
                  <p:cNvPr id="36" name="圖片 35">
                    <a:extLst>
                      <a:ext uri="{FF2B5EF4-FFF2-40B4-BE49-F238E27FC236}">
                        <a16:creationId xmlns:a16="http://schemas.microsoft.com/office/drawing/2014/main" id="{9EB2F245-8D6C-4D2A-9022-0A1B31B1C017}"/>
                      </a:ext>
                    </a:extLst>
                  </p:cNvPr>
                  <p:cNvPicPr/>
                  <p:nvPr/>
                </p:nvPicPr>
                <p:blipFill>
                  <a:blip r:embed="rId4">
                    <a:extLst>
                      <a:ext uri="{28A0092B-C50C-407E-A947-70E740481C1C}">
                        <a14:useLocalDpi xmlns:a14="http://schemas.microsoft.com/office/drawing/2010/main" val="0"/>
                      </a:ext>
                    </a:extLst>
                  </a:blip>
                  <a:stretch>
                    <a:fillRect/>
                  </a:stretch>
                </p:blipFill>
                <p:spPr>
                  <a:xfrm>
                    <a:off x="6145553" y="2507891"/>
                    <a:ext cx="4676360" cy="352824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37" name="文字方塊 36">
                    <a:extLst>
                      <a:ext uri="{FF2B5EF4-FFF2-40B4-BE49-F238E27FC236}">
                        <a16:creationId xmlns:a16="http://schemas.microsoft.com/office/drawing/2014/main" id="{63C0355E-DD00-4861-99E5-3835243FB8D0}"/>
                      </a:ext>
                    </a:extLst>
                  </p:cNvPr>
                  <p:cNvSpPr txBox="1"/>
                  <p:nvPr/>
                </p:nvSpPr>
                <p:spPr>
                  <a:xfrm>
                    <a:off x="6198996" y="2627791"/>
                    <a:ext cx="1593181" cy="400110"/>
                  </a:xfrm>
                  <a:prstGeom prst="rect">
                    <a:avLst/>
                  </a:prstGeom>
                  <a:noFill/>
                </p:spPr>
                <p:txBody>
                  <a:bodyPr wrap="square" rtlCol="0">
                    <a:spAutoFit/>
                  </a:bodyPr>
                  <a:lstStyle/>
                  <a:p>
                    <a:r>
                      <a:rPr lang="zh-TW" altLang="en-US" sz="2000" dirty="0">
                        <a:solidFill>
                          <a:srgbClr val="0070C0"/>
                        </a:solidFill>
                        <a:latin typeface="微軟正黑體" panose="020B0604030504040204" pitchFamily="34" charset="-120"/>
                        <a:ea typeface="微軟正黑體" panose="020B0604030504040204" pitchFamily="34" charset="-120"/>
                      </a:rPr>
                      <a:t>第二次檢測</a:t>
                    </a:r>
                  </a:p>
                </p:txBody>
              </p:sp>
            </p:grpSp>
            <p:sp>
              <p:nvSpPr>
                <p:cNvPr id="40" name="文字方塊 39">
                  <a:extLst>
                    <a:ext uri="{FF2B5EF4-FFF2-40B4-BE49-F238E27FC236}">
                      <a16:creationId xmlns:a16="http://schemas.microsoft.com/office/drawing/2014/main" id="{D7036C3F-9175-44F2-8228-931EBD20F632}"/>
                    </a:ext>
                  </a:extLst>
                </p:cNvPr>
                <p:cNvSpPr txBox="1"/>
                <p:nvPr/>
              </p:nvSpPr>
              <p:spPr>
                <a:xfrm>
                  <a:off x="6406358" y="6030472"/>
                  <a:ext cx="4154750"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以</a:t>
                  </a:r>
                  <a:r>
                    <a:rPr lang="zh-TW" altLang="zh-TW" sz="2000" dirty="0">
                      <a:latin typeface="微軟正黑體" panose="020B0604030504040204" pitchFamily="34" charset="-120"/>
                      <a:ea typeface="微軟正黑體" panose="020B0604030504040204" pitchFamily="34" charset="-120"/>
                    </a:rPr>
                    <a:t>變速箱</a:t>
                  </a:r>
                  <a:r>
                    <a:rPr lang="en-US" altLang="zh-TW" sz="2000" dirty="0">
                      <a:latin typeface="微軟正黑體" panose="020B0604030504040204" pitchFamily="34" charset="-120"/>
                      <a:ea typeface="微軟正黑體" panose="020B0604030504040204" pitchFamily="34" charset="-120"/>
                    </a:rPr>
                    <a:t>T1</a:t>
                  </a:r>
                  <a:r>
                    <a:rPr lang="zh-TW" altLang="zh-TW" sz="2000" dirty="0">
                      <a:latin typeface="微軟正黑體" panose="020B0604030504040204" pitchFamily="34" charset="-120"/>
                      <a:ea typeface="微軟正黑體" panose="020B0604030504040204" pitchFamily="34" charset="-120"/>
                    </a:rPr>
                    <a:t>高速軸溫度欄位為例</a:t>
                  </a:r>
                  <a:endParaRPr lang="zh-TW" altLang="en-US" sz="2000" dirty="0">
                    <a:latin typeface="微軟正黑體" panose="020B0604030504040204" pitchFamily="34" charset="-120"/>
                    <a:ea typeface="微軟正黑體" panose="020B0604030504040204" pitchFamily="34" charset="-120"/>
                  </a:endParaRPr>
                </a:p>
              </p:txBody>
            </p:sp>
          </p:grpSp>
          <p:sp>
            <p:nvSpPr>
              <p:cNvPr id="38" name="文字方塊 37">
                <a:extLst>
                  <a:ext uri="{FF2B5EF4-FFF2-40B4-BE49-F238E27FC236}">
                    <a16:creationId xmlns:a16="http://schemas.microsoft.com/office/drawing/2014/main" id="{BA65EBB6-6148-4A18-BA1A-5283CE0073E1}"/>
                  </a:ext>
                </a:extLst>
              </p:cNvPr>
              <p:cNvSpPr txBox="1"/>
              <p:nvPr/>
            </p:nvSpPr>
            <p:spPr>
              <a:xfrm>
                <a:off x="6551096" y="4375884"/>
                <a:ext cx="1917577" cy="400110"/>
              </a:xfrm>
              <a:prstGeom prst="rect">
                <a:avLst/>
              </a:prstGeom>
              <a:noFill/>
            </p:spPr>
            <p:txBody>
              <a:bodyPr wrap="square" rtlCol="0">
                <a:spAutoFit/>
              </a:bodyPr>
              <a:lstStyle/>
              <a:p>
                <a:r>
                  <a:rPr lang="zh-TW" altLang="en-US" sz="2000" dirty="0">
                    <a:solidFill>
                      <a:srgbClr val="FF0000"/>
                    </a:solidFill>
                    <a:latin typeface="微軟正黑體" panose="020B0604030504040204" pitchFamily="34" charset="-120"/>
                    <a:ea typeface="微軟正黑體" panose="020B0604030504040204" pitchFamily="34" charset="-120"/>
                  </a:rPr>
                  <a:t>無離群值存在</a:t>
                </a:r>
              </a:p>
            </p:txBody>
          </p:sp>
        </p:grpSp>
        <p:sp>
          <p:nvSpPr>
            <p:cNvPr id="42" name="箭號: 向右 41">
              <a:extLst>
                <a:ext uri="{FF2B5EF4-FFF2-40B4-BE49-F238E27FC236}">
                  <a16:creationId xmlns:a16="http://schemas.microsoft.com/office/drawing/2014/main" id="{482B87CB-2711-4511-A45A-990D5E41EE24}"/>
                </a:ext>
              </a:extLst>
            </p:cNvPr>
            <p:cNvSpPr/>
            <p:nvPr/>
          </p:nvSpPr>
          <p:spPr>
            <a:xfrm>
              <a:off x="4631847" y="3886707"/>
              <a:ext cx="1593180" cy="54839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經過補值後</a:t>
              </a:r>
            </a:p>
          </p:txBody>
        </p:sp>
      </p:grpSp>
      <p:sp>
        <p:nvSpPr>
          <p:cNvPr id="46" name="文字方塊 45">
            <a:extLst>
              <a:ext uri="{FF2B5EF4-FFF2-40B4-BE49-F238E27FC236}">
                <a16:creationId xmlns:a16="http://schemas.microsoft.com/office/drawing/2014/main" id="{7DF312B7-F826-482A-9EC3-963D6EBE8634}"/>
              </a:ext>
            </a:extLst>
          </p:cNvPr>
          <p:cNvSpPr txBox="1"/>
          <p:nvPr/>
        </p:nvSpPr>
        <p:spPr>
          <a:xfrm>
            <a:off x="274982"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盒鬚圖識別異常值與線性插值法結果</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95418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46</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46" name="文字方塊 45">
            <a:extLst>
              <a:ext uri="{FF2B5EF4-FFF2-40B4-BE49-F238E27FC236}">
                <a16:creationId xmlns:a16="http://schemas.microsoft.com/office/drawing/2014/main" id="{7DF312B7-F826-482A-9EC3-963D6EBE8634}"/>
              </a:ext>
            </a:extLst>
          </p:cNvPr>
          <p:cNvSpPr txBox="1"/>
          <p:nvPr/>
        </p:nvSpPr>
        <p:spPr>
          <a:xfrm>
            <a:off x="274982"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盒鬚圖識別異常值與線性插值法結果</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grpSp>
        <p:nvGrpSpPr>
          <p:cNvPr id="6" name="群組 5">
            <a:extLst>
              <a:ext uri="{FF2B5EF4-FFF2-40B4-BE49-F238E27FC236}">
                <a16:creationId xmlns:a16="http://schemas.microsoft.com/office/drawing/2014/main" id="{E0895D9E-C497-4CA6-B5FD-D5569203D0FE}"/>
              </a:ext>
            </a:extLst>
          </p:cNvPr>
          <p:cNvGrpSpPr/>
          <p:nvPr/>
        </p:nvGrpSpPr>
        <p:grpSpPr>
          <a:xfrm>
            <a:off x="1636837" y="3122614"/>
            <a:ext cx="3454702" cy="1745722"/>
            <a:chOff x="1419139" y="3272734"/>
            <a:chExt cx="3454702" cy="1745722"/>
          </a:xfrm>
        </p:grpSpPr>
        <p:sp>
          <p:nvSpPr>
            <p:cNvPr id="2" name="文字方塊 1">
              <a:extLst>
                <a:ext uri="{FF2B5EF4-FFF2-40B4-BE49-F238E27FC236}">
                  <a16:creationId xmlns:a16="http://schemas.microsoft.com/office/drawing/2014/main" id="{286755FC-3B89-4E6C-AA5E-0DC8A574B963}"/>
                </a:ext>
              </a:extLst>
            </p:cNvPr>
            <p:cNvSpPr txBox="1"/>
            <p:nvPr/>
          </p:nvSpPr>
          <p:spPr>
            <a:xfrm>
              <a:off x="1419139" y="3272734"/>
              <a:ext cx="3454702"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塔台原始加速度</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編號</a:t>
              </a:r>
              <a:r>
                <a:rPr lang="en-US" altLang="zh-TW" b="1" dirty="0">
                  <a:latin typeface="微軟正黑體" panose="020B0604030504040204" pitchFamily="34" charset="-120"/>
                  <a:ea typeface="微軟正黑體" panose="020B0604030504040204" pitchFamily="34" charset="-120"/>
                </a:rPr>
                <a:t>45)</a:t>
              </a:r>
              <a:endParaRPr lang="zh-TW" altLang="en-US" b="1" dirty="0">
                <a:latin typeface="微軟正黑體" panose="020B0604030504040204" pitchFamily="34" charset="-120"/>
                <a:ea typeface="微軟正黑體" panose="020B0604030504040204" pitchFamily="34" charset="-120"/>
              </a:endParaRPr>
            </a:p>
          </p:txBody>
        </p:sp>
        <p:sp>
          <p:nvSpPr>
            <p:cNvPr id="47" name="文字方塊 46">
              <a:extLst>
                <a:ext uri="{FF2B5EF4-FFF2-40B4-BE49-F238E27FC236}">
                  <a16:creationId xmlns:a16="http://schemas.microsoft.com/office/drawing/2014/main" id="{ECC6CDD7-B8F6-49E2-875E-DCB0D44957D5}"/>
                </a:ext>
              </a:extLst>
            </p:cNvPr>
            <p:cNvSpPr txBox="1"/>
            <p:nvPr/>
          </p:nvSpPr>
          <p:spPr>
            <a:xfrm>
              <a:off x="1419139" y="3960929"/>
              <a:ext cx="3454702"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塔偏轉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編號</a:t>
              </a:r>
              <a:r>
                <a:rPr lang="en-US" altLang="zh-TW" b="1" dirty="0">
                  <a:latin typeface="微軟正黑體" panose="020B0604030504040204" pitchFamily="34" charset="-120"/>
                  <a:ea typeface="微軟正黑體" panose="020B0604030504040204" pitchFamily="34" charset="-120"/>
                </a:rPr>
                <a:t>56)</a:t>
              </a:r>
              <a:endParaRPr lang="zh-TW" altLang="en-US" b="1" dirty="0">
                <a:latin typeface="微軟正黑體" panose="020B0604030504040204" pitchFamily="34" charset="-120"/>
                <a:ea typeface="微軟正黑體" panose="020B0604030504040204" pitchFamily="34" charset="-120"/>
              </a:endParaRPr>
            </a:p>
          </p:txBody>
        </p:sp>
        <p:sp>
          <p:nvSpPr>
            <p:cNvPr id="48" name="文字方塊 47">
              <a:extLst>
                <a:ext uri="{FF2B5EF4-FFF2-40B4-BE49-F238E27FC236}">
                  <a16:creationId xmlns:a16="http://schemas.microsoft.com/office/drawing/2014/main" id="{32912076-4D44-4289-8D21-8C1C3436BE78}"/>
                </a:ext>
              </a:extLst>
            </p:cNvPr>
            <p:cNvSpPr txBox="1"/>
            <p:nvPr/>
          </p:nvSpPr>
          <p:spPr>
            <a:xfrm>
              <a:off x="1419139" y="4649124"/>
              <a:ext cx="3454702"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渦輪機狀態</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編號</a:t>
              </a:r>
              <a:r>
                <a:rPr lang="en-US" altLang="zh-TW" b="1" dirty="0">
                  <a:latin typeface="微軟正黑體" panose="020B0604030504040204" pitchFamily="34" charset="-120"/>
                  <a:ea typeface="微軟正黑體" panose="020B0604030504040204" pitchFamily="34" charset="-120"/>
                </a:rPr>
                <a:t>74)</a:t>
              </a:r>
              <a:endParaRPr lang="zh-TW" altLang="en-US" b="1" dirty="0">
                <a:latin typeface="微軟正黑體" panose="020B0604030504040204" pitchFamily="34" charset="-120"/>
                <a:ea typeface="微軟正黑體" panose="020B0604030504040204" pitchFamily="34" charset="-120"/>
              </a:endParaRPr>
            </a:p>
          </p:txBody>
        </p:sp>
      </p:grpSp>
      <p:grpSp>
        <p:nvGrpSpPr>
          <p:cNvPr id="9" name="群組 8">
            <a:extLst>
              <a:ext uri="{FF2B5EF4-FFF2-40B4-BE49-F238E27FC236}">
                <a16:creationId xmlns:a16="http://schemas.microsoft.com/office/drawing/2014/main" id="{B63BFF6E-0363-41A9-AC55-4FADDDC6D6A2}"/>
              </a:ext>
            </a:extLst>
          </p:cNvPr>
          <p:cNvGrpSpPr/>
          <p:nvPr/>
        </p:nvGrpSpPr>
        <p:grpSpPr>
          <a:xfrm>
            <a:off x="981893" y="2628590"/>
            <a:ext cx="4020154" cy="3237781"/>
            <a:chOff x="981893" y="2628590"/>
            <a:chExt cx="4020154" cy="3237781"/>
          </a:xfrm>
        </p:grpSpPr>
        <p:sp>
          <p:nvSpPr>
            <p:cNvPr id="7" name="乘號 6">
              <a:extLst>
                <a:ext uri="{FF2B5EF4-FFF2-40B4-BE49-F238E27FC236}">
                  <a16:creationId xmlns:a16="http://schemas.microsoft.com/office/drawing/2014/main" id="{6E740B93-D3AB-4447-9AC3-244FA52CF17A}"/>
                </a:ext>
              </a:extLst>
            </p:cNvPr>
            <p:cNvSpPr/>
            <p:nvPr/>
          </p:nvSpPr>
          <p:spPr>
            <a:xfrm>
              <a:off x="1815679" y="2628590"/>
              <a:ext cx="2352582" cy="2689934"/>
            </a:xfrm>
            <a:prstGeom prst="mathMultiply">
              <a:avLst>
                <a:gd name="adj1" fmla="val 465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215AE88E-FD19-47BD-A39B-D7360D7583BC}"/>
                </a:ext>
              </a:extLst>
            </p:cNvPr>
            <p:cNvSpPr txBox="1"/>
            <p:nvPr/>
          </p:nvSpPr>
          <p:spPr>
            <a:xfrm>
              <a:off x="981893" y="5220040"/>
              <a:ext cx="4020154" cy="646331"/>
            </a:xfrm>
            <a:prstGeom prst="rect">
              <a:avLst/>
            </a:prstGeom>
            <a:noFill/>
          </p:spPr>
          <p:txBody>
            <a:bodyPr wrap="square" rtlCol="0">
              <a:spAutoFit/>
            </a:bodyPr>
            <a:lstStyle/>
            <a:p>
              <a:pPr algn="ctr"/>
              <a:r>
                <a:rPr lang="zh-TW" altLang="en-US" b="1" dirty="0">
                  <a:solidFill>
                    <a:srgbClr val="FF0000"/>
                  </a:solidFill>
                  <a:latin typeface="微軟正黑體" panose="020B0604030504040204" pitchFamily="34" charset="-120"/>
                  <a:ea typeface="微軟正黑體" panose="020B0604030504040204" pitchFamily="34" charset="-120"/>
                </a:rPr>
                <a:t>由於連續空值太多導致無法進行補值</a:t>
              </a:r>
              <a:endParaRPr lang="en-US" altLang="zh-TW" b="1" dirty="0">
                <a:solidFill>
                  <a:srgbClr val="FF0000"/>
                </a:solidFill>
                <a:latin typeface="微軟正黑體" panose="020B0604030504040204" pitchFamily="34" charset="-120"/>
                <a:ea typeface="微軟正黑體" panose="020B0604030504040204" pitchFamily="34" charset="-120"/>
              </a:endParaRPr>
            </a:p>
            <a:p>
              <a:pPr algn="ctr"/>
              <a:r>
                <a:rPr lang="zh-TW" altLang="en-US" b="1" dirty="0">
                  <a:solidFill>
                    <a:srgbClr val="FF0000"/>
                  </a:solidFill>
                  <a:latin typeface="微軟正黑體" panose="020B0604030504040204" pitchFamily="34" charset="-120"/>
                  <a:ea typeface="微軟正黑體" panose="020B0604030504040204" pitchFamily="34" charset="-120"/>
                </a:rPr>
                <a:t>因此刪除此三個欄位</a:t>
              </a:r>
            </a:p>
          </p:txBody>
        </p:sp>
      </p:grpSp>
      <p:sp>
        <p:nvSpPr>
          <p:cNvPr id="49" name="箭號: 向右 48">
            <a:extLst>
              <a:ext uri="{FF2B5EF4-FFF2-40B4-BE49-F238E27FC236}">
                <a16:creationId xmlns:a16="http://schemas.microsoft.com/office/drawing/2014/main" id="{6D912AF1-DA5D-4426-B49F-B18CCE9BA277}"/>
              </a:ext>
            </a:extLst>
          </p:cNvPr>
          <p:cNvSpPr/>
          <p:nvPr/>
        </p:nvSpPr>
        <p:spPr>
          <a:xfrm>
            <a:off x="4828856" y="3810809"/>
            <a:ext cx="2003242" cy="65694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latin typeface="微軟正黑體" panose="020B0604030504040204" pitchFamily="34" charset="-120"/>
                <a:ea typeface="微軟正黑體" panose="020B0604030504040204" pitchFamily="34" charset="-120"/>
              </a:rPr>
              <a:t>重新設定編號</a:t>
            </a:r>
          </a:p>
        </p:txBody>
      </p:sp>
      <p:graphicFrame>
        <p:nvGraphicFramePr>
          <p:cNvPr id="50" name="表格 49">
            <a:extLst>
              <a:ext uri="{FF2B5EF4-FFF2-40B4-BE49-F238E27FC236}">
                <a16:creationId xmlns:a16="http://schemas.microsoft.com/office/drawing/2014/main" id="{5D067236-2195-4E76-9EFA-08205454D32E}"/>
              </a:ext>
            </a:extLst>
          </p:cNvPr>
          <p:cNvGraphicFramePr>
            <a:graphicFrameLocks noGrp="1"/>
          </p:cNvGraphicFramePr>
          <p:nvPr>
            <p:extLst>
              <p:ext uri="{D42A27DB-BD31-4B8C-83A1-F6EECF244321}">
                <p14:modId xmlns:p14="http://schemas.microsoft.com/office/powerpoint/2010/main" val="1977267369"/>
              </p:ext>
            </p:extLst>
          </p:nvPr>
        </p:nvGraphicFramePr>
        <p:xfrm>
          <a:off x="7184037" y="3067624"/>
          <a:ext cx="4518337" cy="2225034"/>
        </p:xfrm>
        <a:graphic>
          <a:graphicData uri="http://schemas.openxmlformats.org/drawingml/2006/table">
            <a:tbl>
              <a:tblPr firstRow="1" bandRow="1">
                <a:tableStyleId>{5C22544A-7EE6-4342-B048-85BDC9FD1C3A}</a:tableStyleId>
              </a:tblPr>
              <a:tblGrid>
                <a:gridCol w="692458">
                  <a:extLst>
                    <a:ext uri="{9D8B030D-6E8A-4147-A177-3AD203B41FA5}">
                      <a16:colId xmlns:a16="http://schemas.microsoft.com/office/drawing/2014/main" val="2163839302"/>
                    </a:ext>
                  </a:extLst>
                </a:gridCol>
                <a:gridCol w="3068714">
                  <a:extLst>
                    <a:ext uri="{9D8B030D-6E8A-4147-A177-3AD203B41FA5}">
                      <a16:colId xmlns:a16="http://schemas.microsoft.com/office/drawing/2014/main" val="1935496065"/>
                    </a:ext>
                  </a:extLst>
                </a:gridCol>
                <a:gridCol w="757165">
                  <a:extLst>
                    <a:ext uri="{9D8B030D-6E8A-4147-A177-3AD203B41FA5}">
                      <a16:colId xmlns:a16="http://schemas.microsoft.com/office/drawing/2014/main" val="932721323"/>
                    </a:ext>
                  </a:extLst>
                </a:gridCol>
              </a:tblGrid>
              <a:tr h="370839">
                <a:tc>
                  <a:txBody>
                    <a:bodyPr/>
                    <a:lstStyle/>
                    <a:p>
                      <a:pPr hangingPunct="0">
                        <a:lnSpc>
                          <a:spcPct val="115000"/>
                        </a:lnSpc>
                        <a:spcAft>
                          <a:spcPts val="0"/>
                        </a:spcAft>
                      </a:pPr>
                      <a:r>
                        <a:rPr lang="zh-TW" alt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編號</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hangingPunct="0">
                        <a:lnSpc>
                          <a:spcPct val="115000"/>
                        </a:lnSpc>
                        <a:spcAft>
                          <a:spcPts val="0"/>
                        </a:spcAft>
                      </a:pPr>
                      <a:r>
                        <a:rPr lang="zh-TW" alt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變數名稱</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800" dirty="0">
                          <a:latin typeface="微軟正黑體" panose="020B0604030504040204" pitchFamily="34" charset="-120"/>
                          <a:ea typeface="微軟正黑體" panose="020B0604030504040204" pitchFamily="34" charset="-120"/>
                        </a:rPr>
                        <a:t>單位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8049119"/>
                  </a:ext>
                </a:extLst>
              </a:tr>
              <a:tr h="370839">
                <a:tc>
                  <a:txBody>
                    <a:bodyPr/>
                    <a:lstStyle/>
                    <a:p>
                      <a:pP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0</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T1</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°C</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5352643"/>
                  </a:ext>
                </a:extLst>
              </a:tr>
              <a:tr h="370839">
                <a:tc>
                  <a:txBody>
                    <a:bodyPr/>
                    <a:lstStyle/>
                    <a:p>
                      <a:pP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1</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T3</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°C</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2713386"/>
                  </a:ext>
                </a:extLst>
              </a:tr>
              <a:tr h="370839">
                <a:tc>
                  <a:txBody>
                    <a:bodyPr/>
                    <a:lstStyle/>
                    <a:p>
                      <a:pP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2</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hangingPunct="0">
                        <a:lnSpc>
                          <a:spcPct val="115000"/>
                        </a:lnSpc>
                        <a:spcAft>
                          <a:spcPts val="0"/>
                        </a:spcAft>
                      </a:pP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變速箱</a:t>
                      </a: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T1</a:t>
                      </a:r>
                      <a:r>
                        <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中間高速軸溫度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°C</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7203736"/>
                  </a:ext>
                </a:extLst>
              </a:tr>
              <a:tr h="370839">
                <a:tc>
                  <a:txBody>
                    <a:bodyPr/>
                    <a:lstStyle/>
                    <a:p>
                      <a:pPr algn="ct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txBody>
                  <a:tcPr marL="68580" marR="68580" marT="0"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txBody>
                  <a:tcPr marL="68580" marR="68580" marT="0"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0805811"/>
                  </a:ext>
                </a:extLst>
              </a:tr>
              <a:tr h="370839">
                <a:tc>
                  <a:txBody>
                    <a:bodyPr/>
                    <a:lstStyle/>
                    <a:p>
                      <a:pPr algn="l" hangingPunct="0">
                        <a:lnSpc>
                          <a:spcPct val="115000"/>
                        </a:lnSpc>
                        <a:spcAft>
                          <a:spcPts val="0"/>
                        </a:spcAft>
                      </a:pPr>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73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hangingPunct="0">
                        <a:lnSpc>
                          <a:spcPct val="115000"/>
                        </a:lnSpc>
                        <a:spcAft>
                          <a:spcPts val="0"/>
                        </a:spcAft>
                      </a:pPr>
                      <a:r>
                        <a:rPr lang="zh-TW" alt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發電量</a:t>
                      </a:r>
                      <a:endPar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latin typeface="微軟正黑體" panose="020B0604030504040204" pitchFamily="34" charset="-120"/>
                          <a:ea typeface="微軟正黑體" panose="020B0604030504040204" pitchFamily="34" charset="-120"/>
                        </a:rPr>
                        <a:t>kW</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2536424"/>
                  </a:ext>
                </a:extLst>
              </a:tr>
            </a:tbl>
          </a:graphicData>
        </a:graphic>
      </p:graphicFrame>
    </p:spTree>
    <p:extLst>
      <p:ext uri="{BB962C8B-B14F-4D97-AF65-F5344CB8AC3E}">
        <p14:creationId xmlns:p14="http://schemas.microsoft.com/office/powerpoint/2010/main" val="2296982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47</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A8554848-EF89-4339-A6E5-C9FF48EA2476}"/>
              </a:ext>
            </a:extLst>
          </p:cNvPr>
          <p:cNvSpPr txBox="1"/>
          <p:nvPr/>
        </p:nvSpPr>
        <p:spPr>
          <a:xfrm>
            <a:off x="274982"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發電量的平穩性檢測與轉換結果</a:t>
            </a:r>
            <a:endParaRPr lang="zh-TW" altLang="en-US" sz="2000" b="1" u="sng" dirty="0">
              <a:solidFill>
                <a:srgbClr val="FF0000"/>
              </a:solidFill>
              <a:latin typeface="微軟正黑體" panose="020B0604030504040204" pitchFamily="34" charset="-120"/>
              <a:ea typeface="微軟正黑體" panose="020B0604030504040204" pitchFamily="34" charset="-120"/>
            </a:endParaRPr>
          </a:p>
        </p:txBody>
      </p:sp>
      <p:graphicFrame>
        <p:nvGraphicFramePr>
          <p:cNvPr id="46" name="表格 45">
            <a:extLst>
              <a:ext uri="{FF2B5EF4-FFF2-40B4-BE49-F238E27FC236}">
                <a16:creationId xmlns:a16="http://schemas.microsoft.com/office/drawing/2014/main" id="{A982C2DF-75B9-4F74-B520-67D9C59471C0}"/>
              </a:ext>
            </a:extLst>
          </p:cNvPr>
          <p:cNvGraphicFramePr>
            <a:graphicFrameLocks noGrp="1"/>
          </p:cNvGraphicFramePr>
          <p:nvPr>
            <p:extLst>
              <p:ext uri="{D42A27DB-BD31-4B8C-83A1-F6EECF244321}">
                <p14:modId xmlns:p14="http://schemas.microsoft.com/office/powerpoint/2010/main" val="1677067604"/>
              </p:ext>
            </p:extLst>
          </p:nvPr>
        </p:nvGraphicFramePr>
        <p:xfrm>
          <a:off x="1720899" y="2624420"/>
          <a:ext cx="3817623" cy="1854200"/>
        </p:xfrm>
        <a:graphic>
          <a:graphicData uri="http://schemas.openxmlformats.org/drawingml/2006/table">
            <a:tbl>
              <a:tblPr firstRow="1" bandRow="1">
                <a:tableStyleId>{5C22544A-7EE6-4342-B048-85BDC9FD1C3A}</a:tableStyleId>
              </a:tblPr>
              <a:tblGrid>
                <a:gridCol w="2764865">
                  <a:extLst>
                    <a:ext uri="{9D8B030D-6E8A-4147-A177-3AD203B41FA5}">
                      <a16:colId xmlns:a16="http://schemas.microsoft.com/office/drawing/2014/main" val="1935496065"/>
                    </a:ext>
                  </a:extLst>
                </a:gridCol>
                <a:gridCol w="1052758">
                  <a:extLst>
                    <a:ext uri="{9D8B030D-6E8A-4147-A177-3AD203B41FA5}">
                      <a16:colId xmlns:a16="http://schemas.microsoft.com/office/drawing/2014/main" val="932721323"/>
                    </a:ext>
                  </a:extLst>
                </a:gridCol>
              </a:tblGrid>
              <a:tr h="370840">
                <a:tc>
                  <a:txBody>
                    <a:bodyPr/>
                    <a:lstStyle/>
                    <a:p>
                      <a:pPr>
                        <a:lnSpc>
                          <a:spcPct val="115000"/>
                        </a:lnSpc>
                        <a:spcAft>
                          <a:spcPts val="0"/>
                        </a:spcAft>
                      </a:pPr>
                      <a:r>
                        <a:rPr lang="en-US" sz="18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Test Statistic</a:t>
                      </a:r>
                      <a:endParaRPr lang="zh-TW" sz="18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c>
                  <a:txBody>
                    <a:bodyPr/>
                    <a:lstStyle/>
                    <a:p>
                      <a:pPr>
                        <a:lnSpc>
                          <a:spcPct val="115000"/>
                        </a:lnSpc>
                        <a:spcAft>
                          <a:spcPts val="0"/>
                        </a:spcAft>
                      </a:pPr>
                      <a:r>
                        <a:rPr lang="en-US" sz="18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-20.243</a:t>
                      </a:r>
                      <a:endParaRPr lang="zh-TW" sz="18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268049119"/>
                  </a:ext>
                </a:extLst>
              </a:tr>
              <a:tr h="370840">
                <a:tc>
                  <a:txBody>
                    <a:bodyPr/>
                    <a:lstStyle/>
                    <a:p>
                      <a:pPr>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p-value</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0.000</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5352643"/>
                  </a:ext>
                </a:extLst>
              </a:tr>
              <a:tr h="370840">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Critical Value (1%)</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-3.43</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2713386"/>
                  </a:ext>
                </a:extLst>
              </a:tr>
              <a:tr h="370840">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Critical Value (5%)</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-2.862</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7203736"/>
                  </a:ext>
                </a:extLst>
              </a:tr>
              <a:tr h="370840">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Critical Value (10%)</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-2.567</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0805811"/>
                  </a:ext>
                </a:extLst>
              </a:tr>
            </a:tbl>
          </a:graphicData>
        </a:graphic>
      </p:graphicFrame>
      <p:graphicFrame>
        <p:nvGraphicFramePr>
          <p:cNvPr id="47" name="表格 46">
            <a:extLst>
              <a:ext uri="{FF2B5EF4-FFF2-40B4-BE49-F238E27FC236}">
                <a16:creationId xmlns:a16="http://schemas.microsoft.com/office/drawing/2014/main" id="{F633BD1B-3A7B-4F85-88DF-6994995AA10B}"/>
              </a:ext>
            </a:extLst>
          </p:cNvPr>
          <p:cNvGraphicFramePr>
            <a:graphicFrameLocks noGrp="1"/>
          </p:cNvGraphicFramePr>
          <p:nvPr>
            <p:extLst>
              <p:ext uri="{D42A27DB-BD31-4B8C-83A1-F6EECF244321}">
                <p14:modId xmlns:p14="http://schemas.microsoft.com/office/powerpoint/2010/main" val="1859339755"/>
              </p:ext>
            </p:extLst>
          </p:nvPr>
        </p:nvGraphicFramePr>
        <p:xfrm>
          <a:off x="6653478" y="2624420"/>
          <a:ext cx="3817623" cy="1854200"/>
        </p:xfrm>
        <a:graphic>
          <a:graphicData uri="http://schemas.openxmlformats.org/drawingml/2006/table">
            <a:tbl>
              <a:tblPr firstRow="1" bandRow="1">
                <a:tableStyleId>{21E4AEA4-8DFA-4A89-87EB-49C32662AFE0}</a:tableStyleId>
              </a:tblPr>
              <a:tblGrid>
                <a:gridCol w="2764865">
                  <a:extLst>
                    <a:ext uri="{9D8B030D-6E8A-4147-A177-3AD203B41FA5}">
                      <a16:colId xmlns:a16="http://schemas.microsoft.com/office/drawing/2014/main" val="1935496065"/>
                    </a:ext>
                  </a:extLst>
                </a:gridCol>
                <a:gridCol w="1052758">
                  <a:extLst>
                    <a:ext uri="{9D8B030D-6E8A-4147-A177-3AD203B41FA5}">
                      <a16:colId xmlns:a16="http://schemas.microsoft.com/office/drawing/2014/main" val="932721323"/>
                    </a:ext>
                  </a:extLst>
                </a:gridCol>
              </a:tblGrid>
              <a:tr h="370840">
                <a:tc>
                  <a:txBody>
                    <a:bodyPr/>
                    <a:lstStyle/>
                    <a:p>
                      <a:pPr>
                        <a:lnSpc>
                          <a:spcPct val="115000"/>
                        </a:lnSpc>
                        <a:spcAft>
                          <a:spcPts val="0"/>
                        </a:spcAft>
                      </a:pPr>
                      <a:r>
                        <a:rPr lang="en-US" sz="18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Test Statistic</a:t>
                      </a:r>
                      <a:endParaRPr lang="zh-TW" sz="18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CE8"/>
                    </a:solidFill>
                  </a:tcPr>
                </a:tc>
                <a:tc>
                  <a:txBody>
                    <a:bodyPr/>
                    <a:lstStyle/>
                    <a:p>
                      <a:pPr>
                        <a:lnSpc>
                          <a:spcPct val="115000"/>
                        </a:lnSpc>
                        <a:spcAft>
                          <a:spcPts val="0"/>
                        </a:spcAft>
                      </a:pPr>
                      <a:r>
                        <a:rPr lang="en-US" sz="18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0.187</a:t>
                      </a:r>
                      <a:endParaRPr lang="zh-TW" sz="18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CE8"/>
                    </a:solidFill>
                  </a:tcPr>
                </a:tc>
                <a:extLst>
                  <a:ext uri="{0D108BD9-81ED-4DB2-BD59-A6C34878D82A}">
                    <a16:rowId xmlns:a16="http://schemas.microsoft.com/office/drawing/2014/main" val="1268049119"/>
                  </a:ext>
                </a:extLst>
              </a:tr>
              <a:tr h="370840">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p-value</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0.1</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5352643"/>
                  </a:ext>
                </a:extLst>
              </a:tr>
              <a:tr h="370840">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Critical Value (1%)</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0.739</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2713386"/>
                  </a:ext>
                </a:extLst>
              </a:tr>
              <a:tr h="370840">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Critical Value (5%)</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0.463</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203736"/>
                  </a:ext>
                </a:extLst>
              </a:tr>
              <a:tr h="370840">
                <a:tc>
                  <a:txBody>
                    <a:bodyPr/>
                    <a:lstStyle/>
                    <a:p>
                      <a:pP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Critical Value (10%)</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0.347</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0805811"/>
                  </a:ext>
                </a:extLst>
              </a:tr>
            </a:tbl>
          </a:graphicData>
        </a:graphic>
      </p:graphicFrame>
      <p:sp>
        <p:nvSpPr>
          <p:cNvPr id="2" name="文字方塊 1">
            <a:extLst>
              <a:ext uri="{FF2B5EF4-FFF2-40B4-BE49-F238E27FC236}">
                <a16:creationId xmlns:a16="http://schemas.microsoft.com/office/drawing/2014/main" id="{8E41B19B-381B-44D4-9C90-D9901FA834CC}"/>
              </a:ext>
            </a:extLst>
          </p:cNvPr>
          <p:cNvSpPr txBox="1"/>
          <p:nvPr/>
        </p:nvSpPr>
        <p:spPr>
          <a:xfrm>
            <a:off x="2626533" y="2255088"/>
            <a:ext cx="2006354" cy="369332"/>
          </a:xfrm>
          <a:prstGeom prst="rect">
            <a:avLst/>
          </a:prstGeom>
          <a:noFill/>
        </p:spPr>
        <p:txBody>
          <a:bodyPr wrap="square" rtlCol="0">
            <a:spAutoFit/>
          </a:bodyPr>
          <a:lstStyle/>
          <a:p>
            <a:pPr algn="ctr"/>
            <a:r>
              <a:rPr lang="en-US" altLang="zh-TW" b="1" dirty="0">
                <a:solidFill>
                  <a:schemeClr val="accent1"/>
                </a:solidFill>
                <a:latin typeface="微軟正黑體" panose="020B0604030504040204" pitchFamily="34" charset="-120"/>
                <a:ea typeface="微軟正黑體" panose="020B0604030504040204" pitchFamily="34" charset="-120"/>
              </a:rPr>
              <a:t>ADF</a:t>
            </a:r>
            <a:r>
              <a:rPr lang="zh-TW" altLang="en-US" b="1" dirty="0">
                <a:solidFill>
                  <a:schemeClr val="accent1"/>
                </a:solidFill>
                <a:latin typeface="微軟正黑體" panose="020B0604030504040204" pitchFamily="34" charset="-120"/>
                <a:ea typeface="微軟正黑體" panose="020B0604030504040204" pitchFamily="34" charset="-120"/>
              </a:rPr>
              <a:t>檢驗結果</a:t>
            </a:r>
          </a:p>
        </p:txBody>
      </p:sp>
      <p:sp>
        <p:nvSpPr>
          <p:cNvPr id="48" name="文字方塊 47">
            <a:extLst>
              <a:ext uri="{FF2B5EF4-FFF2-40B4-BE49-F238E27FC236}">
                <a16:creationId xmlns:a16="http://schemas.microsoft.com/office/drawing/2014/main" id="{55D1413B-D60A-4C17-ACED-D071980E1AF6}"/>
              </a:ext>
            </a:extLst>
          </p:cNvPr>
          <p:cNvSpPr txBox="1"/>
          <p:nvPr/>
        </p:nvSpPr>
        <p:spPr>
          <a:xfrm>
            <a:off x="7559115" y="2255088"/>
            <a:ext cx="2006354" cy="369332"/>
          </a:xfrm>
          <a:prstGeom prst="rect">
            <a:avLst/>
          </a:prstGeom>
          <a:noFill/>
        </p:spPr>
        <p:txBody>
          <a:bodyPr wrap="square" rtlCol="0">
            <a:spAutoFit/>
          </a:bodyPr>
          <a:lstStyle/>
          <a:p>
            <a:pPr algn="ctr"/>
            <a:r>
              <a:rPr lang="en-US" altLang="zh-TW" b="1" dirty="0">
                <a:solidFill>
                  <a:schemeClr val="accent2"/>
                </a:solidFill>
                <a:latin typeface="微軟正黑體" panose="020B0604030504040204" pitchFamily="34" charset="-120"/>
                <a:ea typeface="微軟正黑體" panose="020B0604030504040204" pitchFamily="34" charset="-120"/>
              </a:rPr>
              <a:t>KPSS</a:t>
            </a:r>
            <a:r>
              <a:rPr lang="zh-TW" altLang="en-US" b="1" dirty="0">
                <a:solidFill>
                  <a:schemeClr val="accent2"/>
                </a:solidFill>
                <a:latin typeface="微軟正黑體" panose="020B0604030504040204" pitchFamily="34" charset="-120"/>
                <a:ea typeface="微軟正黑體" panose="020B0604030504040204" pitchFamily="34" charset="-120"/>
              </a:rPr>
              <a:t>檢驗結果</a:t>
            </a:r>
          </a:p>
        </p:txBody>
      </p:sp>
      <p:grpSp>
        <p:nvGrpSpPr>
          <p:cNvPr id="10" name="群組 9">
            <a:extLst>
              <a:ext uri="{FF2B5EF4-FFF2-40B4-BE49-F238E27FC236}">
                <a16:creationId xmlns:a16="http://schemas.microsoft.com/office/drawing/2014/main" id="{DBF34870-A2E8-4414-907B-4C08CCB04192}"/>
              </a:ext>
            </a:extLst>
          </p:cNvPr>
          <p:cNvGrpSpPr/>
          <p:nvPr/>
        </p:nvGrpSpPr>
        <p:grpSpPr>
          <a:xfrm>
            <a:off x="1720898" y="2627547"/>
            <a:ext cx="3824057" cy="2908539"/>
            <a:chOff x="1720898" y="2707446"/>
            <a:chExt cx="3824057" cy="2908539"/>
          </a:xfrm>
        </p:grpSpPr>
        <p:sp>
          <p:nvSpPr>
            <p:cNvPr id="7" name="箭號: 向下 6">
              <a:extLst>
                <a:ext uri="{FF2B5EF4-FFF2-40B4-BE49-F238E27FC236}">
                  <a16:creationId xmlns:a16="http://schemas.microsoft.com/office/drawing/2014/main" id="{818F692E-D685-4396-B971-EBA899AAE86E}"/>
                </a:ext>
              </a:extLst>
            </p:cNvPr>
            <p:cNvSpPr/>
            <p:nvPr/>
          </p:nvSpPr>
          <p:spPr>
            <a:xfrm>
              <a:off x="3489663" y="4676499"/>
              <a:ext cx="292963" cy="25135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AFE9E407-ABD6-4187-B621-6831F2B63A4E}"/>
                </a:ext>
              </a:extLst>
            </p:cNvPr>
            <p:cNvSpPr/>
            <p:nvPr/>
          </p:nvSpPr>
          <p:spPr>
            <a:xfrm>
              <a:off x="1720898" y="2707446"/>
              <a:ext cx="3817623" cy="3484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663E466B-21AE-4C74-A826-BA97D80A17BA}"/>
                </a:ext>
              </a:extLst>
            </p:cNvPr>
            <p:cNvSpPr txBox="1"/>
            <p:nvPr/>
          </p:nvSpPr>
          <p:spPr>
            <a:xfrm>
              <a:off x="1727332" y="4969654"/>
              <a:ext cx="3817623" cy="646331"/>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檢驗統計量</a:t>
              </a:r>
              <a:r>
                <a:rPr lang="zh-TW" altLang="en-US" dirty="0">
                  <a:solidFill>
                    <a:srgbClr val="FF0000"/>
                  </a:solidFill>
                  <a:latin typeface="微軟正黑體" panose="020B0604030504040204" pitchFamily="34" charset="-120"/>
                  <a:ea typeface="微軟正黑體" panose="020B0604030504040204" pitchFamily="34" charset="-120"/>
                </a:rPr>
                <a:t>小於</a:t>
              </a:r>
              <a:r>
                <a:rPr lang="zh-TW" altLang="en-US" dirty="0">
                  <a:latin typeface="微軟正黑體" panose="020B0604030504040204" pitchFamily="34" charset="-120"/>
                  <a:ea typeface="微軟正黑體" panose="020B0604030504040204" pitchFamily="34" charset="-120"/>
                </a:rPr>
                <a:t>任何區間的臨界值</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且</a:t>
              </a:r>
              <a:r>
                <a:rPr lang="en-US" altLang="zh-TW" dirty="0">
                  <a:latin typeface="微軟正黑體" panose="020B0604030504040204" pitchFamily="34" charset="-120"/>
                  <a:ea typeface="微軟正黑體" panose="020B0604030504040204" pitchFamily="34" charset="-120"/>
                </a:rPr>
                <a:t>p-</a:t>
              </a:r>
              <a:r>
                <a:rPr lang="en-US" altLang="zh-TW" dirty="0" err="1">
                  <a:latin typeface="微軟正黑體" panose="020B0604030504040204" pitchFamily="34" charset="-120"/>
                  <a:ea typeface="微軟正黑體" panose="020B0604030504040204" pitchFamily="34" charset="-120"/>
                </a:rPr>
                <a:t>vaule</a:t>
              </a:r>
              <a:r>
                <a:rPr lang="zh-TW" altLang="en-US" dirty="0">
                  <a:latin typeface="微軟正黑體" panose="020B0604030504040204" pitchFamily="34" charset="-120"/>
                  <a:ea typeface="微軟正黑體" panose="020B0604030504040204" pitchFamily="34" charset="-120"/>
                </a:rPr>
                <a:t>小於</a:t>
              </a:r>
              <a:r>
                <a:rPr lang="en-US" altLang="zh-TW" dirty="0">
                  <a:latin typeface="微軟正黑體" panose="020B0604030504040204" pitchFamily="34" charset="-120"/>
                  <a:ea typeface="微軟正黑體" panose="020B0604030504040204" pitchFamily="34" charset="-120"/>
                </a:rPr>
                <a:t>0.05</a:t>
              </a:r>
              <a:endParaRPr lang="zh-TW" altLang="en-US" dirty="0">
                <a:latin typeface="微軟正黑體" panose="020B0604030504040204" pitchFamily="34" charset="-120"/>
                <a:ea typeface="微軟正黑體" panose="020B0604030504040204" pitchFamily="34" charset="-120"/>
              </a:endParaRPr>
            </a:p>
          </p:txBody>
        </p:sp>
      </p:grpSp>
      <p:grpSp>
        <p:nvGrpSpPr>
          <p:cNvPr id="14" name="群組 13">
            <a:extLst>
              <a:ext uri="{FF2B5EF4-FFF2-40B4-BE49-F238E27FC236}">
                <a16:creationId xmlns:a16="http://schemas.microsoft.com/office/drawing/2014/main" id="{B40A35CC-8EBC-421C-A367-6C7DDE06763C}"/>
              </a:ext>
            </a:extLst>
          </p:cNvPr>
          <p:cNvGrpSpPr/>
          <p:nvPr/>
        </p:nvGrpSpPr>
        <p:grpSpPr>
          <a:xfrm>
            <a:off x="6647045" y="2624081"/>
            <a:ext cx="3829861" cy="2912005"/>
            <a:chOff x="6647045" y="2703980"/>
            <a:chExt cx="3829861" cy="2912005"/>
          </a:xfrm>
        </p:grpSpPr>
        <p:sp>
          <p:nvSpPr>
            <p:cNvPr id="49" name="箭號: 向下 48">
              <a:extLst>
                <a:ext uri="{FF2B5EF4-FFF2-40B4-BE49-F238E27FC236}">
                  <a16:creationId xmlns:a16="http://schemas.microsoft.com/office/drawing/2014/main" id="{F9C2B3DD-8E55-414A-A68C-BF8FBF5D21CA}"/>
                </a:ext>
              </a:extLst>
            </p:cNvPr>
            <p:cNvSpPr/>
            <p:nvPr/>
          </p:nvSpPr>
          <p:spPr>
            <a:xfrm>
              <a:off x="8415807" y="4676499"/>
              <a:ext cx="292963" cy="25135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9C819DF9-4FA6-4BC8-BD3D-742E6D1E3013}"/>
                </a:ext>
              </a:extLst>
            </p:cNvPr>
            <p:cNvSpPr/>
            <p:nvPr/>
          </p:nvSpPr>
          <p:spPr>
            <a:xfrm>
              <a:off x="6659283" y="2703980"/>
              <a:ext cx="3817623" cy="3484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1A624A5A-197F-4357-8285-7318E854C8F5}"/>
                </a:ext>
              </a:extLst>
            </p:cNvPr>
            <p:cNvSpPr txBox="1"/>
            <p:nvPr/>
          </p:nvSpPr>
          <p:spPr>
            <a:xfrm>
              <a:off x="6647045" y="4969654"/>
              <a:ext cx="3817623" cy="646331"/>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檢驗統計量</a:t>
              </a:r>
              <a:r>
                <a:rPr lang="zh-TW" altLang="en-US" dirty="0">
                  <a:solidFill>
                    <a:srgbClr val="FF0000"/>
                  </a:solidFill>
                  <a:latin typeface="微軟正黑體" panose="020B0604030504040204" pitchFamily="34" charset="-120"/>
                  <a:ea typeface="微軟正黑體" panose="020B0604030504040204" pitchFamily="34" charset="-120"/>
                </a:rPr>
                <a:t>小於</a:t>
              </a:r>
              <a:r>
                <a:rPr lang="zh-TW" altLang="en-US" dirty="0">
                  <a:latin typeface="微軟正黑體" panose="020B0604030504040204" pitchFamily="34" charset="-120"/>
                  <a:ea typeface="微軟正黑體" panose="020B0604030504040204" pitchFamily="34" charset="-120"/>
                </a:rPr>
                <a:t>任何區間的臨界值</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且</a:t>
              </a:r>
              <a:r>
                <a:rPr lang="en-US" altLang="zh-TW" dirty="0">
                  <a:latin typeface="微軟正黑體" panose="020B0604030504040204" pitchFamily="34" charset="-120"/>
                  <a:ea typeface="微軟正黑體" panose="020B0604030504040204" pitchFamily="34" charset="-120"/>
                </a:rPr>
                <a:t>p-</a:t>
              </a:r>
              <a:r>
                <a:rPr lang="en-US" altLang="zh-TW" dirty="0" err="1">
                  <a:latin typeface="微軟正黑體" panose="020B0604030504040204" pitchFamily="34" charset="-120"/>
                  <a:ea typeface="微軟正黑體" panose="020B0604030504040204" pitchFamily="34" charset="-120"/>
                </a:rPr>
                <a:t>vaule</a:t>
              </a:r>
              <a:r>
                <a:rPr lang="zh-TW" altLang="en-US" dirty="0">
                  <a:latin typeface="微軟正黑體" panose="020B0604030504040204" pitchFamily="34" charset="-120"/>
                  <a:ea typeface="微軟正黑體" panose="020B0604030504040204" pitchFamily="34" charset="-120"/>
                </a:rPr>
                <a:t>大於</a:t>
              </a:r>
              <a:r>
                <a:rPr lang="en-US" altLang="zh-TW" dirty="0">
                  <a:latin typeface="微軟正黑體" panose="020B0604030504040204" pitchFamily="34" charset="-120"/>
                  <a:ea typeface="微軟正黑體" panose="020B0604030504040204" pitchFamily="34" charset="-120"/>
                </a:rPr>
                <a:t>0.05</a:t>
              </a:r>
              <a:endParaRPr lang="zh-TW" altLang="en-US" dirty="0">
                <a:latin typeface="微軟正黑體" panose="020B0604030504040204" pitchFamily="34" charset="-120"/>
                <a:ea typeface="微軟正黑體" panose="020B0604030504040204" pitchFamily="34" charset="-120"/>
              </a:endParaRPr>
            </a:p>
          </p:txBody>
        </p:sp>
      </p:grpSp>
      <p:grpSp>
        <p:nvGrpSpPr>
          <p:cNvPr id="13" name="群組 12">
            <a:extLst>
              <a:ext uri="{FF2B5EF4-FFF2-40B4-BE49-F238E27FC236}">
                <a16:creationId xmlns:a16="http://schemas.microsoft.com/office/drawing/2014/main" id="{21F1FEB4-9BBE-4C5F-BB95-659EF9B61A45}"/>
              </a:ext>
            </a:extLst>
          </p:cNvPr>
          <p:cNvGrpSpPr/>
          <p:nvPr/>
        </p:nvGrpSpPr>
        <p:grpSpPr>
          <a:xfrm>
            <a:off x="1727333" y="5618073"/>
            <a:ext cx="3817623" cy="662487"/>
            <a:chOff x="1727333" y="5697972"/>
            <a:chExt cx="3817623" cy="662487"/>
          </a:xfrm>
        </p:grpSpPr>
        <p:sp>
          <p:nvSpPr>
            <p:cNvPr id="53" name="箭號: 向下 52">
              <a:extLst>
                <a:ext uri="{FF2B5EF4-FFF2-40B4-BE49-F238E27FC236}">
                  <a16:creationId xmlns:a16="http://schemas.microsoft.com/office/drawing/2014/main" id="{10B8E08A-F2E4-4169-A93A-326DB31F16AF}"/>
                </a:ext>
              </a:extLst>
            </p:cNvPr>
            <p:cNvSpPr/>
            <p:nvPr/>
          </p:nvSpPr>
          <p:spPr>
            <a:xfrm>
              <a:off x="3489664" y="5697972"/>
              <a:ext cx="292963" cy="25135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0B2EB641-1E25-49D2-906A-A7DCEBAE878A}"/>
                </a:ext>
              </a:extLst>
            </p:cNvPr>
            <p:cNvSpPr txBox="1"/>
            <p:nvPr/>
          </p:nvSpPr>
          <p:spPr>
            <a:xfrm>
              <a:off x="1727333" y="5991127"/>
              <a:ext cx="3817623" cy="369332"/>
            </a:xfrm>
            <a:prstGeom prst="rect">
              <a:avLst/>
            </a:prstGeom>
            <a:noFill/>
          </p:spPr>
          <p:txBody>
            <a:bodyPr wrap="square" rtlCol="0">
              <a:spAutoFit/>
            </a:bodyPr>
            <a:lstStyle/>
            <a:p>
              <a:pPr algn="ctr"/>
              <a:r>
                <a:rPr lang="zh-TW" altLang="en-US" b="1" dirty="0">
                  <a:solidFill>
                    <a:schemeClr val="accent1"/>
                  </a:solidFill>
                  <a:latin typeface="微軟正黑體" panose="020B0604030504040204" pitchFamily="34" charset="-120"/>
                  <a:ea typeface="微軟正黑體" panose="020B0604030504040204" pitchFamily="34" charset="-120"/>
                </a:rPr>
                <a:t>為平穩性數據</a:t>
              </a:r>
            </a:p>
          </p:txBody>
        </p:sp>
      </p:grpSp>
      <p:sp>
        <p:nvSpPr>
          <p:cNvPr id="56" name="箭號: 向下 55">
            <a:extLst>
              <a:ext uri="{FF2B5EF4-FFF2-40B4-BE49-F238E27FC236}">
                <a16:creationId xmlns:a16="http://schemas.microsoft.com/office/drawing/2014/main" id="{CBB6A384-2BDA-4A63-A1B6-0D16778560E1}"/>
              </a:ext>
            </a:extLst>
          </p:cNvPr>
          <p:cNvSpPr/>
          <p:nvPr/>
        </p:nvSpPr>
        <p:spPr>
          <a:xfrm>
            <a:off x="8415809" y="5623019"/>
            <a:ext cx="292963" cy="25135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00BFDA90-FC1E-44AC-BCB3-215163D39DCE}"/>
              </a:ext>
            </a:extLst>
          </p:cNvPr>
          <p:cNvSpPr txBox="1"/>
          <p:nvPr/>
        </p:nvSpPr>
        <p:spPr>
          <a:xfrm>
            <a:off x="6653478" y="5916174"/>
            <a:ext cx="3817623" cy="369332"/>
          </a:xfrm>
          <a:prstGeom prst="rect">
            <a:avLst/>
          </a:prstGeom>
          <a:noFill/>
        </p:spPr>
        <p:txBody>
          <a:bodyPr wrap="square" rtlCol="0">
            <a:spAutoFit/>
          </a:bodyPr>
          <a:lstStyle/>
          <a:p>
            <a:pPr algn="ctr"/>
            <a:r>
              <a:rPr lang="zh-TW" altLang="en-US" b="1" dirty="0">
                <a:solidFill>
                  <a:schemeClr val="accent2"/>
                </a:solidFill>
                <a:latin typeface="微軟正黑體" panose="020B0604030504040204" pitchFamily="34" charset="-120"/>
                <a:ea typeface="微軟正黑體" panose="020B0604030504040204" pitchFamily="34" charset="-120"/>
              </a:rPr>
              <a:t>為平穩性數據</a:t>
            </a:r>
          </a:p>
        </p:txBody>
      </p:sp>
      <p:sp>
        <p:nvSpPr>
          <p:cNvPr id="58" name="矩形 57">
            <a:extLst>
              <a:ext uri="{FF2B5EF4-FFF2-40B4-BE49-F238E27FC236}">
                <a16:creationId xmlns:a16="http://schemas.microsoft.com/office/drawing/2014/main" id="{126DBFA6-B393-4371-81AF-A22EB47C8E22}"/>
              </a:ext>
            </a:extLst>
          </p:cNvPr>
          <p:cNvSpPr/>
          <p:nvPr/>
        </p:nvSpPr>
        <p:spPr>
          <a:xfrm>
            <a:off x="4594798" y="5842565"/>
            <a:ext cx="3008838" cy="506658"/>
          </a:xfrm>
          <a:prstGeom prst="rect">
            <a:avLst/>
          </a:prstGeom>
          <a:solidFill>
            <a:schemeClr val="accent4">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不需要做平穩性的轉換</a:t>
            </a:r>
          </a:p>
        </p:txBody>
      </p:sp>
    </p:spTree>
    <p:extLst>
      <p:ext uri="{BB962C8B-B14F-4D97-AF65-F5344CB8AC3E}">
        <p14:creationId xmlns:p14="http://schemas.microsoft.com/office/powerpoint/2010/main" val="1935303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8" grpId="0"/>
      <p:bldP spid="56" grpId="0" animBg="1"/>
      <p:bldP spid="57" grpId="0"/>
      <p:bldP spid="5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48</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A8554848-EF89-4339-A6E5-C9FF48EA2476}"/>
              </a:ext>
            </a:extLst>
          </p:cNvPr>
          <p:cNvSpPr txBox="1"/>
          <p:nvPr/>
        </p:nvSpPr>
        <p:spPr>
          <a:xfrm>
            <a:off x="274982"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數值縮放結果</a:t>
            </a:r>
          </a:p>
        </p:txBody>
      </p:sp>
      <p:grpSp>
        <p:nvGrpSpPr>
          <p:cNvPr id="6" name="群組 5">
            <a:extLst>
              <a:ext uri="{FF2B5EF4-FFF2-40B4-BE49-F238E27FC236}">
                <a16:creationId xmlns:a16="http://schemas.microsoft.com/office/drawing/2014/main" id="{FBC23B8F-26B4-4A7A-97AB-9F5603BF2675}"/>
              </a:ext>
            </a:extLst>
          </p:cNvPr>
          <p:cNvGrpSpPr/>
          <p:nvPr/>
        </p:nvGrpSpPr>
        <p:grpSpPr>
          <a:xfrm>
            <a:off x="794421" y="2376089"/>
            <a:ext cx="4576569" cy="3678259"/>
            <a:chOff x="918709" y="2545601"/>
            <a:chExt cx="4576569" cy="3678259"/>
          </a:xfrm>
        </p:grpSpPr>
        <p:grpSp>
          <p:nvGrpSpPr>
            <p:cNvPr id="2" name="群組 1">
              <a:extLst>
                <a:ext uri="{FF2B5EF4-FFF2-40B4-BE49-F238E27FC236}">
                  <a16:creationId xmlns:a16="http://schemas.microsoft.com/office/drawing/2014/main" id="{4EDD0926-45B5-4B84-81D9-66D35D036AC7}"/>
                </a:ext>
              </a:extLst>
            </p:cNvPr>
            <p:cNvGrpSpPr/>
            <p:nvPr/>
          </p:nvGrpSpPr>
          <p:grpSpPr>
            <a:xfrm>
              <a:off x="918709" y="2545601"/>
              <a:ext cx="4534720" cy="3678259"/>
              <a:chOff x="1034118" y="2474580"/>
              <a:chExt cx="4534720" cy="3678259"/>
            </a:xfrm>
          </p:grpSpPr>
          <p:pic>
            <p:nvPicPr>
              <p:cNvPr id="13" name="圖片 12">
                <a:extLst>
                  <a:ext uri="{FF2B5EF4-FFF2-40B4-BE49-F238E27FC236}">
                    <a16:creationId xmlns:a16="http://schemas.microsoft.com/office/drawing/2014/main" id="{564DF45E-365D-495C-B580-3A62929B6A68}"/>
                  </a:ext>
                </a:extLst>
              </p:cNvPr>
              <p:cNvPicPr/>
              <p:nvPr/>
            </p:nvPicPr>
            <p:blipFill>
              <a:blip r:embed="rId3">
                <a:extLst>
                  <a:ext uri="{28A0092B-C50C-407E-A947-70E740481C1C}">
                    <a14:useLocalDpi xmlns:a14="http://schemas.microsoft.com/office/drawing/2010/main" val="0"/>
                  </a:ext>
                </a:extLst>
              </a:blip>
              <a:stretch>
                <a:fillRect/>
              </a:stretch>
            </p:blipFill>
            <p:spPr>
              <a:xfrm>
                <a:off x="1034118" y="2474580"/>
                <a:ext cx="4534720" cy="3278149"/>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14" name="文字方塊 13">
                <a:extLst>
                  <a:ext uri="{FF2B5EF4-FFF2-40B4-BE49-F238E27FC236}">
                    <a16:creationId xmlns:a16="http://schemas.microsoft.com/office/drawing/2014/main" id="{F73D9505-A02D-4C12-90A5-146C6F03293B}"/>
                  </a:ext>
                </a:extLst>
              </p:cNvPr>
              <p:cNvSpPr txBox="1"/>
              <p:nvPr/>
            </p:nvSpPr>
            <p:spPr>
              <a:xfrm>
                <a:off x="1224103" y="5752729"/>
                <a:ext cx="4154750"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以目標值發電量前</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筆</a:t>
                </a:r>
                <a:r>
                  <a:rPr lang="zh-TW" altLang="zh-TW" sz="2000" dirty="0">
                    <a:latin typeface="微軟正黑體" panose="020B0604030504040204" pitchFamily="34" charset="-120"/>
                    <a:ea typeface="微軟正黑體" panose="020B0604030504040204" pitchFamily="34" charset="-120"/>
                  </a:rPr>
                  <a:t>為例</a:t>
                </a:r>
                <a:endParaRPr lang="zh-TW" altLang="en-US" sz="2000" dirty="0">
                  <a:latin typeface="微軟正黑體" panose="020B0604030504040204" pitchFamily="34" charset="-120"/>
                  <a:ea typeface="微軟正黑體" panose="020B0604030504040204" pitchFamily="34" charset="-120"/>
                </a:endParaRPr>
              </a:p>
            </p:txBody>
          </p:sp>
        </p:grpSp>
        <p:sp>
          <p:nvSpPr>
            <p:cNvPr id="3" name="文字方塊 2">
              <a:extLst>
                <a:ext uri="{FF2B5EF4-FFF2-40B4-BE49-F238E27FC236}">
                  <a16:creationId xmlns:a16="http://schemas.microsoft.com/office/drawing/2014/main" id="{212CBC6D-DAD4-48EC-82AC-487403595612}"/>
                </a:ext>
              </a:extLst>
            </p:cNvPr>
            <p:cNvSpPr txBox="1"/>
            <p:nvPr/>
          </p:nvSpPr>
          <p:spPr>
            <a:xfrm>
              <a:off x="4163627" y="5137374"/>
              <a:ext cx="1331651" cy="400110"/>
            </a:xfrm>
            <a:prstGeom prst="rect">
              <a:avLst/>
            </a:prstGeom>
            <a:noFill/>
          </p:spPr>
          <p:txBody>
            <a:bodyPr wrap="square" rtlCol="0">
              <a:spAutoFit/>
            </a:bodyPr>
            <a:lstStyle/>
            <a:p>
              <a:r>
                <a:rPr lang="zh-TW" altLang="en-US" sz="2000" dirty="0">
                  <a:solidFill>
                    <a:srgbClr val="FF0000"/>
                  </a:solidFill>
                  <a:latin typeface="微軟正黑體" panose="020B0604030504040204" pitchFamily="34" charset="-120"/>
                  <a:ea typeface="微軟正黑體" panose="020B0604030504040204" pitchFamily="34" charset="-120"/>
                </a:rPr>
                <a:t>正規化前</a:t>
              </a:r>
            </a:p>
          </p:txBody>
        </p:sp>
      </p:grpSp>
      <p:grpSp>
        <p:nvGrpSpPr>
          <p:cNvPr id="9" name="群組 8">
            <a:extLst>
              <a:ext uri="{FF2B5EF4-FFF2-40B4-BE49-F238E27FC236}">
                <a16:creationId xmlns:a16="http://schemas.microsoft.com/office/drawing/2014/main" id="{FF4D4D81-7159-4879-8180-98581F0D861B}"/>
              </a:ext>
            </a:extLst>
          </p:cNvPr>
          <p:cNvGrpSpPr/>
          <p:nvPr/>
        </p:nvGrpSpPr>
        <p:grpSpPr>
          <a:xfrm>
            <a:off x="5639586" y="2376089"/>
            <a:ext cx="5757993" cy="3678258"/>
            <a:chOff x="5595190" y="2510091"/>
            <a:chExt cx="5757993" cy="3678258"/>
          </a:xfrm>
        </p:grpSpPr>
        <p:sp>
          <p:nvSpPr>
            <p:cNvPr id="18" name="文字方塊 17">
              <a:extLst>
                <a:ext uri="{FF2B5EF4-FFF2-40B4-BE49-F238E27FC236}">
                  <a16:creationId xmlns:a16="http://schemas.microsoft.com/office/drawing/2014/main" id="{4BEA284F-3F38-4E99-842B-C1FF63012DDE}"/>
                </a:ext>
              </a:extLst>
            </p:cNvPr>
            <p:cNvSpPr txBox="1"/>
            <p:nvPr/>
          </p:nvSpPr>
          <p:spPr>
            <a:xfrm>
              <a:off x="6981825" y="5788239"/>
              <a:ext cx="4154750"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以目標值發電量前</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筆</a:t>
              </a:r>
              <a:r>
                <a:rPr lang="zh-TW" altLang="zh-TW" sz="2000" dirty="0">
                  <a:latin typeface="微軟正黑體" panose="020B0604030504040204" pitchFamily="34" charset="-120"/>
                  <a:ea typeface="微軟正黑體" panose="020B0604030504040204" pitchFamily="34" charset="-120"/>
                </a:rPr>
                <a:t>為例</a:t>
              </a:r>
              <a:endParaRPr lang="zh-TW" altLang="en-US" sz="2000" dirty="0">
                <a:latin typeface="微軟正黑體" panose="020B0604030504040204" pitchFamily="34" charset="-120"/>
                <a:ea typeface="微軟正黑體" panose="020B0604030504040204" pitchFamily="34" charset="-120"/>
              </a:endParaRPr>
            </a:p>
          </p:txBody>
        </p:sp>
        <p:grpSp>
          <p:nvGrpSpPr>
            <p:cNvPr id="8" name="群組 7">
              <a:extLst>
                <a:ext uri="{FF2B5EF4-FFF2-40B4-BE49-F238E27FC236}">
                  <a16:creationId xmlns:a16="http://schemas.microsoft.com/office/drawing/2014/main" id="{12122E27-68BC-41DA-91FF-E257FC785940}"/>
                </a:ext>
              </a:extLst>
            </p:cNvPr>
            <p:cNvGrpSpPr/>
            <p:nvPr/>
          </p:nvGrpSpPr>
          <p:grpSpPr>
            <a:xfrm>
              <a:off x="5595190" y="2510091"/>
              <a:ext cx="5757993" cy="3278148"/>
              <a:chOff x="5595190" y="2510091"/>
              <a:chExt cx="5757993" cy="3278148"/>
            </a:xfrm>
          </p:grpSpPr>
          <p:grpSp>
            <p:nvGrpSpPr>
              <p:cNvPr id="7" name="群組 6">
                <a:extLst>
                  <a:ext uri="{FF2B5EF4-FFF2-40B4-BE49-F238E27FC236}">
                    <a16:creationId xmlns:a16="http://schemas.microsoft.com/office/drawing/2014/main" id="{B2304DF0-F1E5-44A1-B315-B38E2799E7F1}"/>
                  </a:ext>
                </a:extLst>
              </p:cNvPr>
              <p:cNvGrpSpPr/>
              <p:nvPr/>
            </p:nvGrpSpPr>
            <p:grpSpPr>
              <a:xfrm>
                <a:off x="5595190" y="2510091"/>
                <a:ext cx="5731370" cy="3278148"/>
                <a:chOff x="5595190" y="2510091"/>
                <a:chExt cx="5731370" cy="3278148"/>
              </a:xfrm>
            </p:grpSpPr>
            <p:pic>
              <p:nvPicPr>
                <p:cNvPr id="17" name="圖片 16">
                  <a:extLst>
                    <a:ext uri="{FF2B5EF4-FFF2-40B4-BE49-F238E27FC236}">
                      <a16:creationId xmlns:a16="http://schemas.microsoft.com/office/drawing/2014/main" id="{126A6E08-CDC7-4E4D-8AA9-655E43B45EFE}"/>
                    </a:ext>
                  </a:extLst>
                </p:cNvPr>
                <p:cNvPicPr/>
                <p:nvPr/>
              </p:nvPicPr>
              <p:blipFill>
                <a:blip r:embed="rId4">
                  <a:extLst>
                    <a:ext uri="{28A0092B-C50C-407E-A947-70E740481C1C}">
                      <a14:useLocalDpi xmlns:a14="http://schemas.microsoft.com/office/drawing/2010/main" val="0"/>
                    </a:ext>
                  </a:extLst>
                </a:blip>
                <a:stretch>
                  <a:fillRect/>
                </a:stretch>
              </p:blipFill>
              <p:spPr>
                <a:xfrm>
                  <a:off x="6791840" y="2510091"/>
                  <a:ext cx="4534720" cy="327814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20" name="箭號: 向右 19">
                  <a:extLst>
                    <a:ext uri="{FF2B5EF4-FFF2-40B4-BE49-F238E27FC236}">
                      <a16:creationId xmlns:a16="http://schemas.microsoft.com/office/drawing/2014/main" id="{73458575-43C1-4BA8-9345-EF7A3B422F8E}"/>
                    </a:ext>
                  </a:extLst>
                </p:cNvPr>
                <p:cNvSpPr/>
                <p:nvPr/>
              </p:nvSpPr>
              <p:spPr>
                <a:xfrm>
                  <a:off x="5595190" y="3820690"/>
                  <a:ext cx="1001621" cy="65694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latin typeface="微軟正黑體" panose="020B0604030504040204" pitchFamily="34" charset="-120"/>
                      <a:ea typeface="微軟正黑體" panose="020B0604030504040204" pitchFamily="34" charset="-120"/>
                    </a:rPr>
                    <a:t>轉換</a:t>
                  </a:r>
                </a:p>
              </p:txBody>
            </p:sp>
          </p:grpSp>
          <p:sp>
            <p:nvSpPr>
              <p:cNvPr id="22" name="文字方塊 21">
                <a:extLst>
                  <a:ext uri="{FF2B5EF4-FFF2-40B4-BE49-F238E27FC236}">
                    <a16:creationId xmlns:a16="http://schemas.microsoft.com/office/drawing/2014/main" id="{3776D19B-5C59-489A-84DA-76546FBA1C59}"/>
                  </a:ext>
                </a:extLst>
              </p:cNvPr>
              <p:cNvSpPr txBox="1"/>
              <p:nvPr/>
            </p:nvSpPr>
            <p:spPr>
              <a:xfrm>
                <a:off x="10021532" y="5101876"/>
                <a:ext cx="1331651" cy="400110"/>
              </a:xfrm>
              <a:prstGeom prst="rect">
                <a:avLst/>
              </a:prstGeom>
              <a:noFill/>
            </p:spPr>
            <p:txBody>
              <a:bodyPr wrap="square" rtlCol="0">
                <a:spAutoFit/>
              </a:bodyPr>
              <a:lstStyle/>
              <a:p>
                <a:r>
                  <a:rPr lang="zh-TW" altLang="en-US" sz="2000" dirty="0">
                    <a:solidFill>
                      <a:srgbClr val="FF0000"/>
                    </a:solidFill>
                    <a:latin typeface="微軟正黑體" panose="020B0604030504040204" pitchFamily="34" charset="-120"/>
                    <a:ea typeface="微軟正黑體" panose="020B0604030504040204" pitchFamily="34" charset="-120"/>
                  </a:rPr>
                  <a:t>正規化後</a:t>
                </a:r>
              </a:p>
            </p:txBody>
          </p:sp>
        </p:grpSp>
      </p:grpSp>
      <p:sp>
        <p:nvSpPr>
          <p:cNvPr id="10" name="文字方塊 9">
            <a:extLst>
              <a:ext uri="{FF2B5EF4-FFF2-40B4-BE49-F238E27FC236}">
                <a16:creationId xmlns:a16="http://schemas.microsoft.com/office/drawing/2014/main" id="{9B4447E1-20D0-4271-A437-5931A83D1C2D}"/>
              </a:ext>
            </a:extLst>
          </p:cNvPr>
          <p:cNvSpPr txBox="1"/>
          <p:nvPr/>
        </p:nvSpPr>
        <p:spPr>
          <a:xfrm>
            <a:off x="4263501" y="6095458"/>
            <a:ext cx="3664998" cy="461665"/>
          </a:xfrm>
          <a:prstGeom prst="rect">
            <a:avLst/>
          </a:prstGeom>
          <a:noFill/>
        </p:spPr>
        <p:txBody>
          <a:bodyPr wrap="square" rtlCol="0">
            <a:spAutoFit/>
          </a:bodyPr>
          <a:lstStyle/>
          <a:p>
            <a:pPr algn="ctr"/>
            <a:r>
              <a:rPr lang="zh-TW" altLang="en-US" sz="2400" b="1" dirty="0">
                <a:solidFill>
                  <a:schemeClr val="accent6"/>
                </a:solidFill>
                <a:latin typeface="微軟正黑體" panose="020B0604030504040204" pitchFamily="34" charset="-120"/>
                <a:ea typeface="微軟正黑體" panose="020B0604030504040204" pitchFamily="34" charset="-120"/>
              </a:rPr>
              <a:t>不影響數據趨勢的結構</a:t>
            </a:r>
          </a:p>
        </p:txBody>
      </p:sp>
    </p:spTree>
    <p:extLst>
      <p:ext uri="{BB962C8B-B14F-4D97-AF65-F5344CB8AC3E}">
        <p14:creationId xmlns:p14="http://schemas.microsoft.com/office/powerpoint/2010/main" val="429207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49</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3" name="文字方塊 12">
            <a:extLst>
              <a:ext uri="{FF2B5EF4-FFF2-40B4-BE49-F238E27FC236}">
                <a16:creationId xmlns:a16="http://schemas.microsoft.com/office/drawing/2014/main" id="{7D9317DD-A3F5-4575-914A-D82C132C1532}"/>
              </a:ext>
            </a:extLst>
          </p:cNvPr>
          <p:cNvSpPr txBox="1"/>
          <p:nvPr/>
        </p:nvSpPr>
        <p:spPr>
          <a:xfrm>
            <a:off x="274982"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特徵選擇結果</a:t>
            </a:r>
            <a:r>
              <a:rPr lang="en-US" altLang="zh-TW" sz="2000" b="1" u="sng" dirty="0">
                <a:latin typeface="微軟正黑體" panose="020B0604030504040204" pitchFamily="34" charset="-120"/>
                <a:ea typeface="微軟正黑體" panose="020B0604030504040204" pitchFamily="34" charset="-120"/>
              </a:rPr>
              <a:t>(MI)</a:t>
            </a:r>
            <a:endParaRPr lang="zh-TW" altLang="en-US" sz="2000" b="1" u="sng" dirty="0">
              <a:latin typeface="微軟正黑體" panose="020B0604030504040204" pitchFamily="34" charset="-120"/>
              <a:ea typeface="微軟正黑體" panose="020B0604030504040204" pitchFamily="34" charset="-120"/>
            </a:endParaRPr>
          </a:p>
        </p:txBody>
      </p:sp>
      <p:grpSp>
        <p:nvGrpSpPr>
          <p:cNvPr id="3" name="群組 2">
            <a:extLst>
              <a:ext uri="{FF2B5EF4-FFF2-40B4-BE49-F238E27FC236}">
                <a16:creationId xmlns:a16="http://schemas.microsoft.com/office/drawing/2014/main" id="{0BDD9477-BE24-4320-BDAE-2377FBB7E7F0}"/>
              </a:ext>
            </a:extLst>
          </p:cNvPr>
          <p:cNvGrpSpPr/>
          <p:nvPr/>
        </p:nvGrpSpPr>
        <p:grpSpPr>
          <a:xfrm>
            <a:off x="785504" y="2636672"/>
            <a:ext cx="5024987" cy="4047716"/>
            <a:chOff x="785504" y="2636672"/>
            <a:chExt cx="5024987" cy="4047716"/>
          </a:xfrm>
        </p:grpSpPr>
        <p:pic>
          <p:nvPicPr>
            <p:cNvPr id="12" name="圖片 11">
              <a:extLst>
                <a:ext uri="{FF2B5EF4-FFF2-40B4-BE49-F238E27FC236}">
                  <a16:creationId xmlns:a16="http://schemas.microsoft.com/office/drawing/2014/main" id="{8D2547E7-6E45-4804-B195-A0267FF83838}"/>
                </a:ext>
              </a:extLst>
            </p:cNvPr>
            <p:cNvPicPr/>
            <p:nvPr/>
          </p:nvPicPr>
          <p:blipFill>
            <a:blip r:embed="rId3">
              <a:extLst>
                <a:ext uri="{28A0092B-C50C-407E-A947-70E740481C1C}">
                  <a14:useLocalDpi xmlns:a14="http://schemas.microsoft.com/office/drawing/2010/main" val="0"/>
                </a:ext>
              </a:extLst>
            </a:blip>
            <a:stretch>
              <a:fillRect/>
            </a:stretch>
          </p:blipFill>
          <p:spPr>
            <a:xfrm>
              <a:off x="785504" y="2636672"/>
              <a:ext cx="5024987" cy="3337994"/>
            </a:xfrm>
            <a:prstGeom prst="rect">
              <a:avLst/>
            </a:prstGeom>
            <a:ln w="19050">
              <a:solidFill>
                <a:schemeClr val="tx1"/>
              </a:solidFill>
            </a:ln>
          </p:spPr>
        </p:pic>
        <p:sp>
          <p:nvSpPr>
            <p:cNvPr id="2" name="文字方塊 1">
              <a:extLst>
                <a:ext uri="{FF2B5EF4-FFF2-40B4-BE49-F238E27FC236}">
                  <a16:creationId xmlns:a16="http://schemas.microsoft.com/office/drawing/2014/main" id="{66BDE727-D42E-4C10-B75C-DF6DC2299FD5}"/>
                </a:ext>
              </a:extLst>
            </p:cNvPr>
            <p:cNvSpPr txBox="1"/>
            <p:nvPr/>
          </p:nvSpPr>
          <p:spPr>
            <a:xfrm>
              <a:off x="1956086" y="5976502"/>
              <a:ext cx="2683821"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重要性大於</a:t>
              </a:r>
              <a:r>
                <a:rPr lang="en-US" altLang="zh-TW" sz="2000" dirty="0">
                  <a:latin typeface="微軟正黑體" panose="020B0604030504040204" pitchFamily="34" charset="-120"/>
                  <a:ea typeface="微軟正黑體" panose="020B0604030504040204" pitchFamily="34" charset="-120"/>
                </a:rPr>
                <a:t>1.0</a:t>
              </a:r>
            </a:p>
            <a:p>
              <a:pPr algn="ctr"/>
              <a:r>
                <a:rPr lang="en-US" altLang="zh-TW" sz="2000" dirty="0">
                  <a:latin typeface="微軟正黑體" panose="020B0604030504040204" pitchFamily="34" charset="-120"/>
                  <a:ea typeface="微軟正黑體" panose="020B0604030504040204" pitchFamily="34" charset="-120"/>
                </a:rPr>
                <a:t>(9</a:t>
              </a:r>
              <a:r>
                <a:rPr lang="zh-TW" altLang="en-US" sz="2000" dirty="0">
                  <a:latin typeface="微軟正黑體" panose="020B0604030504040204" pitchFamily="34" charset="-120"/>
                  <a:ea typeface="微軟正黑體" panose="020B0604030504040204" pitchFamily="34" charset="-120"/>
                </a:rPr>
                <a:t>個</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grpSp>
      <p:grpSp>
        <p:nvGrpSpPr>
          <p:cNvPr id="6" name="群組 5">
            <a:extLst>
              <a:ext uri="{FF2B5EF4-FFF2-40B4-BE49-F238E27FC236}">
                <a16:creationId xmlns:a16="http://schemas.microsoft.com/office/drawing/2014/main" id="{D5DDA318-3B5E-40ED-9B5C-BC6CB71E9467}"/>
              </a:ext>
            </a:extLst>
          </p:cNvPr>
          <p:cNvGrpSpPr/>
          <p:nvPr/>
        </p:nvGrpSpPr>
        <p:grpSpPr>
          <a:xfrm>
            <a:off x="6381511" y="2636673"/>
            <a:ext cx="5024986" cy="4047715"/>
            <a:chOff x="6381511" y="2636673"/>
            <a:chExt cx="5024986" cy="4047715"/>
          </a:xfrm>
        </p:grpSpPr>
        <p:pic>
          <p:nvPicPr>
            <p:cNvPr id="15" name="圖片 14">
              <a:extLst>
                <a:ext uri="{FF2B5EF4-FFF2-40B4-BE49-F238E27FC236}">
                  <a16:creationId xmlns:a16="http://schemas.microsoft.com/office/drawing/2014/main" id="{57A46F22-CDB1-4F1C-BE7A-A538E3ECAC67}"/>
                </a:ext>
              </a:extLst>
            </p:cNvPr>
            <p:cNvPicPr/>
            <p:nvPr/>
          </p:nvPicPr>
          <p:blipFill>
            <a:blip r:embed="rId4">
              <a:extLst>
                <a:ext uri="{28A0092B-C50C-407E-A947-70E740481C1C}">
                  <a14:useLocalDpi xmlns:a14="http://schemas.microsoft.com/office/drawing/2010/main" val="0"/>
                </a:ext>
              </a:extLst>
            </a:blip>
            <a:stretch>
              <a:fillRect/>
            </a:stretch>
          </p:blipFill>
          <p:spPr>
            <a:xfrm>
              <a:off x="6381511" y="2636673"/>
              <a:ext cx="5024986" cy="3337993"/>
            </a:xfrm>
            <a:prstGeom prst="rect">
              <a:avLst/>
            </a:prstGeom>
            <a:ln w="19050">
              <a:solidFill>
                <a:schemeClr val="tx1"/>
              </a:solidFill>
            </a:ln>
          </p:spPr>
        </p:pic>
        <p:sp>
          <p:nvSpPr>
            <p:cNvPr id="16" name="文字方塊 15">
              <a:extLst>
                <a:ext uri="{FF2B5EF4-FFF2-40B4-BE49-F238E27FC236}">
                  <a16:creationId xmlns:a16="http://schemas.microsoft.com/office/drawing/2014/main" id="{0D3594A1-36E3-4E10-86CF-05C3E8A724B2}"/>
                </a:ext>
              </a:extLst>
            </p:cNvPr>
            <p:cNvSpPr txBox="1"/>
            <p:nvPr/>
          </p:nvSpPr>
          <p:spPr>
            <a:xfrm>
              <a:off x="7837606" y="5976502"/>
              <a:ext cx="2112798"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重要性大於</a:t>
              </a:r>
              <a:r>
                <a:rPr lang="en-US" altLang="zh-TW" sz="2000" dirty="0">
                  <a:latin typeface="微軟正黑體" panose="020B0604030504040204" pitchFamily="34" charset="-120"/>
                  <a:ea typeface="微軟正黑體" panose="020B0604030504040204" pitchFamily="34" charset="-120"/>
                </a:rPr>
                <a:t>0.9</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(13</a:t>
              </a:r>
              <a:r>
                <a:rPr lang="zh-TW" altLang="en-US" sz="2000" dirty="0">
                  <a:latin typeface="微軟正黑體" panose="020B0604030504040204" pitchFamily="34" charset="-120"/>
                  <a:ea typeface="微軟正黑體" panose="020B0604030504040204" pitchFamily="34" charset="-120"/>
                </a:rPr>
                <a:t>個</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grpSp>
      <p:sp>
        <p:nvSpPr>
          <p:cNvPr id="17" name="矩形 16">
            <a:extLst>
              <a:ext uri="{FF2B5EF4-FFF2-40B4-BE49-F238E27FC236}">
                <a16:creationId xmlns:a16="http://schemas.microsoft.com/office/drawing/2014/main" id="{383E8DDC-4704-46B5-A1C6-C28F6AA7D343}"/>
              </a:ext>
            </a:extLst>
          </p:cNvPr>
          <p:cNvSpPr/>
          <p:nvPr/>
        </p:nvSpPr>
        <p:spPr>
          <a:xfrm>
            <a:off x="3297997" y="1691477"/>
            <a:ext cx="5995901" cy="466335"/>
          </a:xfrm>
          <a:prstGeom prst="rect">
            <a:avLst/>
          </a:prstGeom>
          <a:solidFill>
            <a:schemeClr val="accent4">
              <a:lumMod val="20000"/>
              <a:lumOff val="8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根據</a:t>
            </a:r>
            <a:r>
              <a:rPr lang="en-US" altLang="zh-TW" sz="2000" b="1" dirty="0">
                <a:solidFill>
                  <a:schemeClr val="tx1"/>
                </a:solidFill>
                <a:latin typeface="微軟正黑體" panose="020B0604030504040204" pitchFamily="34" charset="-120"/>
                <a:ea typeface="微軟正黑體" panose="020B0604030504040204" pitchFamily="34" charset="-120"/>
              </a:rPr>
              <a:t>6</a:t>
            </a:r>
            <a:r>
              <a:rPr lang="zh-TW" altLang="en-US" sz="2000" b="1" dirty="0">
                <a:solidFill>
                  <a:schemeClr val="tx1"/>
                </a:solidFill>
                <a:latin typeface="微軟正黑體" panose="020B0604030504040204" pitchFamily="34" charset="-120"/>
                <a:ea typeface="微軟正黑體" panose="020B0604030504040204" pitchFamily="34" charset="-120"/>
              </a:rPr>
              <a:t>個不同的分數標準來篩選並比較不同特徵數</a:t>
            </a:r>
          </a:p>
        </p:txBody>
      </p:sp>
    </p:spTree>
    <p:extLst>
      <p:ext uri="{BB962C8B-B14F-4D97-AF65-F5344CB8AC3E}">
        <p14:creationId xmlns:p14="http://schemas.microsoft.com/office/powerpoint/2010/main" val="2699306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265B3562-ADC1-4AA3-B737-6242183028B8}"/>
              </a:ext>
            </a:extLst>
          </p:cNvPr>
          <p:cNvSpPr>
            <a:spLocks noGrp="1"/>
          </p:cNvSpPr>
          <p:nvPr>
            <p:ph type="sldNum" sz="quarter" idx="12"/>
          </p:nvPr>
        </p:nvSpPr>
        <p:spPr/>
        <p:txBody>
          <a:bodyPr/>
          <a:lstStyle/>
          <a:p>
            <a:fld id="{47183693-D136-4195-B603-6F9F0529F145}" type="slidenum">
              <a:rPr lang="zh-TW" altLang="en-US" smtClean="0"/>
              <a:t>5</a:t>
            </a:fld>
            <a:endParaRPr lang="zh-TW" altLang="en-US"/>
          </a:p>
        </p:txBody>
      </p:sp>
      <p:sp>
        <p:nvSpPr>
          <p:cNvPr id="27" name="矩形 26">
            <a:hlinkClick r:id="" action="ppaction://noaction"/>
            <a:extLst>
              <a:ext uri="{FF2B5EF4-FFF2-40B4-BE49-F238E27FC236}">
                <a16:creationId xmlns:a16="http://schemas.microsoft.com/office/drawing/2014/main" id="{55AB9C1D-F101-4131-96BF-9FA910B30355}"/>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6BB7034A-0DA2-43B6-A945-5D5B097BC621}"/>
              </a:ext>
            </a:extLst>
          </p:cNvPr>
          <p:cNvGrpSpPr/>
          <p:nvPr/>
        </p:nvGrpSpPr>
        <p:grpSpPr>
          <a:xfrm>
            <a:off x="740656" y="2238266"/>
            <a:ext cx="2482180" cy="1957927"/>
            <a:chOff x="893831" y="2005001"/>
            <a:chExt cx="2482180" cy="1957927"/>
          </a:xfrm>
        </p:grpSpPr>
        <p:pic>
          <p:nvPicPr>
            <p:cNvPr id="2054" name="Picture 6" descr="环保意识的觉醒_中华环保宣传网">
              <a:extLst>
                <a:ext uri="{FF2B5EF4-FFF2-40B4-BE49-F238E27FC236}">
                  <a16:creationId xmlns:a16="http://schemas.microsoft.com/office/drawing/2014/main" id="{36611D0B-7C4F-4957-9A8E-1F897F412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831" y="2005001"/>
              <a:ext cx="2482180" cy="15885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D5ADBD6A-8616-4A2A-8C7B-5160A7B69D65}"/>
                </a:ext>
              </a:extLst>
            </p:cNvPr>
            <p:cNvSpPr txBox="1"/>
            <p:nvPr/>
          </p:nvSpPr>
          <p:spPr>
            <a:xfrm>
              <a:off x="1195083" y="3593596"/>
              <a:ext cx="1879676"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環保意識提高</a:t>
              </a:r>
            </a:p>
          </p:txBody>
        </p:sp>
      </p:grpSp>
      <p:grpSp>
        <p:nvGrpSpPr>
          <p:cNvPr id="45" name="群組 44">
            <a:extLst>
              <a:ext uri="{FF2B5EF4-FFF2-40B4-BE49-F238E27FC236}">
                <a16:creationId xmlns:a16="http://schemas.microsoft.com/office/drawing/2014/main" id="{F618FDA6-CEAA-4DDE-92D8-222475C38E5F}"/>
              </a:ext>
            </a:extLst>
          </p:cNvPr>
          <p:cNvGrpSpPr/>
          <p:nvPr/>
        </p:nvGrpSpPr>
        <p:grpSpPr>
          <a:xfrm>
            <a:off x="3222836" y="2214939"/>
            <a:ext cx="3535229" cy="1655577"/>
            <a:chOff x="3222836" y="2214939"/>
            <a:chExt cx="3535229" cy="1655577"/>
          </a:xfrm>
        </p:grpSpPr>
        <p:sp>
          <p:nvSpPr>
            <p:cNvPr id="12" name="矩形: 圓角 11">
              <a:extLst>
                <a:ext uri="{FF2B5EF4-FFF2-40B4-BE49-F238E27FC236}">
                  <a16:creationId xmlns:a16="http://schemas.microsoft.com/office/drawing/2014/main" id="{7E84FE72-0E42-4E3B-8148-4E1876FA89C4}"/>
                </a:ext>
              </a:extLst>
            </p:cNvPr>
            <p:cNvSpPr/>
            <p:nvPr/>
          </p:nvSpPr>
          <p:spPr>
            <a:xfrm>
              <a:off x="4632593" y="2214939"/>
              <a:ext cx="2125472" cy="635492"/>
            </a:xfrm>
            <a:prstGeom prst="roundRect">
              <a:avLst/>
            </a:prstGeom>
            <a:solidFill>
              <a:schemeClr val="accent5">
                <a:lumMod val="60000"/>
                <a:lumOff val="4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京都議定書</a:t>
              </a:r>
            </a:p>
          </p:txBody>
        </p:sp>
        <p:sp>
          <p:nvSpPr>
            <p:cNvPr id="22" name="矩形: 圓角 21">
              <a:extLst>
                <a:ext uri="{FF2B5EF4-FFF2-40B4-BE49-F238E27FC236}">
                  <a16:creationId xmlns:a16="http://schemas.microsoft.com/office/drawing/2014/main" id="{57E02B06-5509-41E0-B266-06C2E77C02E9}"/>
                </a:ext>
              </a:extLst>
            </p:cNvPr>
            <p:cNvSpPr/>
            <p:nvPr/>
          </p:nvSpPr>
          <p:spPr>
            <a:xfrm>
              <a:off x="4632593" y="3235024"/>
              <a:ext cx="2125472" cy="635492"/>
            </a:xfrm>
            <a:prstGeom prst="roundRect">
              <a:avLst/>
            </a:prstGeom>
            <a:solidFill>
              <a:schemeClr val="accent4">
                <a:lumMod val="60000"/>
                <a:lumOff val="4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巴黎協定</a:t>
              </a:r>
            </a:p>
          </p:txBody>
        </p:sp>
        <p:cxnSp>
          <p:nvCxnSpPr>
            <p:cNvPr id="20" name="直線單箭頭接點 19">
              <a:extLst>
                <a:ext uri="{FF2B5EF4-FFF2-40B4-BE49-F238E27FC236}">
                  <a16:creationId xmlns:a16="http://schemas.microsoft.com/office/drawing/2014/main" id="{341BDE72-B436-47B7-B8D8-F8D4BD37F53A}"/>
                </a:ext>
              </a:extLst>
            </p:cNvPr>
            <p:cNvCxnSpPr>
              <a:stCxn id="2054" idx="3"/>
              <a:endCxn id="12" idx="1"/>
            </p:cNvCxnSpPr>
            <p:nvPr/>
          </p:nvCxnSpPr>
          <p:spPr>
            <a:xfrm flipV="1">
              <a:off x="3222836" y="2532685"/>
              <a:ext cx="1409757" cy="4998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2A658563-A7C7-4156-BCB1-0E6A8215D0B5}"/>
                </a:ext>
              </a:extLst>
            </p:cNvPr>
            <p:cNvCxnSpPr>
              <a:cxnSpLocks/>
              <a:stCxn id="2054" idx="3"/>
              <a:endCxn id="22" idx="1"/>
            </p:cNvCxnSpPr>
            <p:nvPr/>
          </p:nvCxnSpPr>
          <p:spPr>
            <a:xfrm>
              <a:off x="3222836" y="3032564"/>
              <a:ext cx="1409757" cy="52020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6" name="群組 45">
            <a:extLst>
              <a:ext uri="{FF2B5EF4-FFF2-40B4-BE49-F238E27FC236}">
                <a16:creationId xmlns:a16="http://schemas.microsoft.com/office/drawing/2014/main" id="{AFA3F53A-4E8D-4E05-800F-213AC73A3ED8}"/>
              </a:ext>
            </a:extLst>
          </p:cNvPr>
          <p:cNvGrpSpPr/>
          <p:nvPr/>
        </p:nvGrpSpPr>
        <p:grpSpPr>
          <a:xfrm>
            <a:off x="7365019" y="2238266"/>
            <a:ext cx="3388455" cy="1957927"/>
            <a:chOff x="7365019" y="2238266"/>
            <a:chExt cx="3388455" cy="1957927"/>
          </a:xfrm>
        </p:grpSpPr>
        <p:grpSp>
          <p:nvGrpSpPr>
            <p:cNvPr id="24" name="群組 23">
              <a:extLst>
                <a:ext uri="{FF2B5EF4-FFF2-40B4-BE49-F238E27FC236}">
                  <a16:creationId xmlns:a16="http://schemas.microsoft.com/office/drawing/2014/main" id="{6875DD63-06B4-40F6-AEAB-2F06D4C8C88D}"/>
                </a:ext>
              </a:extLst>
            </p:cNvPr>
            <p:cNvGrpSpPr/>
            <p:nvPr/>
          </p:nvGrpSpPr>
          <p:grpSpPr>
            <a:xfrm>
              <a:off x="8458862" y="2238266"/>
              <a:ext cx="2294612" cy="1957927"/>
              <a:chOff x="8412207" y="2238266"/>
              <a:chExt cx="2294612" cy="1957927"/>
            </a:xfrm>
          </p:grpSpPr>
          <p:pic>
            <p:nvPicPr>
              <p:cNvPr id="2056" name="Picture 8" descr="淨零碳排浪潮下，氫能成為明日之星- SMARTMolding">
                <a:extLst>
                  <a:ext uri="{FF2B5EF4-FFF2-40B4-BE49-F238E27FC236}">
                    <a16:creationId xmlns:a16="http://schemas.microsoft.com/office/drawing/2014/main" id="{F2E60267-381B-4CD8-8AE1-C149A3BF2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207" y="2238266"/>
                <a:ext cx="2294612" cy="15885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0" name="文字方塊 29">
                <a:extLst>
                  <a:ext uri="{FF2B5EF4-FFF2-40B4-BE49-F238E27FC236}">
                    <a16:creationId xmlns:a16="http://schemas.microsoft.com/office/drawing/2014/main" id="{2BA3F9D0-5FFE-46E8-9DC9-529EC5B11DAC}"/>
                  </a:ext>
                </a:extLst>
              </p:cNvPr>
              <p:cNvSpPr txBox="1"/>
              <p:nvPr/>
            </p:nvSpPr>
            <p:spPr>
              <a:xfrm>
                <a:off x="8619675" y="3826861"/>
                <a:ext cx="1879676"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減少碳排放</a:t>
                </a:r>
              </a:p>
            </p:txBody>
          </p:sp>
        </p:grpSp>
        <p:sp>
          <p:nvSpPr>
            <p:cNvPr id="25" name="箭號: 向右 24">
              <a:extLst>
                <a:ext uri="{FF2B5EF4-FFF2-40B4-BE49-F238E27FC236}">
                  <a16:creationId xmlns:a16="http://schemas.microsoft.com/office/drawing/2014/main" id="{620E85DC-4FF0-4FAD-91D0-D023C27FDB9E}"/>
                </a:ext>
              </a:extLst>
            </p:cNvPr>
            <p:cNvSpPr/>
            <p:nvPr/>
          </p:nvSpPr>
          <p:spPr>
            <a:xfrm>
              <a:off x="7365019" y="2811445"/>
              <a:ext cx="694357" cy="442235"/>
            </a:xfrm>
            <a:prstGeom prst="rightArrow">
              <a:avLst>
                <a:gd name="adj1" fmla="val 50000"/>
                <a:gd name="adj2" fmla="val 553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AA9BF21-1537-4ECC-B320-B405BF68F5DA}"/>
              </a:ext>
            </a:extLst>
          </p:cNvPr>
          <p:cNvGrpSpPr/>
          <p:nvPr/>
        </p:nvGrpSpPr>
        <p:grpSpPr>
          <a:xfrm>
            <a:off x="782006" y="4760210"/>
            <a:ext cx="1556870" cy="1720227"/>
            <a:chOff x="1203311" y="4714018"/>
            <a:chExt cx="1556870" cy="1720227"/>
          </a:xfrm>
        </p:grpSpPr>
        <p:pic>
          <p:nvPicPr>
            <p:cNvPr id="2058" name="Picture 10" descr="Carbon Brief | Environmentjob.co.uk">
              <a:extLst>
                <a:ext uri="{FF2B5EF4-FFF2-40B4-BE49-F238E27FC236}">
                  <a16:creationId xmlns:a16="http://schemas.microsoft.com/office/drawing/2014/main" id="{3F65C897-1181-470E-9E1E-AB35936FE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311" y="4714018"/>
              <a:ext cx="1556870" cy="1341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5DD76B90-DDDD-48BB-B852-A3B9A033AE14}"/>
                </a:ext>
              </a:extLst>
            </p:cNvPr>
            <p:cNvSpPr txBox="1"/>
            <p:nvPr/>
          </p:nvSpPr>
          <p:spPr>
            <a:xfrm>
              <a:off x="1356595" y="6064913"/>
              <a:ext cx="1250302"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氣候媒體</a:t>
              </a:r>
            </a:p>
          </p:txBody>
        </p:sp>
      </p:grpSp>
      <p:sp>
        <p:nvSpPr>
          <p:cNvPr id="36" name="文字方塊 35">
            <a:extLst>
              <a:ext uri="{FF2B5EF4-FFF2-40B4-BE49-F238E27FC236}">
                <a16:creationId xmlns:a16="http://schemas.microsoft.com/office/drawing/2014/main" id="{218B8268-5076-4EC9-B65C-F6AD80B58039}"/>
              </a:ext>
            </a:extLst>
          </p:cNvPr>
          <p:cNvSpPr txBox="1"/>
          <p:nvPr/>
        </p:nvSpPr>
        <p:spPr>
          <a:xfrm>
            <a:off x="0" y="6573872"/>
            <a:ext cx="6895322"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hlinkClick r:id="rId6"/>
              </a:rPr>
              <a:t>參考來源</a:t>
            </a:r>
            <a:r>
              <a:rPr lang="en-US" altLang="zh-TW" sz="1200" dirty="0">
                <a:latin typeface="微軟正黑體" panose="020B0604030504040204" pitchFamily="34" charset="-120"/>
                <a:ea typeface="微軟正黑體" panose="020B0604030504040204" pitchFamily="34" charset="-120"/>
                <a:hlinkClick r:id="rId6"/>
              </a:rPr>
              <a:t>:</a:t>
            </a:r>
            <a:r>
              <a:rPr lang="en-US" altLang="zh-TW" sz="1200" dirty="0">
                <a:hlinkClick r:id="rId7"/>
              </a:rPr>
              <a:t>Analysis: Which countries are historically responsible for climate change? - Carbon Brief</a:t>
            </a:r>
            <a:endParaRPr lang="zh-TW" altLang="en-US" sz="1200" dirty="0">
              <a:latin typeface="微軟正黑體" panose="020B0604030504040204" pitchFamily="34" charset="-120"/>
              <a:ea typeface="微軟正黑體" panose="020B0604030504040204" pitchFamily="34" charset="-120"/>
            </a:endParaRPr>
          </a:p>
        </p:txBody>
      </p:sp>
      <p:sp>
        <p:nvSpPr>
          <p:cNvPr id="37" name="箭號: 向右 36">
            <a:extLst>
              <a:ext uri="{FF2B5EF4-FFF2-40B4-BE49-F238E27FC236}">
                <a16:creationId xmlns:a16="http://schemas.microsoft.com/office/drawing/2014/main" id="{6A9655B5-AB73-46D6-B174-53A2E34AAB82}"/>
              </a:ext>
            </a:extLst>
          </p:cNvPr>
          <p:cNvSpPr/>
          <p:nvPr/>
        </p:nvSpPr>
        <p:spPr>
          <a:xfrm>
            <a:off x="2643573" y="5056807"/>
            <a:ext cx="1781045" cy="740467"/>
          </a:xfrm>
          <a:prstGeom prst="rightArrow">
            <a:avLst>
              <a:gd name="adj1" fmla="val 50000"/>
              <a:gd name="adj2" fmla="val 71421"/>
            </a:avLst>
          </a:prstGeom>
          <a:solidFill>
            <a:srgbClr val="F3A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2021</a:t>
            </a:r>
            <a:r>
              <a:rPr lang="zh-TW" altLang="en-US" sz="1600" dirty="0">
                <a:solidFill>
                  <a:schemeClr val="tx1"/>
                </a:solidFill>
                <a:latin typeface="微軟正黑體" panose="020B0604030504040204" pitchFamily="34" charset="-120"/>
                <a:ea typeface="微軟正黑體" panose="020B0604030504040204" pitchFamily="34" charset="-120"/>
              </a:rPr>
              <a:t>年的統計</a:t>
            </a:r>
          </a:p>
        </p:txBody>
      </p:sp>
      <p:grpSp>
        <p:nvGrpSpPr>
          <p:cNvPr id="49" name="群組 48">
            <a:extLst>
              <a:ext uri="{FF2B5EF4-FFF2-40B4-BE49-F238E27FC236}">
                <a16:creationId xmlns:a16="http://schemas.microsoft.com/office/drawing/2014/main" id="{938654E0-9AA0-4A2F-B67B-9387FF9674F5}"/>
              </a:ext>
            </a:extLst>
          </p:cNvPr>
          <p:cNvGrpSpPr/>
          <p:nvPr/>
        </p:nvGrpSpPr>
        <p:grpSpPr>
          <a:xfrm>
            <a:off x="2643573" y="1518835"/>
            <a:ext cx="6780345" cy="4801354"/>
            <a:chOff x="2643573" y="1518835"/>
            <a:chExt cx="6780345" cy="4801354"/>
          </a:xfrm>
        </p:grpSpPr>
        <p:grpSp>
          <p:nvGrpSpPr>
            <p:cNvPr id="47" name="群組 46">
              <a:extLst>
                <a:ext uri="{FF2B5EF4-FFF2-40B4-BE49-F238E27FC236}">
                  <a16:creationId xmlns:a16="http://schemas.microsoft.com/office/drawing/2014/main" id="{DD36BE14-7546-4666-B3BB-F31BE7E1855E}"/>
                </a:ext>
              </a:extLst>
            </p:cNvPr>
            <p:cNvGrpSpPr/>
            <p:nvPr/>
          </p:nvGrpSpPr>
          <p:grpSpPr>
            <a:xfrm>
              <a:off x="4550673" y="4735472"/>
              <a:ext cx="2390605" cy="1584717"/>
              <a:chOff x="4550673" y="4735472"/>
              <a:chExt cx="2390605" cy="1584717"/>
            </a:xfrm>
          </p:grpSpPr>
          <p:grpSp>
            <p:nvGrpSpPr>
              <p:cNvPr id="41" name="群組 40">
                <a:extLst>
                  <a:ext uri="{FF2B5EF4-FFF2-40B4-BE49-F238E27FC236}">
                    <a16:creationId xmlns:a16="http://schemas.microsoft.com/office/drawing/2014/main" id="{C70F2250-FFD5-4828-9120-762B67276C4C}"/>
                  </a:ext>
                </a:extLst>
              </p:cNvPr>
              <p:cNvGrpSpPr/>
              <p:nvPr/>
            </p:nvGrpSpPr>
            <p:grpSpPr>
              <a:xfrm>
                <a:off x="4550673" y="4735472"/>
                <a:ext cx="1143309" cy="1077419"/>
                <a:chOff x="4645579" y="4991489"/>
                <a:chExt cx="1143309" cy="1077419"/>
              </a:xfrm>
            </p:grpSpPr>
            <p:pic>
              <p:nvPicPr>
                <p:cNvPr id="2064" name="Picture 16" descr="2x Aufkleber USA Amerika Flagge Fahne Stars and Stripes Sternenbanner 5cm |  eBay">
                  <a:extLst>
                    <a:ext uri="{FF2B5EF4-FFF2-40B4-BE49-F238E27FC236}">
                      <a16:creationId xmlns:a16="http://schemas.microsoft.com/office/drawing/2014/main" id="{B1396109-1F1A-4FEF-A023-56D265BDA0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33" t="53681" r="6609" b="4193"/>
                <a:stretch/>
              </p:blipFill>
              <p:spPr bwMode="auto">
                <a:xfrm>
                  <a:off x="4645579" y="4991489"/>
                  <a:ext cx="1143309" cy="740468"/>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39">
                  <a:extLst>
                    <a:ext uri="{FF2B5EF4-FFF2-40B4-BE49-F238E27FC236}">
                      <a16:creationId xmlns:a16="http://schemas.microsoft.com/office/drawing/2014/main" id="{5A89A94E-4268-4E94-8777-2C395563DF30}"/>
                    </a:ext>
                  </a:extLst>
                </p:cNvPr>
                <p:cNvSpPr txBox="1"/>
                <p:nvPr/>
              </p:nvSpPr>
              <p:spPr>
                <a:xfrm>
                  <a:off x="4675578" y="5730354"/>
                  <a:ext cx="1083310" cy="338554"/>
                </a:xfrm>
                <a:prstGeom prst="rect">
                  <a:avLst/>
                </a:prstGeom>
                <a:noFill/>
              </p:spPr>
              <p:txBody>
                <a:bodyPr wrap="square" rtlCol="0">
                  <a:spAutoFit/>
                </a:bodyPr>
                <a:lstStyle/>
                <a:p>
                  <a:pPr algn="ctr"/>
                  <a:r>
                    <a:rPr lang="en-US" altLang="zh-TW" sz="1600" dirty="0">
                      <a:latin typeface="微軟正黑體" panose="020B0604030504040204" pitchFamily="34" charset="-120"/>
                      <a:ea typeface="微軟正黑體" panose="020B0604030504040204" pitchFamily="34" charset="-120"/>
                    </a:rPr>
                    <a:t>No.1</a:t>
                  </a:r>
                  <a:endParaRPr lang="zh-TW" altLang="en-US" sz="1600" dirty="0">
                    <a:latin typeface="微軟正黑體" panose="020B0604030504040204" pitchFamily="34" charset="-120"/>
                    <a:ea typeface="微軟正黑體" panose="020B0604030504040204" pitchFamily="34" charset="-120"/>
                  </a:endParaRPr>
                </a:p>
              </p:txBody>
            </p:sp>
          </p:grpSp>
          <p:grpSp>
            <p:nvGrpSpPr>
              <p:cNvPr id="42" name="群組 41">
                <a:extLst>
                  <a:ext uri="{FF2B5EF4-FFF2-40B4-BE49-F238E27FC236}">
                    <a16:creationId xmlns:a16="http://schemas.microsoft.com/office/drawing/2014/main" id="{AEAD8D13-F783-4616-93DD-3D16F93C480D}"/>
                  </a:ext>
                </a:extLst>
              </p:cNvPr>
              <p:cNvGrpSpPr/>
              <p:nvPr/>
            </p:nvGrpSpPr>
            <p:grpSpPr>
              <a:xfrm>
                <a:off x="5797970" y="5243689"/>
                <a:ext cx="1143308" cy="1076500"/>
                <a:chOff x="4632593" y="5761645"/>
                <a:chExt cx="1143308" cy="1076500"/>
              </a:xfrm>
            </p:grpSpPr>
            <p:pic>
              <p:nvPicPr>
                <p:cNvPr id="2066" name="Picture 18" descr="中華人民共和國國旗_中國政府網">
                  <a:extLst>
                    <a:ext uri="{FF2B5EF4-FFF2-40B4-BE49-F238E27FC236}">
                      <a16:creationId xmlns:a16="http://schemas.microsoft.com/office/drawing/2014/main" id="{59D89D08-302C-4979-A78B-DB1E6CFC6D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2593" y="5761645"/>
                  <a:ext cx="1143308" cy="742691"/>
                </a:xfrm>
                <a:prstGeom prst="rect">
                  <a:avLst/>
                </a:prstGeom>
                <a:noFill/>
                <a:extLst>
                  <a:ext uri="{909E8E84-426E-40DD-AFC4-6F175D3DCCD1}">
                    <a14:hiddenFill xmlns:a14="http://schemas.microsoft.com/office/drawing/2010/main">
                      <a:solidFill>
                        <a:srgbClr val="FFFFFF"/>
                      </a:solidFill>
                    </a14:hiddenFill>
                  </a:ext>
                </a:extLst>
              </p:spPr>
            </p:pic>
            <p:sp>
              <p:nvSpPr>
                <p:cNvPr id="48" name="文字方塊 47">
                  <a:extLst>
                    <a:ext uri="{FF2B5EF4-FFF2-40B4-BE49-F238E27FC236}">
                      <a16:creationId xmlns:a16="http://schemas.microsoft.com/office/drawing/2014/main" id="{6F9E4A09-B30E-40FD-99F5-7E7D180A018F}"/>
                    </a:ext>
                  </a:extLst>
                </p:cNvPr>
                <p:cNvSpPr txBox="1"/>
                <p:nvPr/>
              </p:nvSpPr>
              <p:spPr>
                <a:xfrm>
                  <a:off x="4662592" y="6499591"/>
                  <a:ext cx="1083310" cy="338554"/>
                </a:xfrm>
                <a:prstGeom prst="rect">
                  <a:avLst/>
                </a:prstGeom>
                <a:noFill/>
              </p:spPr>
              <p:txBody>
                <a:bodyPr wrap="square" rtlCol="0">
                  <a:spAutoFit/>
                </a:bodyPr>
                <a:lstStyle/>
                <a:p>
                  <a:pPr algn="ctr"/>
                  <a:r>
                    <a:rPr lang="en-US" altLang="zh-TW" sz="1600" dirty="0">
                      <a:latin typeface="微軟正黑體" panose="020B0604030504040204" pitchFamily="34" charset="-120"/>
                      <a:ea typeface="微軟正黑體" panose="020B0604030504040204" pitchFamily="34" charset="-120"/>
                    </a:rPr>
                    <a:t>No.2</a:t>
                  </a:r>
                  <a:endParaRPr lang="zh-TW" altLang="en-US" sz="1600" dirty="0">
                    <a:latin typeface="微軟正黑體" panose="020B0604030504040204" pitchFamily="34" charset="-120"/>
                    <a:ea typeface="微軟正黑體" panose="020B0604030504040204" pitchFamily="34" charset="-120"/>
                  </a:endParaRPr>
                </a:p>
              </p:txBody>
            </p:sp>
          </p:grpSp>
        </p:grpSp>
        <p:pic>
          <p:nvPicPr>
            <p:cNvPr id="43" name="圖片 42">
              <a:extLst>
                <a:ext uri="{FF2B5EF4-FFF2-40B4-BE49-F238E27FC236}">
                  <a16:creationId xmlns:a16="http://schemas.microsoft.com/office/drawing/2014/main" id="{FCBA7F39-FF6F-4880-8988-117DDAE53C3C}"/>
                </a:ext>
              </a:extLst>
            </p:cNvPr>
            <p:cNvPicPr>
              <a:picLocks noChangeAspect="1"/>
            </p:cNvPicPr>
            <p:nvPr/>
          </p:nvPicPr>
          <p:blipFill rotWithShape="1">
            <a:blip r:embed="rId10"/>
            <a:srcRect b="745"/>
            <a:stretch/>
          </p:blipFill>
          <p:spPr>
            <a:xfrm>
              <a:off x="2643573" y="1518835"/>
              <a:ext cx="6780345" cy="3034504"/>
            </a:xfrm>
            <a:prstGeom prst="rect">
              <a:avLst/>
            </a:prstGeom>
          </p:spPr>
        </p:pic>
      </p:grpSp>
      <p:sp>
        <p:nvSpPr>
          <p:cNvPr id="32" name="矩形 31">
            <a:extLst>
              <a:ext uri="{FF2B5EF4-FFF2-40B4-BE49-F238E27FC236}">
                <a16:creationId xmlns:a16="http://schemas.microsoft.com/office/drawing/2014/main" id="{4E0CD3C4-40F7-4E22-8A11-63898F7FC448}"/>
              </a:ext>
            </a:extLst>
          </p:cNvPr>
          <p:cNvSpPr/>
          <p:nvPr/>
        </p:nvSpPr>
        <p:spPr>
          <a:xfrm>
            <a:off x="0" y="1512882"/>
            <a:ext cx="12192000" cy="2881803"/>
          </a:xfrm>
          <a:prstGeom prst="rect">
            <a:avLst/>
          </a:prstGeom>
          <a:solidFill>
            <a:srgbClr val="FFF2C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ACA82898-F6EF-4BA8-9086-1701C0DE4D97}"/>
              </a:ext>
            </a:extLst>
          </p:cNvPr>
          <p:cNvGrpSpPr/>
          <p:nvPr/>
        </p:nvGrpSpPr>
        <p:grpSpPr>
          <a:xfrm>
            <a:off x="7271707" y="5027383"/>
            <a:ext cx="4035576" cy="1453054"/>
            <a:chOff x="7271707" y="5027383"/>
            <a:chExt cx="4035576" cy="1453054"/>
          </a:xfrm>
        </p:grpSpPr>
        <p:sp>
          <p:nvSpPr>
            <p:cNvPr id="52" name="箭號: 向右 51">
              <a:extLst>
                <a:ext uri="{FF2B5EF4-FFF2-40B4-BE49-F238E27FC236}">
                  <a16:creationId xmlns:a16="http://schemas.microsoft.com/office/drawing/2014/main" id="{25EEB3F5-7249-4DB1-B470-0C86F623FB8B}"/>
                </a:ext>
              </a:extLst>
            </p:cNvPr>
            <p:cNvSpPr/>
            <p:nvPr/>
          </p:nvSpPr>
          <p:spPr>
            <a:xfrm>
              <a:off x="7271707" y="5056807"/>
              <a:ext cx="1781045" cy="740467"/>
            </a:xfrm>
            <a:prstGeom prst="rightArrow">
              <a:avLst>
                <a:gd name="adj1" fmla="val 50000"/>
                <a:gd name="adj2" fmla="val 71421"/>
              </a:avLst>
            </a:prstGeom>
            <a:solidFill>
              <a:srgbClr val="F3A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積極尋找</a:t>
              </a:r>
            </a:p>
          </p:txBody>
        </p:sp>
        <p:grpSp>
          <p:nvGrpSpPr>
            <p:cNvPr id="50" name="群組 49">
              <a:extLst>
                <a:ext uri="{FF2B5EF4-FFF2-40B4-BE49-F238E27FC236}">
                  <a16:creationId xmlns:a16="http://schemas.microsoft.com/office/drawing/2014/main" id="{D165B930-7891-4726-BAFA-DE83FCA9F095}"/>
                </a:ext>
              </a:extLst>
            </p:cNvPr>
            <p:cNvGrpSpPr/>
            <p:nvPr/>
          </p:nvGrpSpPr>
          <p:grpSpPr>
            <a:xfrm>
              <a:off x="9383181" y="5027383"/>
              <a:ext cx="1924102" cy="1453054"/>
              <a:chOff x="9383181" y="5027383"/>
              <a:chExt cx="1924102" cy="1453054"/>
            </a:xfrm>
          </p:grpSpPr>
          <p:pic>
            <p:nvPicPr>
              <p:cNvPr id="2068" name="Picture 20" descr="滙豐中華：「綠色投資」夯 再生能源與綠能題材股後市可期| Anue鉅亨- 基金">
                <a:extLst>
                  <a:ext uri="{FF2B5EF4-FFF2-40B4-BE49-F238E27FC236}">
                    <a16:creationId xmlns:a16="http://schemas.microsoft.com/office/drawing/2014/main" id="{0C621069-892D-4371-A682-797A94CB4F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3181" y="5027383"/>
                <a:ext cx="1924102" cy="1083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4" name="文字方塊 53">
                <a:extLst>
                  <a:ext uri="{FF2B5EF4-FFF2-40B4-BE49-F238E27FC236}">
                    <a16:creationId xmlns:a16="http://schemas.microsoft.com/office/drawing/2014/main" id="{E95C3D9B-2366-4AA7-89C5-2DCFE83FB541}"/>
                  </a:ext>
                </a:extLst>
              </p:cNvPr>
              <p:cNvSpPr txBox="1"/>
              <p:nvPr/>
            </p:nvSpPr>
            <p:spPr>
              <a:xfrm>
                <a:off x="9720081" y="6111105"/>
                <a:ext cx="1250302"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綠色能源</a:t>
                </a:r>
              </a:p>
            </p:txBody>
          </p:sp>
        </p:grpSp>
      </p:grpSp>
      <p:sp>
        <p:nvSpPr>
          <p:cNvPr id="58" name="文本框 8">
            <a:extLst>
              <a:ext uri="{FF2B5EF4-FFF2-40B4-BE49-F238E27FC236}">
                <a16:creationId xmlns:a16="http://schemas.microsoft.com/office/drawing/2014/main" id="{A404CD7B-4D00-4148-AF6F-5CB082F4790D}"/>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59" name="文本框 8">
            <a:extLst>
              <a:ext uri="{FF2B5EF4-FFF2-40B4-BE49-F238E27FC236}">
                <a16:creationId xmlns:a16="http://schemas.microsoft.com/office/drawing/2014/main" id="{5265B89C-F9A5-4873-94B2-1B24AA0B9CD3}"/>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60" name="文本框 8">
            <a:extLst>
              <a:ext uri="{FF2B5EF4-FFF2-40B4-BE49-F238E27FC236}">
                <a16:creationId xmlns:a16="http://schemas.microsoft.com/office/drawing/2014/main" id="{D9E4E9C9-409B-440A-9179-62571952A0A5}"/>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61" name="文本框 8">
            <a:extLst>
              <a:ext uri="{FF2B5EF4-FFF2-40B4-BE49-F238E27FC236}">
                <a16:creationId xmlns:a16="http://schemas.microsoft.com/office/drawing/2014/main" id="{99AD3CFD-726F-4544-86C4-09DAD47C040E}"/>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62" name="文本框 8">
            <a:extLst>
              <a:ext uri="{FF2B5EF4-FFF2-40B4-BE49-F238E27FC236}">
                <a16:creationId xmlns:a16="http://schemas.microsoft.com/office/drawing/2014/main" id="{349AD62C-FC6F-4953-83FA-B319443A3121}"/>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000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0" presetClass="exit" presetSubtype="0" fill="hold" grpId="1" nodeType="withEffect">
                                  <p:stCondLst>
                                    <p:cond delay="0"/>
                                  </p:stCondLst>
                                  <p:childTnLst>
                                    <p:animEffect transition="out" filter="fade">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4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2" grpId="0" animBg="1"/>
      <p:bldP spid="3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50</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3" name="文字方塊 12">
            <a:extLst>
              <a:ext uri="{FF2B5EF4-FFF2-40B4-BE49-F238E27FC236}">
                <a16:creationId xmlns:a16="http://schemas.microsoft.com/office/drawing/2014/main" id="{7D9317DD-A3F5-4575-914A-D82C132C1532}"/>
              </a:ext>
            </a:extLst>
          </p:cNvPr>
          <p:cNvSpPr txBox="1"/>
          <p:nvPr/>
        </p:nvSpPr>
        <p:spPr>
          <a:xfrm>
            <a:off x="274982"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特徵選擇結果</a:t>
            </a:r>
            <a:r>
              <a:rPr lang="en-US" altLang="zh-TW" sz="2000" b="1" u="sng" dirty="0">
                <a:latin typeface="微軟正黑體" panose="020B0604030504040204" pitchFamily="34" charset="-120"/>
                <a:ea typeface="微軟正黑體" panose="020B0604030504040204" pitchFamily="34" charset="-120"/>
              </a:rPr>
              <a:t>(MI)</a:t>
            </a:r>
            <a:endParaRPr lang="zh-TW" altLang="en-US" sz="2000" b="1" u="sng" dirty="0">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383E8DDC-4704-46B5-A1C6-C28F6AA7D343}"/>
              </a:ext>
            </a:extLst>
          </p:cNvPr>
          <p:cNvSpPr/>
          <p:nvPr/>
        </p:nvSpPr>
        <p:spPr>
          <a:xfrm>
            <a:off x="3297997" y="1691477"/>
            <a:ext cx="5995901" cy="466335"/>
          </a:xfrm>
          <a:prstGeom prst="rect">
            <a:avLst/>
          </a:prstGeom>
          <a:solidFill>
            <a:schemeClr val="accent4">
              <a:lumMod val="20000"/>
              <a:lumOff val="8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根據</a:t>
            </a:r>
            <a:r>
              <a:rPr lang="en-US" altLang="zh-TW" sz="2000" b="1" dirty="0">
                <a:solidFill>
                  <a:schemeClr val="tx1"/>
                </a:solidFill>
                <a:latin typeface="微軟正黑體" panose="020B0604030504040204" pitchFamily="34" charset="-120"/>
                <a:ea typeface="微軟正黑體" panose="020B0604030504040204" pitchFamily="34" charset="-120"/>
              </a:rPr>
              <a:t>6</a:t>
            </a:r>
            <a:r>
              <a:rPr lang="zh-TW" altLang="en-US" sz="2000" b="1" dirty="0">
                <a:solidFill>
                  <a:schemeClr val="tx1"/>
                </a:solidFill>
                <a:latin typeface="微軟正黑體" panose="020B0604030504040204" pitchFamily="34" charset="-120"/>
                <a:ea typeface="微軟正黑體" panose="020B0604030504040204" pitchFamily="34" charset="-120"/>
              </a:rPr>
              <a:t>個不同的分數標準來篩選並比較不同特徵數</a:t>
            </a:r>
          </a:p>
        </p:txBody>
      </p:sp>
      <p:pic>
        <p:nvPicPr>
          <p:cNvPr id="19" name="圖片 18">
            <a:extLst>
              <a:ext uri="{FF2B5EF4-FFF2-40B4-BE49-F238E27FC236}">
                <a16:creationId xmlns:a16="http://schemas.microsoft.com/office/drawing/2014/main" id="{A9EF15C3-DA17-4F13-8987-BACB762A3CBA}"/>
              </a:ext>
            </a:extLst>
          </p:cNvPr>
          <p:cNvPicPr/>
          <p:nvPr/>
        </p:nvPicPr>
        <p:blipFill>
          <a:blip r:embed="rId3">
            <a:extLst>
              <a:ext uri="{28A0092B-C50C-407E-A947-70E740481C1C}">
                <a14:useLocalDpi xmlns:a14="http://schemas.microsoft.com/office/drawing/2010/main" val="0"/>
              </a:ext>
            </a:extLst>
          </a:blip>
          <a:stretch>
            <a:fillRect/>
          </a:stretch>
        </p:blipFill>
        <p:spPr>
          <a:xfrm>
            <a:off x="169704" y="2364551"/>
            <a:ext cx="5821018" cy="3578839"/>
          </a:xfrm>
          <a:prstGeom prst="rect">
            <a:avLst/>
          </a:prstGeom>
          <a:ln w="19050">
            <a:solidFill>
              <a:schemeClr val="tx1"/>
            </a:solidFill>
          </a:ln>
        </p:spPr>
      </p:pic>
      <p:pic>
        <p:nvPicPr>
          <p:cNvPr id="20" name="圖片 19">
            <a:extLst>
              <a:ext uri="{FF2B5EF4-FFF2-40B4-BE49-F238E27FC236}">
                <a16:creationId xmlns:a16="http://schemas.microsoft.com/office/drawing/2014/main" id="{92A7278F-E4F6-46F5-854D-ECF4DC6FD3DB}"/>
              </a:ext>
            </a:extLst>
          </p:cNvPr>
          <p:cNvPicPr/>
          <p:nvPr/>
        </p:nvPicPr>
        <p:blipFill>
          <a:blip r:embed="rId4">
            <a:extLst>
              <a:ext uri="{28A0092B-C50C-407E-A947-70E740481C1C}">
                <a14:useLocalDpi xmlns:a14="http://schemas.microsoft.com/office/drawing/2010/main" val="0"/>
              </a:ext>
            </a:extLst>
          </a:blip>
          <a:stretch>
            <a:fillRect/>
          </a:stretch>
        </p:blipFill>
        <p:spPr>
          <a:xfrm>
            <a:off x="6201278" y="2364550"/>
            <a:ext cx="5821018" cy="3578839"/>
          </a:xfrm>
          <a:prstGeom prst="rect">
            <a:avLst/>
          </a:prstGeom>
          <a:ln w="19050">
            <a:solidFill>
              <a:schemeClr val="tx1"/>
            </a:solidFill>
          </a:ln>
        </p:spPr>
      </p:pic>
      <p:sp>
        <p:nvSpPr>
          <p:cNvPr id="21" name="文字方塊 20">
            <a:extLst>
              <a:ext uri="{FF2B5EF4-FFF2-40B4-BE49-F238E27FC236}">
                <a16:creationId xmlns:a16="http://schemas.microsoft.com/office/drawing/2014/main" id="{09D50867-787C-4F7A-A56E-869BAF229B48}"/>
              </a:ext>
            </a:extLst>
          </p:cNvPr>
          <p:cNvSpPr txBox="1"/>
          <p:nvPr/>
        </p:nvSpPr>
        <p:spPr>
          <a:xfrm>
            <a:off x="1956086" y="5943389"/>
            <a:ext cx="2683821"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重要性大於</a:t>
            </a:r>
            <a:r>
              <a:rPr lang="en-US" altLang="zh-TW" sz="2000" dirty="0">
                <a:latin typeface="微軟正黑體" panose="020B0604030504040204" pitchFamily="34" charset="-120"/>
                <a:ea typeface="微軟正黑體" panose="020B0604030504040204" pitchFamily="34" charset="-120"/>
              </a:rPr>
              <a:t>0.8</a:t>
            </a:r>
          </a:p>
          <a:p>
            <a:pPr algn="ctr"/>
            <a:r>
              <a:rPr lang="en-US" altLang="zh-TW" sz="2000" dirty="0">
                <a:latin typeface="微軟正黑體" panose="020B0604030504040204" pitchFamily="34" charset="-120"/>
                <a:ea typeface="微軟正黑體" panose="020B0604030504040204" pitchFamily="34" charset="-120"/>
              </a:rPr>
              <a:t>(18</a:t>
            </a:r>
            <a:r>
              <a:rPr lang="zh-TW" altLang="en-US" sz="2000" dirty="0">
                <a:latin typeface="微軟正黑體" panose="020B0604030504040204" pitchFamily="34" charset="-120"/>
                <a:ea typeface="微軟正黑體" panose="020B0604030504040204" pitchFamily="34" charset="-120"/>
              </a:rPr>
              <a:t>個</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F728826D-05F4-4A93-8A43-150B94D43B12}"/>
              </a:ext>
            </a:extLst>
          </p:cNvPr>
          <p:cNvSpPr txBox="1"/>
          <p:nvPr/>
        </p:nvSpPr>
        <p:spPr>
          <a:xfrm>
            <a:off x="7993308" y="5943389"/>
            <a:ext cx="2683821"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重要性大於</a:t>
            </a:r>
            <a:r>
              <a:rPr lang="en-US" altLang="zh-TW" sz="2000" dirty="0">
                <a:latin typeface="微軟正黑體" panose="020B0604030504040204" pitchFamily="34" charset="-120"/>
                <a:ea typeface="微軟正黑體" panose="020B0604030504040204" pitchFamily="34" charset="-120"/>
              </a:rPr>
              <a:t>0.7</a:t>
            </a:r>
          </a:p>
          <a:p>
            <a:pPr algn="ctr"/>
            <a:r>
              <a:rPr lang="en-US" altLang="zh-TW" sz="2000" dirty="0">
                <a:latin typeface="微軟正黑體" panose="020B0604030504040204" pitchFamily="34" charset="-120"/>
                <a:ea typeface="微軟正黑體" panose="020B0604030504040204" pitchFamily="34" charset="-120"/>
              </a:rPr>
              <a:t>(22</a:t>
            </a:r>
            <a:r>
              <a:rPr lang="zh-TW" altLang="en-US" sz="2000" dirty="0">
                <a:latin typeface="微軟正黑體" panose="020B0604030504040204" pitchFamily="34" charset="-120"/>
                <a:ea typeface="微軟正黑體" panose="020B0604030504040204" pitchFamily="34" charset="-120"/>
              </a:rPr>
              <a:t>個</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1935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51</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3" name="文字方塊 12">
            <a:extLst>
              <a:ext uri="{FF2B5EF4-FFF2-40B4-BE49-F238E27FC236}">
                <a16:creationId xmlns:a16="http://schemas.microsoft.com/office/drawing/2014/main" id="{7D9317DD-A3F5-4575-914A-D82C132C1532}"/>
              </a:ext>
            </a:extLst>
          </p:cNvPr>
          <p:cNvSpPr txBox="1"/>
          <p:nvPr/>
        </p:nvSpPr>
        <p:spPr>
          <a:xfrm>
            <a:off x="274982"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特徵選擇結果</a:t>
            </a:r>
            <a:r>
              <a:rPr lang="en-US" altLang="zh-TW" sz="2000" b="1" u="sng" dirty="0">
                <a:latin typeface="微軟正黑體" panose="020B0604030504040204" pitchFamily="34" charset="-120"/>
                <a:ea typeface="微軟正黑體" panose="020B0604030504040204" pitchFamily="34" charset="-120"/>
              </a:rPr>
              <a:t>(MI)</a:t>
            </a:r>
            <a:endParaRPr lang="zh-TW" altLang="en-US" sz="2000" b="1" u="sng" dirty="0">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383E8DDC-4704-46B5-A1C6-C28F6AA7D343}"/>
              </a:ext>
            </a:extLst>
          </p:cNvPr>
          <p:cNvSpPr/>
          <p:nvPr/>
        </p:nvSpPr>
        <p:spPr>
          <a:xfrm>
            <a:off x="3297997" y="1691477"/>
            <a:ext cx="5995901" cy="466335"/>
          </a:xfrm>
          <a:prstGeom prst="rect">
            <a:avLst/>
          </a:prstGeom>
          <a:solidFill>
            <a:schemeClr val="accent4">
              <a:lumMod val="20000"/>
              <a:lumOff val="8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根據</a:t>
            </a:r>
            <a:r>
              <a:rPr lang="en-US" altLang="zh-TW" sz="2000" b="1" dirty="0">
                <a:solidFill>
                  <a:schemeClr val="tx1"/>
                </a:solidFill>
                <a:latin typeface="微軟正黑體" panose="020B0604030504040204" pitchFamily="34" charset="-120"/>
                <a:ea typeface="微軟正黑體" panose="020B0604030504040204" pitchFamily="34" charset="-120"/>
              </a:rPr>
              <a:t>6</a:t>
            </a:r>
            <a:r>
              <a:rPr lang="zh-TW" altLang="en-US" sz="2000" b="1" dirty="0">
                <a:solidFill>
                  <a:schemeClr val="tx1"/>
                </a:solidFill>
                <a:latin typeface="微軟正黑體" panose="020B0604030504040204" pitchFamily="34" charset="-120"/>
                <a:ea typeface="微軟正黑體" panose="020B0604030504040204" pitchFamily="34" charset="-120"/>
              </a:rPr>
              <a:t>個不同的分數標準來篩選並比較不同特徵數</a:t>
            </a:r>
          </a:p>
        </p:txBody>
      </p:sp>
      <p:pic>
        <p:nvPicPr>
          <p:cNvPr id="19" name="圖片 18">
            <a:extLst>
              <a:ext uri="{FF2B5EF4-FFF2-40B4-BE49-F238E27FC236}">
                <a16:creationId xmlns:a16="http://schemas.microsoft.com/office/drawing/2014/main" id="{4AB5B351-7B52-4A15-961E-7DDCA8EFB607}"/>
              </a:ext>
            </a:extLst>
          </p:cNvPr>
          <p:cNvPicPr/>
          <p:nvPr/>
        </p:nvPicPr>
        <p:blipFill>
          <a:blip r:embed="rId3">
            <a:extLst>
              <a:ext uri="{28A0092B-C50C-407E-A947-70E740481C1C}">
                <a14:useLocalDpi xmlns:a14="http://schemas.microsoft.com/office/drawing/2010/main" val="0"/>
              </a:ext>
            </a:extLst>
          </a:blip>
          <a:stretch>
            <a:fillRect/>
          </a:stretch>
        </p:blipFill>
        <p:spPr>
          <a:xfrm>
            <a:off x="274982" y="2359834"/>
            <a:ext cx="5719963" cy="3572619"/>
          </a:xfrm>
          <a:prstGeom prst="rect">
            <a:avLst/>
          </a:prstGeom>
          <a:ln w="19050">
            <a:solidFill>
              <a:schemeClr val="tx1"/>
            </a:solidFill>
          </a:ln>
        </p:spPr>
      </p:pic>
      <p:pic>
        <p:nvPicPr>
          <p:cNvPr id="20" name="圖片 19">
            <a:extLst>
              <a:ext uri="{FF2B5EF4-FFF2-40B4-BE49-F238E27FC236}">
                <a16:creationId xmlns:a16="http://schemas.microsoft.com/office/drawing/2014/main" id="{153D472D-F6C3-46B6-B495-978EAC8B83D3}"/>
              </a:ext>
            </a:extLst>
          </p:cNvPr>
          <p:cNvPicPr/>
          <p:nvPr/>
        </p:nvPicPr>
        <p:blipFill>
          <a:blip r:embed="rId4">
            <a:extLst>
              <a:ext uri="{28A0092B-C50C-407E-A947-70E740481C1C}">
                <a14:useLocalDpi xmlns:a14="http://schemas.microsoft.com/office/drawing/2010/main" val="0"/>
              </a:ext>
            </a:extLst>
          </a:blip>
          <a:stretch>
            <a:fillRect/>
          </a:stretch>
        </p:blipFill>
        <p:spPr>
          <a:xfrm>
            <a:off x="6197057" y="2359833"/>
            <a:ext cx="5719963" cy="3572619"/>
          </a:xfrm>
          <a:prstGeom prst="rect">
            <a:avLst/>
          </a:prstGeom>
          <a:ln w="19050">
            <a:solidFill>
              <a:schemeClr val="tx1"/>
            </a:solidFill>
          </a:ln>
        </p:spPr>
      </p:pic>
      <p:sp>
        <p:nvSpPr>
          <p:cNvPr id="21" name="文字方塊 20">
            <a:extLst>
              <a:ext uri="{FF2B5EF4-FFF2-40B4-BE49-F238E27FC236}">
                <a16:creationId xmlns:a16="http://schemas.microsoft.com/office/drawing/2014/main" id="{68DB26A8-13EA-491A-AF16-AED4C334A6EA}"/>
              </a:ext>
            </a:extLst>
          </p:cNvPr>
          <p:cNvSpPr txBox="1"/>
          <p:nvPr/>
        </p:nvSpPr>
        <p:spPr>
          <a:xfrm>
            <a:off x="1956086" y="6013588"/>
            <a:ext cx="2683821"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重要性大於</a:t>
            </a:r>
            <a:r>
              <a:rPr lang="en-US" altLang="zh-TW" sz="2000" dirty="0">
                <a:latin typeface="微軟正黑體" panose="020B0604030504040204" pitchFamily="34" charset="-120"/>
                <a:ea typeface="微軟正黑體" panose="020B0604030504040204" pitchFamily="34" charset="-120"/>
              </a:rPr>
              <a:t>0.6</a:t>
            </a:r>
          </a:p>
          <a:p>
            <a:pPr algn="ctr"/>
            <a:r>
              <a:rPr lang="en-US" altLang="zh-TW" sz="2000" dirty="0">
                <a:latin typeface="微軟正黑體" panose="020B0604030504040204" pitchFamily="34" charset="-120"/>
                <a:ea typeface="微軟正黑體" panose="020B0604030504040204" pitchFamily="34" charset="-120"/>
              </a:rPr>
              <a:t>(26</a:t>
            </a:r>
            <a:r>
              <a:rPr lang="zh-TW" altLang="en-US" sz="2000" dirty="0">
                <a:latin typeface="微軟正黑體" panose="020B0604030504040204" pitchFamily="34" charset="-120"/>
                <a:ea typeface="微軟正黑體" panose="020B0604030504040204" pitchFamily="34" charset="-120"/>
              </a:rPr>
              <a:t>個</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D0B7C795-C965-4E2F-9E6C-36CAEF90A08A}"/>
              </a:ext>
            </a:extLst>
          </p:cNvPr>
          <p:cNvSpPr txBox="1"/>
          <p:nvPr/>
        </p:nvSpPr>
        <p:spPr>
          <a:xfrm>
            <a:off x="7951063" y="6013588"/>
            <a:ext cx="2683821"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重要性大於</a:t>
            </a:r>
            <a:r>
              <a:rPr lang="en-US" altLang="zh-TW" sz="2000" dirty="0">
                <a:latin typeface="微軟正黑體" panose="020B0604030504040204" pitchFamily="34" charset="-120"/>
                <a:ea typeface="微軟正黑體" panose="020B0604030504040204" pitchFamily="34" charset="-120"/>
              </a:rPr>
              <a:t>0.5</a:t>
            </a:r>
          </a:p>
          <a:p>
            <a:pPr algn="ctr"/>
            <a:r>
              <a:rPr lang="en-US" altLang="zh-TW" sz="2000" dirty="0">
                <a:latin typeface="微軟正黑體" panose="020B0604030504040204" pitchFamily="34" charset="-120"/>
                <a:ea typeface="微軟正黑體" panose="020B0604030504040204" pitchFamily="34" charset="-120"/>
              </a:rPr>
              <a:t>(33</a:t>
            </a:r>
            <a:r>
              <a:rPr lang="zh-TW" altLang="en-US" sz="2000" dirty="0">
                <a:latin typeface="微軟正黑體" panose="020B0604030504040204" pitchFamily="34" charset="-120"/>
                <a:ea typeface="微軟正黑體" panose="020B0604030504040204" pitchFamily="34" charset="-120"/>
              </a:rPr>
              <a:t>個</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47020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52</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F9A4CDE3-B83C-4D90-8507-2FD37B959312}"/>
              </a:ext>
            </a:extLst>
          </p:cNvPr>
          <p:cNvSpPr txBox="1"/>
          <p:nvPr/>
        </p:nvSpPr>
        <p:spPr>
          <a:xfrm>
            <a:off x="274982"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資料集拆分結果</a:t>
            </a:r>
          </a:p>
        </p:txBody>
      </p:sp>
      <p:sp>
        <p:nvSpPr>
          <p:cNvPr id="13" name="矩形 12">
            <a:extLst>
              <a:ext uri="{FF2B5EF4-FFF2-40B4-BE49-F238E27FC236}">
                <a16:creationId xmlns:a16="http://schemas.microsoft.com/office/drawing/2014/main" id="{2168B6B1-2581-4D3A-9D8B-9D9A3A2E95E7}"/>
              </a:ext>
            </a:extLst>
          </p:cNvPr>
          <p:cNvSpPr/>
          <p:nvPr/>
        </p:nvSpPr>
        <p:spPr>
          <a:xfrm>
            <a:off x="295539" y="3532288"/>
            <a:ext cx="2078114" cy="741331"/>
          </a:xfrm>
          <a:prstGeom prst="rect">
            <a:avLst/>
          </a:prstGeom>
          <a:solidFill>
            <a:schemeClr val="accent4">
              <a:lumMod val="20000"/>
              <a:lumOff val="8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總資料集</a:t>
            </a:r>
            <a:r>
              <a:rPr lang="en-US" altLang="zh-TW" sz="2000" b="1" dirty="0">
                <a:solidFill>
                  <a:schemeClr val="tx1"/>
                </a:solidFill>
                <a:latin typeface="微軟正黑體" panose="020B0604030504040204" pitchFamily="34" charset="-120"/>
                <a:ea typeface="微軟正黑體" panose="020B0604030504040204" pitchFamily="34" charset="-120"/>
              </a:rPr>
              <a:t>(100%)</a:t>
            </a:r>
          </a:p>
          <a:p>
            <a:pPr algn="ctr"/>
            <a:r>
              <a:rPr lang="en-US" altLang="zh-TW" sz="2000" b="1" dirty="0">
                <a:solidFill>
                  <a:schemeClr val="tx1"/>
                </a:solidFill>
                <a:latin typeface="微軟正黑體" panose="020B0604030504040204" pitchFamily="34" charset="-120"/>
                <a:ea typeface="微軟正黑體" panose="020B0604030504040204" pitchFamily="34" charset="-120"/>
              </a:rPr>
              <a:t>136,731</a:t>
            </a:r>
            <a:r>
              <a:rPr lang="zh-TW" altLang="en-US" sz="2000" b="1" dirty="0">
                <a:solidFill>
                  <a:schemeClr val="tx1"/>
                </a:solidFill>
                <a:latin typeface="微軟正黑體" panose="020B0604030504040204" pitchFamily="34" charset="-120"/>
                <a:ea typeface="微軟正黑體" panose="020B0604030504040204" pitchFamily="34" charset="-120"/>
              </a:rPr>
              <a:t>筆</a:t>
            </a:r>
          </a:p>
        </p:txBody>
      </p:sp>
      <p:grpSp>
        <p:nvGrpSpPr>
          <p:cNvPr id="22" name="群組 21">
            <a:extLst>
              <a:ext uri="{FF2B5EF4-FFF2-40B4-BE49-F238E27FC236}">
                <a16:creationId xmlns:a16="http://schemas.microsoft.com/office/drawing/2014/main" id="{2A1F3B93-0D9C-4D50-8031-49998F5997AA}"/>
              </a:ext>
            </a:extLst>
          </p:cNvPr>
          <p:cNvGrpSpPr/>
          <p:nvPr/>
        </p:nvGrpSpPr>
        <p:grpSpPr>
          <a:xfrm>
            <a:off x="2373653" y="2818701"/>
            <a:ext cx="1121661" cy="2180841"/>
            <a:chOff x="2373653" y="2818701"/>
            <a:chExt cx="1121661" cy="2180841"/>
          </a:xfrm>
        </p:grpSpPr>
        <p:cxnSp>
          <p:nvCxnSpPr>
            <p:cNvPr id="15" name="直線接點 15">
              <a:extLst>
                <a:ext uri="{FF2B5EF4-FFF2-40B4-BE49-F238E27FC236}">
                  <a16:creationId xmlns:a16="http://schemas.microsoft.com/office/drawing/2014/main" id="{C808E53E-8A3D-4D52-8B5A-79E8468CB2EB}"/>
                </a:ext>
              </a:extLst>
            </p:cNvPr>
            <p:cNvCxnSpPr>
              <a:cxnSpLocks/>
            </p:cNvCxnSpPr>
            <p:nvPr/>
          </p:nvCxnSpPr>
          <p:spPr>
            <a:xfrm>
              <a:off x="2656058" y="2818701"/>
              <a:ext cx="0" cy="2180841"/>
            </a:xfrm>
            <a:prstGeom prst="straightConnector1">
              <a:avLst/>
            </a:prstGeom>
            <a:ln w="19050"/>
          </p:spPr>
          <p:style>
            <a:lnRef idx="1">
              <a:schemeClr val="dk1"/>
            </a:lnRef>
            <a:fillRef idx="0">
              <a:schemeClr val="dk1"/>
            </a:fillRef>
            <a:effectRef idx="0">
              <a:schemeClr val="dk1"/>
            </a:effectRef>
            <a:fontRef idx="minor">
              <a:schemeClr val="tx1"/>
            </a:fontRef>
          </p:style>
        </p:cxnSp>
        <p:cxnSp>
          <p:nvCxnSpPr>
            <p:cNvPr id="19" name="直線單箭頭接點 18">
              <a:extLst>
                <a:ext uri="{FF2B5EF4-FFF2-40B4-BE49-F238E27FC236}">
                  <a16:creationId xmlns:a16="http://schemas.microsoft.com/office/drawing/2014/main" id="{B6AF5B76-77B0-42FF-8C91-ACF928CAF474}"/>
                </a:ext>
              </a:extLst>
            </p:cNvPr>
            <p:cNvCxnSpPr>
              <a:cxnSpLocks/>
              <a:stCxn id="13" idx="3"/>
            </p:cNvCxnSpPr>
            <p:nvPr/>
          </p:nvCxnSpPr>
          <p:spPr>
            <a:xfrm flipV="1">
              <a:off x="2373653" y="3902900"/>
              <a:ext cx="1121661" cy="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a:extLst>
                <a:ext uri="{FF2B5EF4-FFF2-40B4-BE49-F238E27FC236}">
                  <a16:creationId xmlns:a16="http://schemas.microsoft.com/office/drawing/2014/main" id="{2B788E77-162E-4149-BB4B-E3FBA4F31824}"/>
                </a:ext>
              </a:extLst>
            </p:cNvPr>
            <p:cNvCxnSpPr/>
            <p:nvPr/>
          </p:nvCxnSpPr>
          <p:spPr>
            <a:xfrm>
              <a:off x="2656058" y="2818701"/>
              <a:ext cx="8392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a:extLst>
                <a:ext uri="{FF2B5EF4-FFF2-40B4-BE49-F238E27FC236}">
                  <a16:creationId xmlns:a16="http://schemas.microsoft.com/office/drawing/2014/main" id="{78B55572-9238-42BF-8FE8-413A3BF16B3A}"/>
                </a:ext>
              </a:extLst>
            </p:cNvPr>
            <p:cNvCxnSpPr/>
            <p:nvPr/>
          </p:nvCxnSpPr>
          <p:spPr>
            <a:xfrm>
              <a:off x="2656058" y="4999542"/>
              <a:ext cx="8392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4" name="矩形: 圓角 23">
            <a:extLst>
              <a:ext uri="{FF2B5EF4-FFF2-40B4-BE49-F238E27FC236}">
                <a16:creationId xmlns:a16="http://schemas.microsoft.com/office/drawing/2014/main" id="{EF1920AC-CF5B-4E5A-91ED-9DA916FC673B}"/>
              </a:ext>
            </a:extLst>
          </p:cNvPr>
          <p:cNvSpPr/>
          <p:nvPr/>
        </p:nvSpPr>
        <p:spPr>
          <a:xfrm>
            <a:off x="3495314" y="2472645"/>
            <a:ext cx="2074974" cy="692112"/>
          </a:xfrm>
          <a:prstGeom prst="roundRect">
            <a:avLst/>
          </a:prstGeom>
          <a:solidFill>
            <a:schemeClr val="accent6">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訓練資料集</a:t>
            </a:r>
            <a:r>
              <a:rPr lang="en-US" altLang="zh-TW" dirty="0">
                <a:solidFill>
                  <a:schemeClr val="tx1"/>
                </a:solidFill>
                <a:latin typeface="微軟正黑體" panose="020B0604030504040204" pitchFamily="34" charset="-120"/>
                <a:ea typeface="微軟正黑體" panose="020B0604030504040204" pitchFamily="34" charset="-120"/>
              </a:rPr>
              <a:t>(60%)</a:t>
            </a:r>
          </a:p>
          <a:p>
            <a:pPr algn="ctr"/>
            <a:r>
              <a:rPr lang="en-US" altLang="zh-TW" dirty="0">
                <a:solidFill>
                  <a:schemeClr val="tx1"/>
                </a:solidFill>
                <a:latin typeface="微軟正黑體" panose="020B0604030504040204" pitchFamily="34" charset="-120"/>
                <a:ea typeface="微軟正黑體" panose="020B0604030504040204" pitchFamily="34" charset="-120"/>
              </a:rPr>
              <a:t>82,039</a:t>
            </a:r>
            <a:r>
              <a:rPr lang="zh-TW" altLang="en-US" dirty="0">
                <a:solidFill>
                  <a:schemeClr val="tx1"/>
                </a:solidFill>
                <a:latin typeface="微軟正黑體" panose="020B0604030504040204" pitchFamily="34" charset="-120"/>
                <a:ea typeface="微軟正黑體" panose="020B0604030504040204" pitchFamily="34" charset="-120"/>
              </a:rPr>
              <a:t>筆</a:t>
            </a:r>
          </a:p>
        </p:txBody>
      </p:sp>
      <p:sp>
        <p:nvSpPr>
          <p:cNvPr id="32" name="矩形: 圓角 31">
            <a:extLst>
              <a:ext uri="{FF2B5EF4-FFF2-40B4-BE49-F238E27FC236}">
                <a16:creationId xmlns:a16="http://schemas.microsoft.com/office/drawing/2014/main" id="{6EF9C2DD-1F39-47AE-B62B-7407662DB525}"/>
              </a:ext>
            </a:extLst>
          </p:cNvPr>
          <p:cNvSpPr/>
          <p:nvPr/>
        </p:nvSpPr>
        <p:spPr>
          <a:xfrm>
            <a:off x="3495314" y="3556844"/>
            <a:ext cx="2074974" cy="692112"/>
          </a:xfrm>
          <a:prstGeom prst="roundRect">
            <a:avLst/>
          </a:prstGeom>
          <a:solidFill>
            <a:schemeClr val="accent5">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驗證資料集</a:t>
            </a:r>
            <a:r>
              <a:rPr lang="en-US" altLang="zh-TW" dirty="0">
                <a:solidFill>
                  <a:schemeClr val="tx1"/>
                </a:solidFill>
                <a:latin typeface="微軟正黑體" panose="020B0604030504040204" pitchFamily="34" charset="-120"/>
                <a:ea typeface="微軟正黑體" panose="020B0604030504040204" pitchFamily="34" charset="-120"/>
              </a:rPr>
              <a:t>(20%)</a:t>
            </a:r>
          </a:p>
          <a:p>
            <a:pPr algn="ctr"/>
            <a:r>
              <a:rPr lang="en-US" altLang="zh-TW" dirty="0">
                <a:solidFill>
                  <a:schemeClr val="tx1"/>
                </a:solidFill>
                <a:latin typeface="微軟正黑體" panose="020B0604030504040204" pitchFamily="34" charset="-120"/>
                <a:ea typeface="微軟正黑體" panose="020B0604030504040204" pitchFamily="34" charset="-120"/>
              </a:rPr>
              <a:t>27,346</a:t>
            </a:r>
            <a:r>
              <a:rPr lang="zh-TW" altLang="en-US" dirty="0">
                <a:solidFill>
                  <a:schemeClr val="tx1"/>
                </a:solidFill>
                <a:latin typeface="微軟正黑體" panose="020B0604030504040204" pitchFamily="34" charset="-120"/>
                <a:ea typeface="微軟正黑體" panose="020B0604030504040204" pitchFamily="34" charset="-120"/>
              </a:rPr>
              <a:t>筆</a:t>
            </a:r>
          </a:p>
        </p:txBody>
      </p:sp>
      <p:sp>
        <p:nvSpPr>
          <p:cNvPr id="33" name="矩形: 圓角 32">
            <a:extLst>
              <a:ext uri="{FF2B5EF4-FFF2-40B4-BE49-F238E27FC236}">
                <a16:creationId xmlns:a16="http://schemas.microsoft.com/office/drawing/2014/main" id="{931DA04A-143A-4D16-9EB4-03D6CFD16BFB}"/>
              </a:ext>
            </a:extLst>
          </p:cNvPr>
          <p:cNvSpPr/>
          <p:nvPr/>
        </p:nvSpPr>
        <p:spPr>
          <a:xfrm>
            <a:off x="3495314" y="4641043"/>
            <a:ext cx="2074974" cy="692112"/>
          </a:xfrm>
          <a:prstGeom prst="roundRect">
            <a:avLst/>
          </a:prstGeom>
          <a:solidFill>
            <a:schemeClr val="accent2">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測試資料集</a:t>
            </a:r>
            <a:r>
              <a:rPr lang="en-US" altLang="zh-TW" dirty="0">
                <a:solidFill>
                  <a:schemeClr val="tx1"/>
                </a:solidFill>
                <a:latin typeface="微軟正黑體" panose="020B0604030504040204" pitchFamily="34" charset="-120"/>
                <a:ea typeface="微軟正黑體" panose="020B0604030504040204" pitchFamily="34" charset="-120"/>
              </a:rPr>
              <a:t>(20%)</a:t>
            </a:r>
          </a:p>
          <a:p>
            <a:pPr algn="ctr"/>
            <a:r>
              <a:rPr lang="en-US" altLang="zh-TW" dirty="0">
                <a:solidFill>
                  <a:schemeClr val="tx1"/>
                </a:solidFill>
                <a:latin typeface="微軟正黑體" panose="020B0604030504040204" pitchFamily="34" charset="-120"/>
                <a:ea typeface="微軟正黑體" panose="020B0604030504040204" pitchFamily="34" charset="-120"/>
              </a:rPr>
              <a:t>27,346</a:t>
            </a:r>
            <a:r>
              <a:rPr lang="zh-TW" altLang="en-US" dirty="0">
                <a:solidFill>
                  <a:schemeClr val="tx1"/>
                </a:solidFill>
                <a:latin typeface="微軟正黑體" panose="020B0604030504040204" pitchFamily="34" charset="-120"/>
                <a:ea typeface="微軟正黑體" panose="020B0604030504040204" pitchFamily="34" charset="-120"/>
              </a:rPr>
              <a:t>筆</a:t>
            </a:r>
          </a:p>
        </p:txBody>
      </p:sp>
      <p:sp>
        <p:nvSpPr>
          <p:cNvPr id="35" name="文字方塊 34">
            <a:extLst>
              <a:ext uri="{FF2B5EF4-FFF2-40B4-BE49-F238E27FC236}">
                <a16:creationId xmlns:a16="http://schemas.microsoft.com/office/drawing/2014/main" id="{0BCFE6AE-9731-4AE5-B0ED-CB6817343C30}"/>
              </a:ext>
            </a:extLst>
          </p:cNvPr>
          <p:cNvSpPr txBox="1"/>
          <p:nvPr/>
        </p:nvSpPr>
        <p:spPr>
          <a:xfrm>
            <a:off x="6410931" y="1724590"/>
            <a:ext cx="443018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貝氏優化參數的設定與範圍</a:t>
            </a:r>
          </a:p>
        </p:txBody>
      </p:sp>
      <p:graphicFrame>
        <p:nvGraphicFramePr>
          <p:cNvPr id="23" name="表格 22">
            <a:extLst>
              <a:ext uri="{FF2B5EF4-FFF2-40B4-BE49-F238E27FC236}">
                <a16:creationId xmlns:a16="http://schemas.microsoft.com/office/drawing/2014/main" id="{2776426E-5999-4E65-A2C3-97CB58062A13}"/>
              </a:ext>
            </a:extLst>
          </p:cNvPr>
          <p:cNvGraphicFramePr>
            <a:graphicFrameLocks noGrp="1"/>
          </p:cNvGraphicFramePr>
          <p:nvPr>
            <p:extLst>
              <p:ext uri="{D42A27DB-BD31-4B8C-83A1-F6EECF244321}">
                <p14:modId xmlns:p14="http://schemas.microsoft.com/office/powerpoint/2010/main" val="917458049"/>
              </p:ext>
            </p:extLst>
          </p:nvPr>
        </p:nvGraphicFramePr>
        <p:xfrm>
          <a:off x="6621714" y="2902932"/>
          <a:ext cx="4812706" cy="2023685"/>
        </p:xfrm>
        <a:graphic>
          <a:graphicData uri="http://schemas.openxmlformats.org/drawingml/2006/table">
            <a:tbl>
              <a:tblPr firstRow="1" bandRow="1">
                <a:tableStyleId>{7DF18680-E054-41AD-8BC1-D1AEF772440D}</a:tableStyleId>
              </a:tblPr>
              <a:tblGrid>
                <a:gridCol w="2406353">
                  <a:extLst>
                    <a:ext uri="{9D8B030D-6E8A-4147-A177-3AD203B41FA5}">
                      <a16:colId xmlns:a16="http://schemas.microsoft.com/office/drawing/2014/main" val="2467892396"/>
                    </a:ext>
                  </a:extLst>
                </a:gridCol>
                <a:gridCol w="2406353">
                  <a:extLst>
                    <a:ext uri="{9D8B030D-6E8A-4147-A177-3AD203B41FA5}">
                      <a16:colId xmlns:a16="http://schemas.microsoft.com/office/drawing/2014/main" val="2672468777"/>
                    </a:ext>
                  </a:extLst>
                </a:gridCol>
              </a:tblGrid>
              <a:tr h="404737">
                <a:tc>
                  <a:txBody>
                    <a:bodyPr/>
                    <a:lstStyle/>
                    <a:p>
                      <a:pPr algn="ctr"/>
                      <a:r>
                        <a:rPr lang="zh-TW" altLang="en-US" sz="1800" dirty="0">
                          <a:latin typeface="微軟正黑體" panose="020B0604030504040204" pitchFamily="34" charset="-120"/>
                          <a:ea typeface="微軟正黑體" panose="020B0604030504040204" pitchFamily="34" charset="-120"/>
                        </a:rPr>
                        <a:t>參數名稱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參數範圍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0619135"/>
                  </a:ext>
                </a:extLst>
              </a:tr>
              <a:tr h="404737">
                <a:tc>
                  <a:txBody>
                    <a:bodyPr/>
                    <a:lstStyle/>
                    <a:p>
                      <a:pPr algn="ctr">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Memory Cells</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(64, 256)</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3751852"/>
                  </a:ext>
                </a:extLst>
              </a:tr>
              <a:tr h="404737">
                <a:tc>
                  <a:txBody>
                    <a:bodyPr/>
                    <a:lstStyle/>
                    <a:p>
                      <a:pPr algn="ct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Batch size</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(8, 64)</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476181"/>
                  </a:ext>
                </a:extLst>
              </a:tr>
              <a:tr h="404737">
                <a:tc>
                  <a:txBody>
                    <a:bodyPr/>
                    <a:lstStyle/>
                    <a:p>
                      <a:pPr algn="ct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Epochs</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800" kern="100">
                          <a:effectLst/>
                          <a:latin typeface="微軟正黑體" panose="020B0604030504040204" pitchFamily="34" charset="-120"/>
                          <a:ea typeface="微軟正黑體" panose="020B0604030504040204" pitchFamily="34" charset="-120"/>
                          <a:cs typeface="Times New Roman" panose="02020603050405020304" pitchFamily="18" charset="0"/>
                        </a:rPr>
                        <a:t>(10, 40)</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20004"/>
                  </a:ext>
                </a:extLst>
              </a:tr>
              <a:tr h="404737">
                <a:tc>
                  <a:txBody>
                    <a:bodyPr/>
                    <a:lstStyle/>
                    <a:p>
                      <a:pPr algn="ctr">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Learning rate</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(0.0001, 0.01)</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4797121"/>
                  </a:ext>
                </a:extLst>
              </a:tr>
            </a:tbl>
          </a:graphicData>
        </a:graphic>
      </p:graphicFrame>
    </p:spTree>
    <p:extLst>
      <p:ext uri="{BB962C8B-B14F-4D97-AF65-F5344CB8AC3E}">
        <p14:creationId xmlns:p14="http://schemas.microsoft.com/office/powerpoint/2010/main" val="1419877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P spid="33" grpId="0" animBg="1"/>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53</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36FC25D3-9F9B-431B-969C-B2AA0305087B}"/>
              </a:ext>
            </a:extLst>
          </p:cNvPr>
          <p:cNvSpPr txBox="1"/>
          <p:nvPr/>
        </p:nvSpPr>
        <p:spPr>
          <a:xfrm>
            <a:off x="169704" y="1605997"/>
            <a:ext cx="610806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發電量預測結果與分析</a:t>
            </a:r>
            <a:r>
              <a:rPr lang="en-US" altLang="zh-TW" sz="2000" b="1" u="sng" dirty="0">
                <a:latin typeface="微軟正黑體" panose="020B0604030504040204" pitchFamily="34" charset="-120"/>
                <a:ea typeface="微軟正黑體" panose="020B0604030504040204" pitchFamily="34" charset="-120"/>
              </a:rPr>
              <a:t>(</a:t>
            </a:r>
            <a:r>
              <a:rPr lang="zh-TW" altLang="en-US" sz="2000" b="1" u="sng" dirty="0">
                <a:latin typeface="微軟正黑體" panose="020B0604030504040204" pitchFamily="34" charset="-120"/>
                <a:ea typeface="微軟正黑體" panose="020B0604030504040204" pitchFamily="34" charset="-120"/>
              </a:rPr>
              <a:t>重要性大於</a:t>
            </a:r>
            <a:r>
              <a:rPr lang="en-US" altLang="zh-TW" sz="2000" b="1" u="sng" dirty="0">
                <a:latin typeface="微軟正黑體" panose="020B0604030504040204" pitchFamily="34" charset="-120"/>
                <a:ea typeface="微軟正黑體" panose="020B0604030504040204" pitchFamily="34" charset="-120"/>
              </a:rPr>
              <a:t>1.0</a:t>
            </a:r>
            <a:r>
              <a:rPr lang="zh-TW" altLang="en-US" sz="2000" b="1" u="sng" dirty="0">
                <a:latin typeface="微軟正黑體" panose="020B0604030504040204" pitchFamily="34" charset="-120"/>
                <a:ea typeface="微軟正黑體" panose="020B0604030504040204" pitchFamily="34" charset="-120"/>
              </a:rPr>
              <a:t>特徵</a:t>
            </a:r>
            <a:r>
              <a:rPr lang="en-US" altLang="zh-TW" sz="2000" b="1" u="sng" dirty="0">
                <a:latin typeface="微軟正黑體" panose="020B0604030504040204" pitchFamily="34" charset="-120"/>
                <a:ea typeface="微軟正黑體" panose="020B0604030504040204" pitchFamily="34" charset="-120"/>
              </a:rPr>
              <a:t>)</a:t>
            </a:r>
            <a:endParaRPr lang="zh-TW" altLang="en-US" sz="2000" b="1" u="sng" dirty="0">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4A3EB761-3420-45CD-B164-A576D79F26F4}"/>
              </a:ext>
            </a:extLst>
          </p:cNvPr>
          <p:cNvGrpSpPr/>
          <p:nvPr/>
        </p:nvGrpSpPr>
        <p:grpSpPr>
          <a:xfrm>
            <a:off x="920650" y="2089286"/>
            <a:ext cx="3789732" cy="4632188"/>
            <a:chOff x="920650" y="2089286"/>
            <a:chExt cx="3789732" cy="4632188"/>
          </a:xfrm>
        </p:grpSpPr>
        <p:sp>
          <p:nvSpPr>
            <p:cNvPr id="6" name="矩形: 圓角 5">
              <a:extLst>
                <a:ext uri="{FF2B5EF4-FFF2-40B4-BE49-F238E27FC236}">
                  <a16:creationId xmlns:a16="http://schemas.microsoft.com/office/drawing/2014/main" id="{68997DF6-0223-421E-8740-BD2BC09CD722}"/>
                </a:ext>
              </a:extLst>
            </p:cNvPr>
            <p:cNvSpPr/>
            <p:nvPr/>
          </p:nvSpPr>
          <p:spPr>
            <a:xfrm>
              <a:off x="941492" y="2246290"/>
              <a:ext cx="3768890" cy="447518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7DF81A90-5390-4631-BC23-096346D3ECEF}"/>
                </a:ext>
              </a:extLst>
            </p:cNvPr>
            <p:cNvSpPr txBox="1"/>
            <p:nvPr/>
          </p:nvSpPr>
          <p:spPr>
            <a:xfrm>
              <a:off x="1156375" y="2499055"/>
              <a:ext cx="3506592" cy="41502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力矩</a:t>
              </a:r>
              <a:r>
                <a:rPr lang="en-US" altLang="zh-TW"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12)</a:t>
              </a:r>
            </a:p>
            <a:p>
              <a:pPr marL="285750" indent="-28575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葉片</a:t>
              </a:r>
              <a:r>
                <a:rPr lang="en-US" altLang="zh-TW" sz="2000" dirty="0">
                  <a:latin typeface="微軟正黑體" panose="020B0604030504040204" pitchFamily="34" charset="-120"/>
                  <a:ea typeface="微軟正黑體" panose="020B0604030504040204" pitchFamily="34" charset="-120"/>
                </a:rPr>
                <a:t>3</a:t>
              </a:r>
              <a:r>
                <a:rPr lang="zh-TW" altLang="zh-TW" sz="2000" dirty="0">
                  <a:latin typeface="微軟正黑體" panose="020B0604030504040204" pitchFamily="34" charset="-120"/>
                  <a:ea typeface="微軟正黑體" panose="020B0604030504040204" pitchFamily="34" charset="-120"/>
                </a:rPr>
                <a:t>實際角度</a:t>
              </a:r>
              <a:r>
                <a:rPr lang="en-US" altLang="zh-TW" sz="2000" dirty="0">
                  <a:latin typeface="微軟正黑體" panose="020B0604030504040204" pitchFamily="34" charset="-120"/>
                  <a:ea typeface="微軟正黑體" panose="020B0604030504040204" pitchFamily="34" charset="-120"/>
                </a:rPr>
                <a:t>A(</a:t>
              </a:r>
              <a:r>
                <a:rPr lang="zh-TW" altLang="zh-TW"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61)</a:t>
              </a:r>
            </a:p>
            <a:p>
              <a:pPr marL="285750" indent="-285750">
                <a:lnSpc>
                  <a:spcPct val="15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CH4</a:t>
              </a:r>
              <a:r>
                <a:rPr lang="zh-TW" altLang="zh-TW" sz="2000" dirty="0">
                  <a:latin typeface="微軟正黑體" panose="020B0604030504040204" pitchFamily="34" charset="-120"/>
                  <a:ea typeface="微軟正黑體" panose="020B0604030504040204" pitchFamily="34" charset="-120"/>
                </a:rPr>
                <a:t>範圍</a:t>
              </a:r>
              <a:r>
                <a:rPr lang="en-US" altLang="zh-TW"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62)</a:t>
              </a:r>
            </a:p>
            <a:p>
              <a:pPr marL="285750" indent="-28575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葉片</a:t>
              </a:r>
              <a:r>
                <a:rPr lang="en-US" altLang="zh-TW" sz="2000" dirty="0">
                  <a:latin typeface="微軟正黑體" panose="020B0604030504040204" pitchFamily="34" charset="-120"/>
                  <a:ea typeface="微軟正黑體" panose="020B0604030504040204" pitchFamily="34" charset="-120"/>
                </a:rPr>
                <a:t>2</a:t>
              </a:r>
              <a:r>
                <a:rPr lang="zh-TW" altLang="zh-TW" sz="2000" dirty="0">
                  <a:latin typeface="微軟正黑體" panose="020B0604030504040204" pitchFamily="34" charset="-120"/>
                  <a:ea typeface="微軟正黑體" panose="020B0604030504040204" pitchFamily="34" charset="-120"/>
                </a:rPr>
                <a:t>實際角度</a:t>
              </a:r>
              <a:r>
                <a:rPr lang="en-US" altLang="zh-TW" sz="2000" dirty="0">
                  <a:latin typeface="微軟正黑體" panose="020B0604030504040204" pitchFamily="34" charset="-120"/>
                  <a:ea typeface="微軟正黑體" panose="020B0604030504040204" pitchFamily="34" charset="-120"/>
                </a:rPr>
                <a:t>A(</a:t>
              </a:r>
              <a:r>
                <a:rPr lang="zh-TW" altLang="zh-TW"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63)</a:t>
              </a:r>
            </a:p>
            <a:p>
              <a:pPr marL="285750" indent="-28575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葉片</a:t>
              </a:r>
              <a:r>
                <a:rPr lang="en-US" altLang="zh-TW" sz="2000" dirty="0">
                  <a:latin typeface="微軟正黑體" panose="020B0604030504040204" pitchFamily="34" charset="-120"/>
                  <a:ea typeface="微軟正黑體" panose="020B0604030504040204" pitchFamily="34" charset="-120"/>
                </a:rPr>
                <a:t>1</a:t>
              </a:r>
              <a:r>
                <a:rPr lang="zh-TW" altLang="zh-TW" sz="2000" dirty="0">
                  <a:latin typeface="微軟正黑體" panose="020B0604030504040204" pitchFamily="34" charset="-120"/>
                  <a:ea typeface="微軟正黑體" panose="020B0604030504040204" pitchFamily="34" charset="-120"/>
                </a:rPr>
                <a:t>實際角度</a:t>
              </a:r>
              <a:r>
                <a:rPr lang="en-US" altLang="zh-TW" sz="2000" dirty="0">
                  <a:latin typeface="微軟正黑體" panose="020B0604030504040204" pitchFamily="34" charset="-120"/>
                  <a:ea typeface="微軟正黑體" panose="020B0604030504040204" pitchFamily="34" charset="-120"/>
                </a:rPr>
                <a:t>A(</a:t>
              </a:r>
              <a:r>
                <a:rPr lang="zh-TW" altLang="zh-TW"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64)</a:t>
              </a:r>
            </a:p>
            <a:p>
              <a:pPr marL="285750" indent="-28575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葉片</a:t>
              </a:r>
              <a:r>
                <a:rPr lang="en-US" altLang="zh-TW" sz="2000" dirty="0">
                  <a:latin typeface="微軟正黑體" panose="020B0604030504040204" pitchFamily="34" charset="-120"/>
                  <a:ea typeface="微軟正黑體" panose="020B0604030504040204" pitchFamily="34" charset="-120"/>
                </a:rPr>
                <a:t>2</a:t>
              </a:r>
              <a:r>
                <a:rPr lang="zh-TW" altLang="zh-TW" sz="2000" dirty="0">
                  <a:latin typeface="微軟正黑體" panose="020B0604030504040204" pitchFamily="34" charset="-120"/>
                  <a:ea typeface="微軟正黑體" panose="020B0604030504040204" pitchFamily="34" charset="-120"/>
                </a:rPr>
                <a:t>設置度數</a:t>
              </a:r>
              <a:r>
                <a:rPr lang="en-US" altLang="zh-TW"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65)</a:t>
              </a:r>
            </a:p>
            <a:p>
              <a:pPr marL="285750" indent="-28575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俯仰需求基線度</a:t>
              </a:r>
              <a:r>
                <a:rPr lang="en-US" altLang="zh-TW"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66)</a:t>
              </a:r>
            </a:p>
            <a:p>
              <a:pPr marL="285750" indent="-28575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葉片</a:t>
              </a:r>
              <a:r>
                <a:rPr lang="en-US" altLang="zh-TW" sz="2000" dirty="0">
                  <a:latin typeface="微軟正黑體" panose="020B0604030504040204" pitchFamily="34" charset="-120"/>
                  <a:ea typeface="微軟正黑體" panose="020B0604030504040204" pitchFamily="34" charset="-120"/>
                </a:rPr>
                <a:t>1</a:t>
              </a:r>
              <a:r>
                <a:rPr lang="zh-TW" altLang="zh-TW" sz="2000" dirty="0">
                  <a:latin typeface="微軟正黑體" panose="020B0604030504040204" pitchFamily="34" charset="-120"/>
                  <a:ea typeface="微軟正黑體" panose="020B0604030504040204" pitchFamily="34" charset="-120"/>
                </a:rPr>
                <a:t>設置度數</a:t>
              </a:r>
              <a:r>
                <a:rPr lang="en-US" altLang="zh-TW"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67)</a:t>
              </a:r>
            </a:p>
            <a:p>
              <a:pPr marL="285750" indent="-28575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葉片</a:t>
              </a:r>
              <a:r>
                <a:rPr lang="en-US" altLang="zh-TW" sz="2000" dirty="0">
                  <a:latin typeface="微軟正黑體" panose="020B0604030504040204" pitchFamily="34" charset="-120"/>
                  <a:ea typeface="微軟正黑體" panose="020B0604030504040204" pitchFamily="34" charset="-120"/>
                </a:rPr>
                <a:t>3</a:t>
              </a:r>
              <a:r>
                <a:rPr lang="zh-TW" altLang="zh-TW" sz="2000" dirty="0">
                  <a:latin typeface="微軟正黑體" panose="020B0604030504040204" pitchFamily="34" charset="-120"/>
                  <a:ea typeface="微軟正黑體" panose="020B0604030504040204" pitchFamily="34" charset="-120"/>
                </a:rPr>
                <a:t>設置度數</a:t>
              </a:r>
              <a:r>
                <a:rPr lang="en-US" altLang="zh-TW"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68)</a:t>
              </a:r>
              <a:endParaRPr lang="zh-TW" altLang="en-US" sz="2000" dirty="0">
                <a:latin typeface="微軟正黑體" panose="020B0604030504040204" pitchFamily="34" charset="-120"/>
                <a:ea typeface="微軟正黑體" panose="020B0604030504040204" pitchFamily="34" charset="-120"/>
              </a:endParaRPr>
            </a:p>
          </p:txBody>
        </p:sp>
        <p:sp>
          <p:nvSpPr>
            <p:cNvPr id="7" name="矩形: 圓角 6">
              <a:extLst>
                <a:ext uri="{FF2B5EF4-FFF2-40B4-BE49-F238E27FC236}">
                  <a16:creationId xmlns:a16="http://schemas.microsoft.com/office/drawing/2014/main" id="{3646302C-87D9-489F-8E7D-BBF12C4BB6F9}"/>
                </a:ext>
              </a:extLst>
            </p:cNvPr>
            <p:cNvSpPr/>
            <p:nvPr/>
          </p:nvSpPr>
          <p:spPr>
            <a:xfrm>
              <a:off x="920650" y="2089286"/>
              <a:ext cx="1387544" cy="533981"/>
            </a:xfrm>
            <a:prstGeom prst="roundRect">
              <a:avLst>
                <a:gd name="adj" fmla="val 39943"/>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9</a:t>
              </a:r>
              <a:r>
                <a:rPr lang="zh-TW" altLang="en-US" sz="2000" b="1" dirty="0">
                  <a:solidFill>
                    <a:schemeClr val="tx1"/>
                  </a:solidFill>
                  <a:latin typeface="微軟正黑體" panose="020B0604030504040204" pitchFamily="34" charset="-120"/>
                  <a:ea typeface="微軟正黑體" panose="020B0604030504040204" pitchFamily="34" charset="-120"/>
                </a:rPr>
                <a:t>個特徵</a:t>
              </a:r>
            </a:p>
          </p:txBody>
        </p:sp>
      </p:grpSp>
      <p:graphicFrame>
        <p:nvGraphicFramePr>
          <p:cNvPr id="16" name="表格 15">
            <a:extLst>
              <a:ext uri="{FF2B5EF4-FFF2-40B4-BE49-F238E27FC236}">
                <a16:creationId xmlns:a16="http://schemas.microsoft.com/office/drawing/2014/main" id="{AAA0D46C-5934-4E40-964B-866E121411C4}"/>
              </a:ext>
            </a:extLst>
          </p:cNvPr>
          <p:cNvGraphicFramePr>
            <a:graphicFrameLocks noGrp="1"/>
          </p:cNvGraphicFramePr>
          <p:nvPr>
            <p:extLst>
              <p:ext uri="{D42A27DB-BD31-4B8C-83A1-F6EECF244321}">
                <p14:modId xmlns:p14="http://schemas.microsoft.com/office/powerpoint/2010/main" val="3898914769"/>
              </p:ext>
            </p:extLst>
          </p:nvPr>
        </p:nvGraphicFramePr>
        <p:xfrm>
          <a:off x="7572066" y="2295827"/>
          <a:ext cx="3880128" cy="1618948"/>
        </p:xfrm>
        <a:graphic>
          <a:graphicData uri="http://schemas.openxmlformats.org/drawingml/2006/table">
            <a:tbl>
              <a:tblPr firstRow="1" bandRow="1">
                <a:tableStyleId>{7DF18680-E054-41AD-8BC1-D1AEF772440D}</a:tableStyleId>
              </a:tblPr>
              <a:tblGrid>
                <a:gridCol w="1940064">
                  <a:extLst>
                    <a:ext uri="{9D8B030D-6E8A-4147-A177-3AD203B41FA5}">
                      <a16:colId xmlns:a16="http://schemas.microsoft.com/office/drawing/2014/main" val="2467892396"/>
                    </a:ext>
                  </a:extLst>
                </a:gridCol>
                <a:gridCol w="1940064">
                  <a:extLst>
                    <a:ext uri="{9D8B030D-6E8A-4147-A177-3AD203B41FA5}">
                      <a16:colId xmlns:a16="http://schemas.microsoft.com/office/drawing/2014/main" val="2672468777"/>
                    </a:ext>
                  </a:extLst>
                </a:gridCol>
              </a:tblGrid>
              <a:tr h="404737">
                <a:tc>
                  <a:txBody>
                    <a:bodyPr/>
                    <a:lstStyle/>
                    <a:p>
                      <a:pPr algn="ctr">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rPr>
                        <a:t>Memory Cells</a:t>
                      </a:r>
                      <a:endParaRPr lang="zh-TW"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230</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3751852"/>
                  </a:ext>
                </a:extLst>
              </a:tr>
              <a:tr h="404737">
                <a:tc>
                  <a:txBody>
                    <a:bodyPr/>
                    <a:lstStyle/>
                    <a:p>
                      <a:pPr algn="ctr">
                        <a:lnSpc>
                          <a:spcPct val="115000"/>
                        </a:lnSpc>
                        <a:spcAft>
                          <a:spcPts val="0"/>
                        </a:spcAft>
                      </a:pPr>
                      <a:r>
                        <a:rPr lang="en-US" sz="2000" kern="100" dirty="0">
                          <a:solidFill>
                            <a:schemeClr val="tx1"/>
                          </a:solidFill>
                          <a:effectLst/>
                          <a:latin typeface="微軟正黑體" panose="020B0604030504040204" pitchFamily="34" charset="-120"/>
                          <a:ea typeface="微軟正黑體" panose="020B0604030504040204" pitchFamily="34" charset="-120"/>
                        </a:rPr>
                        <a:t>Batch size</a:t>
                      </a:r>
                      <a:endParaRPr lang="zh-TW" sz="20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8</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26476181"/>
                  </a:ext>
                </a:extLst>
              </a:tr>
              <a:tr h="404737">
                <a:tc>
                  <a:txBody>
                    <a:bodyPr/>
                    <a:lstStyle/>
                    <a:p>
                      <a:pPr algn="ctr">
                        <a:lnSpc>
                          <a:spcPct val="115000"/>
                        </a:lnSpc>
                        <a:spcAft>
                          <a:spcPts val="0"/>
                        </a:spcAft>
                      </a:pPr>
                      <a:r>
                        <a:rPr lang="en-US" sz="2000" kern="100" dirty="0">
                          <a:solidFill>
                            <a:schemeClr val="tx1"/>
                          </a:solidFill>
                          <a:effectLst/>
                          <a:latin typeface="微軟正黑體" panose="020B0604030504040204" pitchFamily="34" charset="-120"/>
                          <a:ea typeface="微軟正黑體" panose="020B0604030504040204" pitchFamily="34" charset="-120"/>
                        </a:rPr>
                        <a:t>Epochs</a:t>
                      </a:r>
                      <a:endParaRPr lang="zh-TW" sz="20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39</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9820004"/>
                  </a:ext>
                </a:extLst>
              </a:tr>
              <a:tr h="404737">
                <a:tc>
                  <a:txBody>
                    <a:bodyPr/>
                    <a:lstStyle/>
                    <a:p>
                      <a:pPr algn="ctr">
                        <a:lnSpc>
                          <a:spcPct val="115000"/>
                        </a:lnSpc>
                        <a:spcAft>
                          <a:spcPts val="0"/>
                        </a:spcAft>
                      </a:pPr>
                      <a:r>
                        <a:rPr lang="en-US" sz="2000" kern="100" dirty="0">
                          <a:solidFill>
                            <a:schemeClr val="tx1"/>
                          </a:solidFill>
                          <a:effectLst/>
                          <a:latin typeface="微軟正黑體" panose="020B0604030504040204" pitchFamily="34" charset="-120"/>
                          <a:ea typeface="微軟正黑體" panose="020B0604030504040204" pitchFamily="34" charset="-120"/>
                        </a:rPr>
                        <a:t>Learning rate</a:t>
                      </a:r>
                      <a:endParaRPr lang="zh-TW" sz="20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0.00898</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24797121"/>
                  </a:ext>
                </a:extLst>
              </a:tr>
            </a:tbl>
          </a:graphicData>
        </a:graphic>
      </p:graphicFrame>
      <p:sp>
        <p:nvSpPr>
          <p:cNvPr id="8" name="箭號: 向右 7">
            <a:extLst>
              <a:ext uri="{FF2B5EF4-FFF2-40B4-BE49-F238E27FC236}">
                <a16:creationId xmlns:a16="http://schemas.microsoft.com/office/drawing/2014/main" id="{F3EFCB39-9493-401A-974B-5BC66599DE29}"/>
              </a:ext>
            </a:extLst>
          </p:cNvPr>
          <p:cNvSpPr/>
          <p:nvPr/>
        </p:nvSpPr>
        <p:spPr>
          <a:xfrm>
            <a:off x="5119455" y="2769833"/>
            <a:ext cx="2044823" cy="6591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參數調整結果</a:t>
            </a:r>
          </a:p>
        </p:txBody>
      </p:sp>
      <p:sp>
        <p:nvSpPr>
          <p:cNvPr id="23" name="箭號: 向右 22">
            <a:extLst>
              <a:ext uri="{FF2B5EF4-FFF2-40B4-BE49-F238E27FC236}">
                <a16:creationId xmlns:a16="http://schemas.microsoft.com/office/drawing/2014/main" id="{C921B17D-4292-4B37-9D40-D7B7E9077EBE}"/>
              </a:ext>
            </a:extLst>
          </p:cNvPr>
          <p:cNvSpPr/>
          <p:nvPr/>
        </p:nvSpPr>
        <p:spPr>
          <a:xfrm>
            <a:off x="5119455" y="5055216"/>
            <a:ext cx="2044823" cy="659167"/>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預測績效結果</a:t>
            </a:r>
          </a:p>
        </p:txBody>
      </p:sp>
      <p:graphicFrame>
        <p:nvGraphicFramePr>
          <p:cNvPr id="24" name="表格 23">
            <a:extLst>
              <a:ext uri="{FF2B5EF4-FFF2-40B4-BE49-F238E27FC236}">
                <a16:creationId xmlns:a16="http://schemas.microsoft.com/office/drawing/2014/main" id="{7D88BD77-5223-424E-9FE3-E911718F3905}"/>
              </a:ext>
            </a:extLst>
          </p:cNvPr>
          <p:cNvGraphicFramePr>
            <a:graphicFrameLocks noGrp="1"/>
          </p:cNvGraphicFramePr>
          <p:nvPr>
            <p:extLst>
              <p:ext uri="{D42A27DB-BD31-4B8C-83A1-F6EECF244321}">
                <p14:modId xmlns:p14="http://schemas.microsoft.com/office/powerpoint/2010/main" val="34988893"/>
              </p:ext>
            </p:extLst>
          </p:nvPr>
        </p:nvGraphicFramePr>
        <p:xfrm>
          <a:off x="7572066" y="4588655"/>
          <a:ext cx="3880128" cy="1618948"/>
        </p:xfrm>
        <a:graphic>
          <a:graphicData uri="http://schemas.openxmlformats.org/drawingml/2006/table">
            <a:tbl>
              <a:tblPr firstRow="1" bandRow="1">
                <a:tableStyleId>{7DF18680-E054-41AD-8BC1-D1AEF772440D}</a:tableStyleId>
              </a:tblPr>
              <a:tblGrid>
                <a:gridCol w="1940064">
                  <a:extLst>
                    <a:ext uri="{9D8B030D-6E8A-4147-A177-3AD203B41FA5}">
                      <a16:colId xmlns:a16="http://schemas.microsoft.com/office/drawing/2014/main" val="2467892396"/>
                    </a:ext>
                  </a:extLst>
                </a:gridCol>
                <a:gridCol w="1940064">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0.95</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157.58</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mn-cs"/>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84.63</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mn-cs"/>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24,831.46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24797121"/>
                  </a:ext>
                </a:extLst>
              </a:tr>
            </a:tbl>
          </a:graphicData>
        </a:graphic>
      </p:graphicFrame>
    </p:spTree>
    <p:extLst>
      <p:ext uri="{BB962C8B-B14F-4D97-AF65-F5344CB8AC3E}">
        <p14:creationId xmlns:p14="http://schemas.microsoft.com/office/powerpoint/2010/main" val="2905545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54</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36FC25D3-9F9B-431B-969C-B2AA0305087B}"/>
              </a:ext>
            </a:extLst>
          </p:cNvPr>
          <p:cNvSpPr txBox="1"/>
          <p:nvPr/>
        </p:nvSpPr>
        <p:spPr>
          <a:xfrm>
            <a:off x="169704" y="1605997"/>
            <a:ext cx="610806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發電量預測結果與分析</a:t>
            </a:r>
            <a:r>
              <a:rPr lang="en-US" altLang="zh-TW" sz="2000" b="1" u="sng" dirty="0">
                <a:latin typeface="微軟正黑體" panose="020B0604030504040204" pitchFamily="34" charset="-120"/>
                <a:ea typeface="微軟正黑體" panose="020B0604030504040204" pitchFamily="34" charset="-120"/>
              </a:rPr>
              <a:t>(</a:t>
            </a:r>
            <a:r>
              <a:rPr lang="zh-TW" altLang="en-US" sz="2000" b="1" u="sng" dirty="0">
                <a:latin typeface="微軟正黑體" panose="020B0604030504040204" pitchFamily="34" charset="-120"/>
                <a:ea typeface="微軟正黑體" panose="020B0604030504040204" pitchFamily="34" charset="-120"/>
              </a:rPr>
              <a:t>重要性大於</a:t>
            </a:r>
            <a:r>
              <a:rPr lang="en-US" altLang="zh-TW" sz="2000" b="1" u="sng" dirty="0">
                <a:latin typeface="微軟正黑體" panose="020B0604030504040204" pitchFamily="34" charset="-120"/>
                <a:ea typeface="微軟正黑體" panose="020B0604030504040204" pitchFamily="34" charset="-120"/>
              </a:rPr>
              <a:t>0.9</a:t>
            </a:r>
            <a:r>
              <a:rPr lang="zh-TW" altLang="en-US" sz="2000" b="1" u="sng" dirty="0">
                <a:latin typeface="微軟正黑體" panose="020B0604030504040204" pitchFamily="34" charset="-120"/>
                <a:ea typeface="微軟正黑體" panose="020B0604030504040204" pitchFamily="34" charset="-120"/>
              </a:rPr>
              <a:t>特徵</a:t>
            </a:r>
            <a:r>
              <a:rPr lang="en-US" altLang="zh-TW" sz="2000" b="1" u="sng" dirty="0">
                <a:latin typeface="微軟正黑體" panose="020B0604030504040204" pitchFamily="34" charset="-120"/>
                <a:ea typeface="微軟正黑體" panose="020B0604030504040204" pitchFamily="34" charset="-120"/>
              </a:rPr>
              <a:t>)</a:t>
            </a:r>
            <a:endParaRPr lang="zh-TW" altLang="en-US" sz="2000" b="1" u="sng" dirty="0">
              <a:latin typeface="微軟正黑體" panose="020B0604030504040204" pitchFamily="34" charset="-120"/>
              <a:ea typeface="微軟正黑體" panose="020B0604030504040204" pitchFamily="34" charset="-120"/>
            </a:endParaRPr>
          </a:p>
        </p:txBody>
      </p:sp>
      <p:graphicFrame>
        <p:nvGraphicFramePr>
          <p:cNvPr id="16" name="表格 15">
            <a:extLst>
              <a:ext uri="{FF2B5EF4-FFF2-40B4-BE49-F238E27FC236}">
                <a16:creationId xmlns:a16="http://schemas.microsoft.com/office/drawing/2014/main" id="{AAA0D46C-5934-4E40-964B-866E121411C4}"/>
              </a:ext>
            </a:extLst>
          </p:cNvPr>
          <p:cNvGraphicFramePr>
            <a:graphicFrameLocks noGrp="1"/>
          </p:cNvGraphicFramePr>
          <p:nvPr>
            <p:extLst>
              <p:ext uri="{D42A27DB-BD31-4B8C-83A1-F6EECF244321}">
                <p14:modId xmlns:p14="http://schemas.microsoft.com/office/powerpoint/2010/main" val="927071356"/>
              </p:ext>
            </p:extLst>
          </p:nvPr>
        </p:nvGraphicFramePr>
        <p:xfrm>
          <a:off x="7572066" y="2295827"/>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algn="ctr">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Memory Cells</a:t>
                      </a:r>
                      <a:endParaRPr lang="zh-TW"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78</a:t>
                      </a:r>
                      <a:endParaRPr lang="zh-TW"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3751852"/>
                  </a:ext>
                </a:extLst>
              </a:tr>
              <a:tr h="404737">
                <a:tc>
                  <a:txBody>
                    <a:bodyPr/>
                    <a:lstStyle/>
                    <a:p>
                      <a:pPr algn="ctr">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Batch size</a:t>
                      </a:r>
                      <a:endParaRPr lang="zh-TW"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17</a:t>
                      </a:r>
                      <a:endParaRPr lang="zh-TW"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26476181"/>
                  </a:ext>
                </a:extLst>
              </a:tr>
              <a:tr h="404737">
                <a:tc>
                  <a:txBody>
                    <a:bodyPr/>
                    <a:lstStyle/>
                    <a:p>
                      <a:pPr algn="ctr">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Epochs</a:t>
                      </a:r>
                      <a:endParaRPr lang="zh-TW"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16</a:t>
                      </a:r>
                      <a:endParaRPr lang="zh-TW"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9820004"/>
                  </a:ext>
                </a:extLst>
              </a:tr>
              <a:tr h="404737">
                <a:tc>
                  <a:txBody>
                    <a:bodyPr/>
                    <a:lstStyle/>
                    <a:p>
                      <a:pPr algn="ctr">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Learning rate</a:t>
                      </a:r>
                      <a:endParaRPr lang="zh-TW"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0.00117</a:t>
                      </a:r>
                      <a:endParaRPr lang="zh-TW"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24797121"/>
                  </a:ext>
                </a:extLst>
              </a:tr>
            </a:tbl>
          </a:graphicData>
        </a:graphic>
      </p:graphicFrame>
      <p:sp>
        <p:nvSpPr>
          <p:cNvPr id="8" name="箭號: 向右 7">
            <a:extLst>
              <a:ext uri="{FF2B5EF4-FFF2-40B4-BE49-F238E27FC236}">
                <a16:creationId xmlns:a16="http://schemas.microsoft.com/office/drawing/2014/main" id="{F3EFCB39-9493-401A-974B-5BC66599DE29}"/>
              </a:ext>
            </a:extLst>
          </p:cNvPr>
          <p:cNvSpPr/>
          <p:nvPr/>
        </p:nvSpPr>
        <p:spPr>
          <a:xfrm>
            <a:off x="5119455" y="2769833"/>
            <a:ext cx="2044823" cy="6591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參數調整結果</a:t>
            </a:r>
          </a:p>
        </p:txBody>
      </p:sp>
      <p:sp>
        <p:nvSpPr>
          <p:cNvPr id="23" name="箭號: 向右 22">
            <a:extLst>
              <a:ext uri="{FF2B5EF4-FFF2-40B4-BE49-F238E27FC236}">
                <a16:creationId xmlns:a16="http://schemas.microsoft.com/office/drawing/2014/main" id="{C921B17D-4292-4B37-9D40-D7B7E9077EBE}"/>
              </a:ext>
            </a:extLst>
          </p:cNvPr>
          <p:cNvSpPr/>
          <p:nvPr/>
        </p:nvSpPr>
        <p:spPr>
          <a:xfrm>
            <a:off x="5119455" y="5055216"/>
            <a:ext cx="2044823" cy="659167"/>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預測績效結果</a:t>
            </a:r>
          </a:p>
        </p:txBody>
      </p:sp>
      <p:graphicFrame>
        <p:nvGraphicFramePr>
          <p:cNvPr id="24" name="表格 23">
            <a:extLst>
              <a:ext uri="{FF2B5EF4-FFF2-40B4-BE49-F238E27FC236}">
                <a16:creationId xmlns:a16="http://schemas.microsoft.com/office/drawing/2014/main" id="{7D88BD77-5223-424E-9FE3-E911718F3905}"/>
              </a:ext>
            </a:extLst>
          </p:cNvPr>
          <p:cNvGraphicFramePr>
            <a:graphicFrameLocks noGrp="1"/>
          </p:cNvGraphicFramePr>
          <p:nvPr>
            <p:extLst>
              <p:ext uri="{D42A27DB-BD31-4B8C-83A1-F6EECF244321}">
                <p14:modId xmlns:p14="http://schemas.microsoft.com/office/powerpoint/2010/main" val="2425096466"/>
              </p:ext>
            </p:extLst>
          </p:nvPr>
        </p:nvGraphicFramePr>
        <p:xfrm>
          <a:off x="7572066" y="4588655"/>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0.95</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122.26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69.29</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14,947.51</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24797121"/>
                  </a:ext>
                </a:extLst>
              </a:tr>
            </a:tbl>
          </a:graphicData>
        </a:graphic>
      </p:graphicFrame>
      <p:grpSp>
        <p:nvGrpSpPr>
          <p:cNvPr id="10" name="群組 9">
            <a:extLst>
              <a:ext uri="{FF2B5EF4-FFF2-40B4-BE49-F238E27FC236}">
                <a16:creationId xmlns:a16="http://schemas.microsoft.com/office/drawing/2014/main" id="{A9AD9039-AE37-47E7-9A47-638EC750376D}"/>
              </a:ext>
            </a:extLst>
          </p:cNvPr>
          <p:cNvGrpSpPr/>
          <p:nvPr/>
        </p:nvGrpSpPr>
        <p:grpSpPr>
          <a:xfrm>
            <a:off x="729031" y="2885431"/>
            <a:ext cx="4186530" cy="3029007"/>
            <a:chOff x="729031" y="2885431"/>
            <a:chExt cx="4186530" cy="3029007"/>
          </a:xfrm>
        </p:grpSpPr>
        <p:sp>
          <p:nvSpPr>
            <p:cNvPr id="6" name="矩形: 圓角 5">
              <a:extLst>
                <a:ext uri="{FF2B5EF4-FFF2-40B4-BE49-F238E27FC236}">
                  <a16:creationId xmlns:a16="http://schemas.microsoft.com/office/drawing/2014/main" id="{68997DF6-0223-421E-8740-BD2BC09CD722}"/>
                </a:ext>
              </a:extLst>
            </p:cNvPr>
            <p:cNvSpPr/>
            <p:nvPr/>
          </p:nvSpPr>
          <p:spPr>
            <a:xfrm>
              <a:off x="749873" y="3042435"/>
              <a:ext cx="3961794" cy="234236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7DF81A90-5390-4631-BC23-096346D3ECEF}"/>
                </a:ext>
              </a:extLst>
            </p:cNvPr>
            <p:cNvSpPr txBox="1"/>
            <p:nvPr/>
          </p:nvSpPr>
          <p:spPr>
            <a:xfrm>
              <a:off x="953766" y="3438589"/>
              <a:ext cx="3961795" cy="18824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變速箱</a:t>
              </a:r>
              <a:r>
                <a:rPr lang="en-US" altLang="zh-TW" sz="2000" dirty="0">
                  <a:latin typeface="微軟正黑體" panose="020B0604030504040204" pitchFamily="34" charset="-120"/>
                  <a:ea typeface="微軟正黑體" panose="020B0604030504040204" pitchFamily="34" charset="-120"/>
                </a:rPr>
                <a:t>T1</a:t>
              </a:r>
              <a:r>
                <a:rPr lang="zh-TW" altLang="en-US" sz="2000" dirty="0">
                  <a:latin typeface="微軟正黑體" panose="020B0604030504040204" pitchFamily="34" charset="-120"/>
                  <a:ea typeface="微軟正黑體" panose="020B0604030504040204" pitchFamily="34" charset="-120"/>
                </a:rPr>
                <a:t>高速軸溫度</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0)</a:t>
              </a:r>
            </a:p>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變速箱</a:t>
              </a:r>
              <a:r>
                <a:rPr lang="en-US" altLang="zh-TW" sz="2000" dirty="0">
                  <a:latin typeface="微軟正黑體" panose="020B0604030504040204" pitchFamily="34" charset="-120"/>
                  <a:ea typeface="微軟正黑體" panose="020B0604030504040204" pitchFamily="34" charset="-120"/>
                </a:rPr>
                <a:t>T3</a:t>
              </a:r>
              <a:r>
                <a:rPr lang="zh-TW" altLang="en-US" sz="2000" dirty="0">
                  <a:latin typeface="微軟正黑體" panose="020B0604030504040204" pitchFamily="34" charset="-120"/>
                  <a:ea typeface="微軟正黑體" panose="020B0604030504040204" pitchFamily="34" charset="-120"/>
                </a:rPr>
                <a:t>高速軸溫度</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1)</a:t>
              </a:r>
            </a:p>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變速箱</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油溫</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5)</a:t>
              </a:r>
            </a:p>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功率因素</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編號</a:t>
              </a:r>
              <a:r>
                <a:rPr lang="en-US" altLang="zh-TW" sz="2000" dirty="0">
                  <a:latin typeface="微軟正黑體" panose="020B0604030504040204" pitchFamily="34" charset="-120"/>
                  <a:ea typeface="微軟正黑體" panose="020B0604030504040204" pitchFamily="34" charset="-120"/>
                </a:rPr>
                <a:t>22)</a:t>
              </a:r>
            </a:p>
          </p:txBody>
        </p:sp>
        <p:sp>
          <p:nvSpPr>
            <p:cNvPr id="7" name="矩形: 圓角 6">
              <a:extLst>
                <a:ext uri="{FF2B5EF4-FFF2-40B4-BE49-F238E27FC236}">
                  <a16:creationId xmlns:a16="http://schemas.microsoft.com/office/drawing/2014/main" id="{3646302C-87D9-489F-8E7D-BBF12C4BB6F9}"/>
                </a:ext>
              </a:extLst>
            </p:cNvPr>
            <p:cNvSpPr/>
            <p:nvPr/>
          </p:nvSpPr>
          <p:spPr>
            <a:xfrm>
              <a:off x="729031" y="2885431"/>
              <a:ext cx="1449688" cy="533981"/>
            </a:xfrm>
            <a:prstGeom prst="roundRect">
              <a:avLst>
                <a:gd name="adj" fmla="val 39943"/>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13</a:t>
              </a:r>
              <a:r>
                <a:rPr lang="zh-TW" altLang="en-US" sz="2000" b="1" dirty="0">
                  <a:solidFill>
                    <a:schemeClr val="tx1"/>
                  </a:solidFill>
                  <a:latin typeface="微軟正黑體" panose="020B0604030504040204" pitchFamily="34" charset="-120"/>
                  <a:ea typeface="微軟正黑體" panose="020B0604030504040204" pitchFamily="34" charset="-120"/>
                </a:rPr>
                <a:t>個特徵</a:t>
              </a:r>
            </a:p>
          </p:txBody>
        </p:sp>
        <p:sp>
          <p:nvSpPr>
            <p:cNvPr id="9" name="文字方塊 8">
              <a:extLst>
                <a:ext uri="{FF2B5EF4-FFF2-40B4-BE49-F238E27FC236}">
                  <a16:creationId xmlns:a16="http://schemas.microsoft.com/office/drawing/2014/main" id="{81100D2B-8A76-4B1E-9D9E-C3E38B178A60}"/>
                </a:ext>
              </a:extLst>
            </p:cNvPr>
            <p:cNvSpPr txBox="1"/>
            <p:nvPr/>
          </p:nvSpPr>
          <p:spPr>
            <a:xfrm>
              <a:off x="1811931" y="5514328"/>
              <a:ext cx="1837678"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新增了</a:t>
              </a:r>
              <a:r>
                <a:rPr lang="en-US" altLang="zh-TW" sz="2000" b="1" dirty="0">
                  <a:latin typeface="微軟正黑體" panose="020B0604030504040204" pitchFamily="34" charset="-120"/>
                  <a:ea typeface="微軟正黑體" panose="020B0604030504040204" pitchFamily="34" charset="-120"/>
                </a:rPr>
                <a:t>4</a:t>
              </a:r>
              <a:r>
                <a:rPr lang="zh-TW" altLang="en-US" sz="2000" b="1" dirty="0">
                  <a:latin typeface="微軟正黑體" panose="020B0604030504040204" pitchFamily="34" charset="-120"/>
                  <a:ea typeface="微軟正黑體" panose="020B0604030504040204" pitchFamily="34" charset="-120"/>
                </a:rPr>
                <a:t>個</a:t>
              </a:r>
            </a:p>
          </p:txBody>
        </p:sp>
      </p:grpSp>
    </p:spTree>
    <p:extLst>
      <p:ext uri="{BB962C8B-B14F-4D97-AF65-F5344CB8AC3E}">
        <p14:creationId xmlns:p14="http://schemas.microsoft.com/office/powerpoint/2010/main" val="40195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55</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36FC25D3-9F9B-431B-969C-B2AA0305087B}"/>
              </a:ext>
            </a:extLst>
          </p:cNvPr>
          <p:cNvSpPr txBox="1"/>
          <p:nvPr/>
        </p:nvSpPr>
        <p:spPr>
          <a:xfrm>
            <a:off x="169704" y="1605997"/>
            <a:ext cx="610806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發電量預測結果與分析</a:t>
            </a:r>
            <a:r>
              <a:rPr lang="en-US" altLang="zh-TW" sz="2000" b="1" u="sng" dirty="0">
                <a:latin typeface="微軟正黑體" panose="020B0604030504040204" pitchFamily="34" charset="-120"/>
                <a:ea typeface="微軟正黑體" panose="020B0604030504040204" pitchFamily="34" charset="-120"/>
              </a:rPr>
              <a:t>(</a:t>
            </a:r>
            <a:r>
              <a:rPr lang="zh-TW" altLang="en-US" sz="2000" b="1" u="sng" dirty="0">
                <a:latin typeface="微軟正黑體" panose="020B0604030504040204" pitchFamily="34" charset="-120"/>
                <a:ea typeface="微軟正黑體" panose="020B0604030504040204" pitchFamily="34" charset="-120"/>
              </a:rPr>
              <a:t>重要性大於</a:t>
            </a:r>
            <a:r>
              <a:rPr lang="en-US" altLang="zh-TW" sz="2000" b="1" u="sng" dirty="0">
                <a:latin typeface="微軟正黑體" panose="020B0604030504040204" pitchFamily="34" charset="-120"/>
                <a:ea typeface="微軟正黑體" panose="020B0604030504040204" pitchFamily="34" charset="-120"/>
              </a:rPr>
              <a:t>0.8</a:t>
            </a:r>
            <a:r>
              <a:rPr lang="zh-TW" altLang="en-US" sz="2000" b="1" u="sng" dirty="0">
                <a:latin typeface="微軟正黑體" panose="020B0604030504040204" pitchFamily="34" charset="-120"/>
                <a:ea typeface="微軟正黑體" panose="020B0604030504040204" pitchFamily="34" charset="-120"/>
              </a:rPr>
              <a:t>特徵</a:t>
            </a:r>
            <a:r>
              <a:rPr lang="en-US" altLang="zh-TW" sz="2000" b="1" u="sng" dirty="0">
                <a:latin typeface="微軟正黑體" panose="020B0604030504040204" pitchFamily="34" charset="-120"/>
                <a:ea typeface="微軟正黑體" panose="020B0604030504040204" pitchFamily="34" charset="-120"/>
              </a:rPr>
              <a:t>)</a:t>
            </a:r>
            <a:endParaRPr lang="zh-TW" altLang="en-US" sz="2000" b="1" u="sng" dirty="0">
              <a:latin typeface="微軟正黑體" panose="020B0604030504040204" pitchFamily="34" charset="-120"/>
              <a:ea typeface="微軟正黑體" panose="020B0604030504040204" pitchFamily="34" charset="-120"/>
            </a:endParaRPr>
          </a:p>
        </p:txBody>
      </p:sp>
      <p:graphicFrame>
        <p:nvGraphicFramePr>
          <p:cNvPr id="16" name="表格 15">
            <a:extLst>
              <a:ext uri="{FF2B5EF4-FFF2-40B4-BE49-F238E27FC236}">
                <a16:creationId xmlns:a16="http://schemas.microsoft.com/office/drawing/2014/main" id="{AAA0D46C-5934-4E40-964B-866E121411C4}"/>
              </a:ext>
            </a:extLst>
          </p:cNvPr>
          <p:cNvGraphicFramePr>
            <a:graphicFrameLocks noGrp="1"/>
          </p:cNvGraphicFramePr>
          <p:nvPr>
            <p:extLst>
              <p:ext uri="{D42A27DB-BD31-4B8C-83A1-F6EECF244321}">
                <p14:modId xmlns:p14="http://schemas.microsoft.com/office/powerpoint/2010/main" val="689868849"/>
              </p:ext>
            </p:extLst>
          </p:nvPr>
        </p:nvGraphicFramePr>
        <p:xfrm>
          <a:off x="7572066" y="2295827"/>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Memory Cells</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192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Batch size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45</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Epochs</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39</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Learning rate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0.00695</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24797121"/>
                  </a:ext>
                </a:extLst>
              </a:tr>
            </a:tbl>
          </a:graphicData>
        </a:graphic>
      </p:graphicFrame>
      <p:sp>
        <p:nvSpPr>
          <p:cNvPr id="8" name="箭號: 向右 7">
            <a:extLst>
              <a:ext uri="{FF2B5EF4-FFF2-40B4-BE49-F238E27FC236}">
                <a16:creationId xmlns:a16="http://schemas.microsoft.com/office/drawing/2014/main" id="{F3EFCB39-9493-401A-974B-5BC66599DE29}"/>
              </a:ext>
            </a:extLst>
          </p:cNvPr>
          <p:cNvSpPr/>
          <p:nvPr/>
        </p:nvSpPr>
        <p:spPr>
          <a:xfrm>
            <a:off x="5119455" y="2769833"/>
            <a:ext cx="2044823" cy="6591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參數調整結果</a:t>
            </a:r>
          </a:p>
        </p:txBody>
      </p:sp>
      <p:sp>
        <p:nvSpPr>
          <p:cNvPr id="23" name="箭號: 向右 22">
            <a:extLst>
              <a:ext uri="{FF2B5EF4-FFF2-40B4-BE49-F238E27FC236}">
                <a16:creationId xmlns:a16="http://schemas.microsoft.com/office/drawing/2014/main" id="{C921B17D-4292-4B37-9D40-D7B7E9077EBE}"/>
              </a:ext>
            </a:extLst>
          </p:cNvPr>
          <p:cNvSpPr/>
          <p:nvPr/>
        </p:nvSpPr>
        <p:spPr>
          <a:xfrm>
            <a:off x="5119455" y="5055216"/>
            <a:ext cx="2044823" cy="659167"/>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預測績效結果</a:t>
            </a:r>
          </a:p>
        </p:txBody>
      </p:sp>
      <p:graphicFrame>
        <p:nvGraphicFramePr>
          <p:cNvPr id="24" name="表格 23">
            <a:extLst>
              <a:ext uri="{FF2B5EF4-FFF2-40B4-BE49-F238E27FC236}">
                <a16:creationId xmlns:a16="http://schemas.microsoft.com/office/drawing/2014/main" id="{7D88BD77-5223-424E-9FE3-E911718F3905}"/>
              </a:ext>
            </a:extLst>
          </p:cNvPr>
          <p:cNvGraphicFramePr>
            <a:graphicFrameLocks noGrp="1"/>
          </p:cNvGraphicFramePr>
          <p:nvPr>
            <p:extLst>
              <p:ext uri="{D42A27DB-BD31-4B8C-83A1-F6EECF244321}">
                <p14:modId xmlns:p14="http://schemas.microsoft.com/office/powerpoint/2010/main" val="1131853122"/>
              </p:ext>
            </p:extLst>
          </p:nvPr>
        </p:nvGraphicFramePr>
        <p:xfrm>
          <a:off x="7572066" y="4588655"/>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0.96</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118.71</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70.37</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14,092.06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24797121"/>
                  </a:ext>
                </a:extLst>
              </a:tr>
            </a:tbl>
          </a:graphicData>
        </a:graphic>
      </p:graphicFrame>
      <p:grpSp>
        <p:nvGrpSpPr>
          <p:cNvPr id="10" name="群組 9">
            <a:extLst>
              <a:ext uri="{FF2B5EF4-FFF2-40B4-BE49-F238E27FC236}">
                <a16:creationId xmlns:a16="http://schemas.microsoft.com/office/drawing/2014/main" id="{A9AD9039-AE37-47E7-9A47-638EC750376D}"/>
              </a:ext>
            </a:extLst>
          </p:cNvPr>
          <p:cNvGrpSpPr/>
          <p:nvPr/>
        </p:nvGrpSpPr>
        <p:grpSpPr>
          <a:xfrm>
            <a:off x="282480" y="2736685"/>
            <a:ext cx="4633081" cy="3470918"/>
            <a:chOff x="729031" y="2885431"/>
            <a:chExt cx="4186529" cy="3470918"/>
          </a:xfrm>
        </p:grpSpPr>
        <p:sp>
          <p:nvSpPr>
            <p:cNvPr id="6" name="矩形: 圓角 5">
              <a:extLst>
                <a:ext uri="{FF2B5EF4-FFF2-40B4-BE49-F238E27FC236}">
                  <a16:creationId xmlns:a16="http://schemas.microsoft.com/office/drawing/2014/main" id="{68997DF6-0223-421E-8740-BD2BC09CD722}"/>
                </a:ext>
              </a:extLst>
            </p:cNvPr>
            <p:cNvSpPr/>
            <p:nvPr/>
          </p:nvSpPr>
          <p:spPr>
            <a:xfrm>
              <a:off x="749873" y="3042435"/>
              <a:ext cx="4045144" cy="28239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7DF81A90-5390-4631-BC23-096346D3ECEF}"/>
                </a:ext>
              </a:extLst>
            </p:cNvPr>
            <p:cNvSpPr txBox="1"/>
            <p:nvPr/>
          </p:nvSpPr>
          <p:spPr>
            <a:xfrm>
              <a:off x="953766" y="3438589"/>
              <a:ext cx="3961794" cy="2344103"/>
            </a:xfrm>
            <a:prstGeom prst="rect">
              <a:avLst/>
            </a:prstGeom>
            <a:noFill/>
          </p:spPr>
          <p:txBody>
            <a:bodyPr wrap="square" rtlCol="0">
              <a:spAutoFit/>
            </a:bodyPr>
            <a:lstStyle>
              <a:defPPr>
                <a:defRPr lang="zh-TW"/>
              </a:defPPr>
              <a:lvl1pPr marL="285750" indent="-285750">
                <a:lnSpc>
                  <a:spcPct val="150000"/>
                </a:lnSpc>
                <a:buFont typeface="Arial" panose="020B0604020202020204" pitchFamily="34" charset="0"/>
                <a:buChar char="•"/>
                <a:defRPr sz="2000">
                  <a:latin typeface="微軟正黑體" panose="020B0604030504040204" pitchFamily="34" charset="-120"/>
                  <a:ea typeface="微軟正黑體" panose="020B0604030504040204" pitchFamily="34" charset="-120"/>
                </a:defRPr>
              </a:lvl1pPr>
            </a:lstStyle>
            <a:p>
              <a:r>
                <a:rPr lang="zh-TW" altLang="zh-TW" dirty="0"/>
                <a:t>變速箱</a:t>
              </a:r>
              <a:r>
                <a:rPr lang="en-US" altLang="zh-TW" dirty="0"/>
                <a:t>T1</a:t>
              </a:r>
              <a:r>
                <a:rPr lang="zh-TW" altLang="zh-TW" dirty="0"/>
                <a:t>中間高速軸溫度</a:t>
              </a:r>
              <a:r>
                <a:rPr lang="en-US" altLang="zh-TW" dirty="0"/>
                <a:t>(</a:t>
              </a:r>
              <a:r>
                <a:rPr lang="zh-TW" altLang="zh-TW" dirty="0"/>
                <a:t>編號</a:t>
              </a:r>
              <a:r>
                <a:rPr lang="en-US" altLang="zh-TW" dirty="0"/>
                <a:t>2)</a:t>
              </a:r>
            </a:p>
            <a:p>
              <a:r>
                <a:rPr lang="zh-TW" altLang="zh-TW" dirty="0"/>
                <a:t>變速箱空心軸承溫度</a:t>
              </a:r>
              <a:r>
                <a:rPr lang="en-US" altLang="zh-TW" dirty="0"/>
                <a:t>(</a:t>
              </a:r>
              <a:r>
                <a:rPr lang="zh-TW" altLang="zh-TW" dirty="0"/>
                <a:t>編號</a:t>
              </a:r>
              <a:r>
                <a:rPr lang="en-US" altLang="zh-TW" dirty="0"/>
                <a:t>3)</a:t>
              </a:r>
            </a:p>
            <a:p>
              <a:r>
                <a:rPr lang="zh-TW" altLang="zh-TW" dirty="0"/>
                <a:t>塔台正常加速度</a:t>
              </a:r>
              <a:r>
                <a:rPr lang="en-US" altLang="zh-TW" dirty="0"/>
                <a:t>(</a:t>
              </a:r>
              <a:r>
                <a:rPr lang="zh-TW" altLang="zh-TW" dirty="0"/>
                <a:t>編號</a:t>
              </a:r>
              <a:r>
                <a:rPr lang="en-US" altLang="zh-TW" dirty="0"/>
                <a:t>4)</a:t>
              </a:r>
            </a:p>
            <a:p>
              <a:r>
                <a:rPr lang="zh-TW" altLang="zh-TW" dirty="0"/>
                <a:t>塔台側向加速度</a:t>
              </a:r>
              <a:r>
                <a:rPr lang="en-US" altLang="zh-TW" dirty="0"/>
                <a:t>(</a:t>
              </a:r>
              <a:r>
                <a:rPr lang="zh-TW" altLang="zh-TW" dirty="0"/>
                <a:t>編號</a:t>
              </a:r>
              <a:r>
                <a:rPr lang="en-US" altLang="zh-TW" dirty="0"/>
                <a:t>6)</a:t>
              </a:r>
            </a:p>
            <a:p>
              <a:r>
                <a:rPr lang="zh-TW" altLang="zh-TW" dirty="0"/>
                <a:t>變速箱</a:t>
              </a:r>
              <a:r>
                <a:rPr lang="en-US" altLang="zh-TW" dirty="0"/>
                <a:t>T3</a:t>
              </a:r>
              <a:r>
                <a:rPr lang="zh-TW" altLang="zh-TW" dirty="0"/>
                <a:t>中間高速軸溫度</a:t>
              </a:r>
              <a:r>
                <a:rPr lang="en-US" altLang="zh-TW" dirty="0"/>
                <a:t>(</a:t>
              </a:r>
              <a:r>
                <a:rPr lang="zh-TW" altLang="zh-TW" dirty="0"/>
                <a:t>編號</a:t>
              </a:r>
              <a:r>
                <a:rPr lang="en-US" altLang="zh-TW" dirty="0"/>
                <a:t>9)</a:t>
              </a:r>
            </a:p>
          </p:txBody>
        </p:sp>
        <p:sp>
          <p:nvSpPr>
            <p:cNvPr id="7" name="矩形: 圓角 6">
              <a:extLst>
                <a:ext uri="{FF2B5EF4-FFF2-40B4-BE49-F238E27FC236}">
                  <a16:creationId xmlns:a16="http://schemas.microsoft.com/office/drawing/2014/main" id="{3646302C-87D9-489F-8E7D-BBF12C4BB6F9}"/>
                </a:ext>
              </a:extLst>
            </p:cNvPr>
            <p:cNvSpPr/>
            <p:nvPr/>
          </p:nvSpPr>
          <p:spPr>
            <a:xfrm>
              <a:off x="729031" y="2885431"/>
              <a:ext cx="1449688" cy="533981"/>
            </a:xfrm>
            <a:prstGeom prst="roundRect">
              <a:avLst>
                <a:gd name="adj" fmla="val 39943"/>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18</a:t>
              </a:r>
              <a:r>
                <a:rPr lang="zh-TW" altLang="en-US" sz="2000" b="1" dirty="0">
                  <a:solidFill>
                    <a:schemeClr val="tx1"/>
                  </a:solidFill>
                  <a:latin typeface="微軟正黑體" panose="020B0604030504040204" pitchFamily="34" charset="-120"/>
                  <a:ea typeface="微軟正黑體" panose="020B0604030504040204" pitchFamily="34" charset="-120"/>
                </a:rPr>
                <a:t>個特徵</a:t>
              </a:r>
            </a:p>
          </p:txBody>
        </p:sp>
        <p:sp>
          <p:nvSpPr>
            <p:cNvPr id="9" name="文字方塊 8">
              <a:extLst>
                <a:ext uri="{FF2B5EF4-FFF2-40B4-BE49-F238E27FC236}">
                  <a16:creationId xmlns:a16="http://schemas.microsoft.com/office/drawing/2014/main" id="{81100D2B-8A76-4B1E-9D9E-C3E38B178A60}"/>
                </a:ext>
              </a:extLst>
            </p:cNvPr>
            <p:cNvSpPr txBox="1"/>
            <p:nvPr/>
          </p:nvSpPr>
          <p:spPr>
            <a:xfrm>
              <a:off x="1811931" y="5956239"/>
              <a:ext cx="1837678"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新增了</a:t>
              </a:r>
              <a:r>
                <a:rPr lang="en-US" altLang="zh-TW" sz="2000" b="1" dirty="0">
                  <a:latin typeface="微軟正黑體" panose="020B0604030504040204" pitchFamily="34" charset="-120"/>
                  <a:ea typeface="微軟正黑體" panose="020B0604030504040204" pitchFamily="34" charset="-120"/>
                </a:rPr>
                <a:t>5</a:t>
              </a:r>
              <a:r>
                <a:rPr lang="zh-TW" altLang="en-US" sz="2000" b="1" dirty="0">
                  <a:latin typeface="微軟正黑體" panose="020B0604030504040204" pitchFamily="34" charset="-120"/>
                  <a:ea typeface="微軟正黑體" panose="020B0604030504040204" pitchFamily="34" charset="-120"/>
                </a:rPr>
                <a:t>個</a:t>
              </a:r>
            </a:p>
          </p:txBody>
        </p:sp>
      </p:grpSp>
    </p:spTree>
    <p:extLst>
      <p:ext uri="{BB962C8B-B14F-4D97-AF65-F5344CB8AC3E}">
        <p14:creationId xmlns:p14="http://schemas.microsoft.com/office/powerpoint/2010/main" val="135361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56</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36FC25D3-9F9B-431B-969C-B2AA0305087B}"/>
              </a:ext>
            </a:extLst>
          </p:cNvPr>
          <p:cNvSpPr txBox="1"/>
          <p:nvPr/>
        </p:nvSpPr>
        <p:spPr>
          <a:xfrm>
            <a:off x="169704" y="1605997"/>
            <a:ext cx="610806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發電量預測結果與分析</a:t>
            </a:r>
            <a:r>
              <a:rPr lang="en-US" altLang="zh-TW" sz="2000" b="1" u="sng" dirty="0">
                <a:latin typeface="微軟正黑體" panose="020B0604030504040204" pitchFamily="34" charset="-120"/>
                <a:ea typeface="微軟正黑體" panose="020B0604030504040204" pitchFamily="34" charset="-120"/>
              </a:rPr>
              <a:t>(</a:t>
            </a:r>
            <a:r>
              <a:rPr lang="zh-TW" altLang="en-US" sz="2000" b="1" u="sng" dirty="0">
                <a:latin typeface="微軟正黑體" panose="020B0604030504040204" pitchFamily="34" charset="-120"/>
                <a:ea typeface="微軟正黑體" panose="020B0604030504040204" pitchFamily="34" charset="-120"/>
              </a:rPr>
              <a:t>重要性大於</a:t>
            </a:r>
            <a:r>
              <a:rPr lang="en-US" altLang="zh-TW" sz="2000" b="1" u="sng" dirty="0">
                <a:latin typeface="微軟正黑體" panose="020B0604030504040204" pitchFamily="34" charset="-120"/>
                <a:ea typeface="微軟正黑體" panose="020B0604030504040204" pitchFamily="34" charset="-120"/>
              </a:rPr>
              <a:t>0.7</a:t>
            </a:r>
            <a:r>
              <a:rPr lang="zh-TW" altLang="en-US" sz="2000" b="1" u="sng" dirty="0">
                <a:latin typeface="微軟正黑體" panose="020B0604030504040204" pitchFamily="34" charset="-120"/>
                <a:ea typeface="微軟正黑體" panose="020B0604030504040204" pitchFamily="34" charset="-120"/>
              </a:rPr>
              <a:t>特徵</a:t>
            </a:r>
            <a:r>
              <a:rPr lang="en-US" altLang="zh-TW" sz="2000" b="1" u="sng" dirty="0">
                <a:latin typeface="微軟正黑體" panose="020B0604030504040204" pitchFamily="34" charset="-120"/>
                <a:ea typeface="微軟正黑體" panose="020B0604030504040204" pitchFamily="34" charset="-120"/>
              </a:rPr>
              <a:t>)</a:t>
            </a:r>
            <a:endParaRPr lang="zh-TW" altLang="en-US" sz="2000" b="1" u="sng" dirty="0">
              <a:latin typeface="微軟正黑體" panose="020B0604030504040204" pitchFamily="34" charset="-120"/>
              <a:ea typeface="微軟正黑體" panose="020B0604030504040204" pitchFamily="34" charset="-120"/>
            </a:endParaRPr>
          </a:p>
        </p:txBody>
      </p:sp>
      <p:graphicFrame>
        <p:nvGraphicFramePr>
          <p:cNvPr id="16" name="表格 15">
            <a:extLst>
              <a:ext uri="{FF2B5EF4-FFF2-40B4-BE49-F238E27FC236}">
                <a16:creationId xmlns:a16="http://schemas.microsoft.com/office/drawing/2014/main" id="{AAA0D46C-5934-4E40-964B-866E121411C4}"/>
              </a:ext>
            </a:extLst>
          </p:cNvPr>
          <p:cNvGraphicFramePr>
            <a:graphicFrameLocks noGrp="1"/>
          </p:cNvGraphicFramePr>
          <p:nvPr>
            <p:extLst>
              <p:ext uri="{D42A27DB-BD31-4B8C-83A1-F6EECF244321}">
                <p14:modId xmlns:p14="http://schemas.microsoft.com/office/powerpoint/2010/main" val="3101889920"/>
              </p:ext>
            </p:extLst>
          </p:nvPr>
        </p:nvGraphicFramePr>
        <p:xfrm>
          <a:off x="7572066" y="2295827"/>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Memory Cells</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65</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Batch size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47</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Epochs</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15</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Learning rate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0.0062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24797121"/>
                  </a:ext>
                </a:extLst>
              </a:tr>
            </a:tbl>
          </a:graphicData>
        </a:graphic>
      </p:graphicFrame>
      <p:sp>
        <p:nvSpPr>
          <p:cNvPr id="8" name="箭號: 向右 7">
            <a:extLst>
              <a:ext uri="{FF2B5EF4-FFF2-40B4-BE49-F238E27FC236}">
                <a16:creationId xmlns:a16="http://schemas.microsoft.com/office/drawing/2014/main" id="{F3EFCB39-9493-401A-974B-5BC66599DE29}"/>
              </a:ext>
            </a:extLst>
          </p:cNvPr>
          <p:cNvSpPr/>
          <p:nvPr/>
        </p:nvSpPr>
        <p:spPr>
          <a:xfrm>
            <a:off x="5119455" y="2769833"/>
            <a:ext cx="2044823" cy="6591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參數調整結果</a:t>
            </a:r>
          </a:p>
        </p:txBody>
      </p:sp>
      <p:sp>
        <p:nvSpPr>
          <p:cNvPr id="23" name="箭號: 向右 22">
            <a:extLst>
              <a:ext uri="{FF2B5EF4-FFF2-40B4-BE49-F238E27FC236}">
                <a16:creationId xmlns:a16="http://schemas.microsoft.com/office/drawing/2014/main" id="{C921B17D-4292-4B37-9D40-D7B7E9077EBE}"/>
              </a:ext>
            </a:extLst>
          </p:cNvPr>
          <p:cNvSpPr/>
          <p:nvPr/>
        </p:nvSpPr>
        <p:spPr>
          <a:xfrm>
            <a:off x="5119455" y="5055216"/>
            <a:ext cx="2044823" cy="659167"/>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預測績效結果</a:t>
            </a:r>
          </a:p>
        </p:txBody>
      </p:sp>
      <p:graphicFrame>
        <p:nvGraphicFramePr>
          <p:cNvPr id="24" name="表格 23">
            <a:extLst>
              <a:ext uri="{FF2B5EF4-FFF2-40B4-BE49-F238E27FC236}">
                <a16:creationId xmlns:a16="http://schemas.microsoft.com/office/drawing/2014/main" id="{7D88BD77-5223-424E-9FE3-E911718F3905}"/>
              </a:ext>
            </a:extLst>
          </p:cNvPr>
          <p:cNvGraphicFramePr>
            <a:graphicFrameLocks noGrp="1"/>
          </p:cNvGraphicFramePr>
          <p:nvPr>
            <p:extLst>
              <p:ext uri="{D42A27DB-BD31-4B8C-83A1-F6EECF244321}">
                <p14:modId xmlns:p14="http://schemas.microsoft.com/office/powerpoint/2010/main" val="1347426369"/>
              </p:ext>
            </p:extLst>
          </p:nvPr>
        </p:nvGraphicFramePr>
        <p:xfrm>
          <a:off x="7572066" y="4588655"/>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0.96</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119.26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78.12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14222.95</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24797121"/>
                  </a:ext>
                </a:extLst>
              </a:tr>
            </a:tbl>
          </a:graphicData>
        </a:graphic>
      </p:graphicFrame>
      <p:grpSp>
        <p:nvGrpSpPr>
          <p:cNvPr id="10" name="群組 9">
            <a:extLst>
              <a:ext uri="{FF2B5EF4-FFF2-40B4-BE49-F238E27FC236}">
                <a16:creationId xmlns:a16="http://schemas.microsoft.com/office/drawing/2014/main" id="{A9AD9039-AE37-47E7-9A47-638EC750376D}"/>
              </a:ext>
            </a:extLst>
          </p:cNvPr>
          <p:cNvGrpSpPr/>
          <p:nvPr/>
        </p:nvGrpSpPr>
        <p:grpSpPr>
          <a:xfrm>
            <a:off x="658140" y="2888673"/>
            <a:ext cx="4129723" cy="2977698"/>
            <a:chOff x="729031" y="2885431"/>
            <a:chExt cx="3731687" cy="2977698"/>
          </a:xfrm>
        </p:grpSpPr>
        <p:sp>
          <p:nvSpPr>
            <p:cNvPr id="6" name="矩形: 圓角 5">
              <a:extLst>
                <a:ext uri="{FF2B5EF4-FFF2-40B4-BE49-F238E27FC236}">
                  <a16:creationId xmlns:a16="http://schemas.microsoft.com/office/drawing/2014/main" id="{68997DF6-0223-421E-8740-BD2BC09CD722}"/>
                </a:ext>
              </a:extLst>
            </p:cNvPr>
            <p:cNvSpPr/>
            <p:nvPr/>
          </p:nvSpPr>
          <p:spPr>
            <a:xfrm>
              <a:off x="749873" y="3042435"/>
              <a:ext cx="3506952" cy="23583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7DF81A90-5390-4631-BC23-096346D3ECEF}"/>
                </a:ext>
              </a:extLst>
            </p:cNvPr>
            <p:cNvSpPr txBox="1"/>
            <p:nvPr/>
          </p:nvSpPr>
          <p:spPr>
            <a:xfrm>
              <a:off x="953767" y="3438589"/>
              <a:ext cx="3506951" cy="1882438"/>
            </a:xfrm>
            <a:prstGeom prst="rect">
              <a:avLst/>
            </a:prstGeom>
            <a:noFill/>
          </p:spPr>
          <p:txBody>
            <a:bodyPr wrap="square" rtlCol="0">
              <a:spAutoFit/>
            </a:bodyPr>
            <a:lstStyle>
              <a:defPPr>
                <a:defRPr lang="zh-TW"/>
              </a:defPPr>
              <a:lvl1pPr marL="285750" indent="-285750">
                <a:lnSpc>
                  <a:spcPct val="150000"/>
                </a:lnSpc>
                <a:buFont typeface="Arial" panose="020B0604020202020204" pitchFamily="34" charset="0"/>
                <a:buChar char="•"/>
                <a:defRPr sz="2000">
                  <a:latin typeface="微軟正黑體" panose="020B0604030504040204" pitchFamily="34" charset="-120"/>
                  <a:ea typeface="微軟正黑體" panose="020B0604030504040204" pitchFamily="34" charset="-120"/>
                </a:defRPr>
              </a:lvl1pPr>
            </a:lstStyle>
            <a:p>
              <a:r>
                <a:rPr lang="zh-TW" altLang="zh-TW" dirty="0"/>
                <a:t>變速箱</a:t>
              </a:r>
              <a:r>
                <a:rPr lang="en-US" altLang="zh-TW" dirty="0"/>
                <a:t>1</a:t>
              </a:r>
              <a:r>
                <a:rPr lang="zh-TW" altLang="zh-TW" dirty="0"/>
                <a:t>油溫</a:t>
              </a:r>
              <a:r>
                <a:rPr lang="en-US" altLang="zh-TW" dirty="0"/>
                <a:t>(</a:t>
              </a:r>
              <a:r>
                <a:rPr lang="zh-TW" altLang="zh-TW" dirty="0"/>
                <a:t>編號</a:t>
              </a:r>
              <a:r>
                <a:rPr lang="en-US" altLang="zh-TW" dirty="0"/>
                <a:t>10)</a:t>
              </a:r>
            </a:p>
            <a:p>
              <a:r>
                <a:rPr lang="zh-TW" altLang="zh-TW" dirty="0"/>
                <a:t>變速箱油溫</a:t>
              </a:r>
              <a:r>
                <a:rPr lang="en-US" altLang="zh-TW" dirty="0"/>
                <a:t>(</a:t>
              </a:r>
              <a:r>
                <a:rPr lang="zh-TW" altLang="zh-TW" dirty="0"/>
                <a:t>編號</a:t>
              </a:r>
              <a:r>
                <a:rPr lang="en-US" altLang="zh-TW" dirty="0"/>
                <a:t>11)</a:t>
              </a:r>
            </a:p>
            <a:p>
              <a:r>
                <a:rPr lang="zh-TW" altLang="zh-TW" dirty="0"/>
                <a:t>電壓</a:t>
              </a:r>
              <a:r>
                <a:rPr lang="en-US" altLang="zh-TW" dirty="0"/>
                <a:t>A-N(</a:t>
              </a:r>
              <a:r>
                <a:rPr lang="zh-TW" altLang="zh-TW" dirty="0"/>
                <a:t>編號</a:t>
              </a:r>
              <a:r>
                <a:rPr lang="en-US" altLang="zh-TW" dirty="0"/>
                <a:t>25)</a:t>
              </a:r>
            </a:p>
            <a:p>
              <a:r>
                <a:rPr lang="zh-TW" altLang="zh-TW" dirty="0"/>
                <a:t>鄰近感測器</a:t>
              </a:r>
              <a:r>
                <a:rPr lang="en-US" altLang="zh-TW" dirty="0"/>
                <a:t>315</a:t>
              </a:r>
              <a:r>
                <a:rPr lang="zh-TW" altLang="zh-TW" dirty="0"/>
                <a:t>度</a:t>
              </a:r>
              <a:r>
                <a:rPr lang="en-US" altLang="zh-TW" dirty="0"/>
                <a:t>(</a:t>
              </a:r>
              <a:r>
                <a:rPr lang="zh-TW" altLang="zh-TW" dirty="0"/>
                <a:t>編號</a:t>
              </a:r>
              <a:r>
                <a:rPr lang="en-US" altLang="zh-TW" dirty="0"/>
                <a:t>72)</a:t>
              </a:r>
            </a:p>
          </p:txBody>
        </p:sp>
        <p:sp>
          <p:nvSpPr>
            <p:cNvPr id="7" name="矩形: 圓角 6">
              <a:extLst>
                <a:ext uri="{FF2B5EF4-FFF2-40B4-BE49-F238E27FC236}">
                  <a16:creationId xmlns:a16="http://schemas.microsoft.com/office/drawing/2014/main" id="{3646302C-87D9-489F-8E7D-BBF12C4BB6F9}"/>
                </a:ext>
              </a:extLst>
            </p:cNvPr>
            <p:cNvSpPr/>
            <p:nvPr/>
          </p:nvSpPr>
          <p:spPr>
            <a:xfrm>
              <a:off x="729031" y="2885431"/>
              <a:ext cx="1449688" cy="533981"/>
            </a:xfrm>
            <a:prstGeom prst="roundRect">
              <a:avLst>
                <a:gd name="adj" fmla="val 39943"/>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22</a:t>
              </a:r>
              <a:r>
                <a:rPr lang="zh-TW" altLang="en-US" sz="2000" b="1" dirty="0">
                  <a:solidFill>
                    <a:schemeClr val="tx1"/>
                  </a:solidFill>
                  <a:latin typeface="微軟正黑體" panose="020B0604030504040204" pitchFamily="34" charset="-120"/>
                  <a:ea typeface="微軟正黑體" panose="020B0604030504040204" pitchFamily="34" charset="-120"/>
                </a:rPr>
                <a:t>個特徵</a:t>
              </a:r>
            </a:p>
          </p:txBody>
        </p:sp>
        <p:sp>
          <p:nvSpPr>
            <p:cNvPr id="9" name="文字方塊 8">
              <a:extLst>
                <a:ext uri="{FF2B5EF4-FFF2-40B4-BE49-F238E27FC236}">
                  <a16:creationId xmlns:a16="http://schemas.microsoft.com/office/drawing/2014/main" id="{81100D2B-8A76-4B1E-9D9E-C3E38B178A60}"/>
                </a:ext>
              </a:extLst>
            </p:cNvPr>
            <p:cNvSpPr txBox="1"/>
            <p:nvPr/>
          </p:nvSpPr>
          <p:spPr>
            <a:xfrm>
              <a:off x="1501838" y="5463019"/>
              <a:ext cx="1837678"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新增了</a:t>
              </a:r>
              <a:r>
                <a:rPr lang="en-US" altLang="zh-TW" sz="2000" b="1" dirty="0">
                  <a:latin typeface="微軟正黑體" panose="020B0604030504040204" pitchFamily="34" charset="-120"/>
                  <a:ea typeface="微軟正黑體" panose="020B0604030504040204" pitchFamily="34" charset="-120"/>
                </a:rPr>
                <a:t>4</a:t>
              </a:r>
              <a:r>
                <a:rPr lang="zh-TW" altLang="en-US" sz="2000" b="1" dirty="0">
                  <a:latin typeface="微軟正黑體" panose="020B0604030504040204" pitchFamily="34" charset="-120"/>
                  <a:ea typeface="微軟正黑體" panose="020B0604030504040204" pitchFamily="34" charset="-120"/>
                </a:rPr>
                <a:t>個</a:t>
              </a:r>
            </a:p>
          </p:txBody>
        </p:sp>
      </p:grpSp>
    </p:spTree>
    <p:extLst>
      <p:ext uri="{BB962C8B-B14F-4D97-AF65-F5344CB8AC3E}">
        <p14:creationId xmlns:p14="http://schemas.microsoft.com/office/powerpoint/2010/main" val="2713273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57</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36FC25D3-9F9B-431B-969C-B2AA0305087B}"/>
              </a:ext>
            </a:extLst>
          </p:cNvPr>
          <p:cNvSpPr txBox="1"/>
          <p:nvPr/>
        </p:nvSpPr>
        <p:spPr>
          <a:xfrm>
            <a:off x="169704" y="1605997"/>
            <a:ext cx="610806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發電量預測結果與分析</a:t>
            </a:r>
            <a:r>
              <a:rPr lang="en-US" altLang="zh-TW" sz="2000" b="1" u="sng" dirty="0">
                <a:latin typeface="微軟正黑體" panose="020B0604030504040204" pitchFamily="34" charset="-120"/>
                <a:ea typeface="微軟正黑體" panose="020B0604030504040204" pitchFamily="34" charset="-120"/>
              </a:rPr>
              <a:t>(</a:t>
            </a:r>
            <a:r>
              <a:rPr lang="zh-TW" altLang="en-US" sz="2000" b="1" u="sng" dirty="0">
                <a:latin typeface="微軟正黑體" panose="020B0604030504040204" pitchFamily="34" charset="-120"/>
                <a:ea typeface="微軟正黑體" panose="020B0604030504040204" pitchFamily="34" charset="-120"/>
              </a:rPr>
              <a:t>重要性大於</a:t>
            </a:r>
            <a:r>
              <a:rPr lang="en-US" altLang="zh-TW" sz="2000" b="1" u="sng" dirty="0">
                <a:latin typeface="微軟正黑體" panose="020B0604030504040204" pitchFamily="34" charset="-120"/>
                <a:ea typeface="微軟正黑體" panose="020B0604030504040204" pitchFamily="34" charset="-120"/>
              </a:rPr>
              <a:t>0.6</a:t>
            </a:r>
            <a:r>
              <a:rPr lang="zh-TW" altLang="en-US" sz="2000" b="1" u="sng" dirty="0">
                <a:latin typeface="微軟正黑體" panose="020B0604030504040204" pitchFamily="34" charset="-120"/>
                <a:ea typeface="微軟正黑體" panose="020B0604030504040204" pitchFamily="34" charset="-120"/>
              </a:rPr>
              <a:t>特徵</a:t>
            </a:r>
            <a:r>
              <a:rPr lang="en-US" altLang="zh-TW" sz="2000" b="1" u="sng" dirty="0">
                <a:latin typeface="微軟正黑體" panose="020B0604030504040204" pitchFamily="34" charset="-120"/>
                <a:ea typeface="微軟正黑體" panose="020B0604030504040204" pitchFamily="34" charset="-120"/>
              </a:rPr>
              <a:t>)</a:t>
            </a:r>
            <a:endParaRPr lang="zh-TW" altLang="en-US" sz="2000" b="1" u="sng" dirty="0">
              <a:latin typeface="微軟正黑體" panose="020B0604030504040204" pitchFamily="34" charset="-120"/>
              <a:ea typeface="微軟正黑體" panose="020B0604030504040204" pitchFamily="34" charset="-120"/>
            </a:endParaRPr>
          </a:p>
        </p:txBody>
      </p:sp>
      <p:graphicFrame>
        <p:nvGraphicFramePr>
          <p:cNvPr id="16" name="表格 15">
            <a:extLst>
              <a:ext uri="{FF2B5EF4-FFF2-40B4-BE49-F238E27FC236}">
                <a16:creationId xmlns:a16="http://schemas.microsoft.com/office/drawing/2014/main" id="{AAA0D46C-5934-4E40-964B-866E121411C4}"/>
              </a:ext>
            </a:extLst>
          </p:cNvPr>
          <p:cNvGraphicFramePr>
            <a:graphicFrameLocks noGrp="1"/>
          </p:cNvGraphicFramePr>
          <p:nvPr>
            <p:extLst>
              <p:ext uri="{D42A27DB-BD31-4B8C-83A1-F6EECF244321}">
                <p14:modId xmlns:p14="http://schemas.microsoft.com/office/powerpoint/2010/main" val="2330982462"/>
              </p:ext>
            </p:extLst>
          </p:nvPr>
        </p:nvGraphicFramePr>
        <p:xfrm>
          <a:off x="7572066" y="2295827"/>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Memory Cells</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201</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Batch size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Epochs</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26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Learning rate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0.00973</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24797121"/>
                  </a:ext>
                </a:extLst>
              </a:tr>
            </a:tbl>
          </a:graphicData>
        </a:graphic>
      </p:graphicFrame>
      <p:sp>
        <p:nvSpPr>
          <p:cNvPr id="8" name="箭號: 向右 7">
            <a:extLst>
              <a:ext uri="{FF2B5EF4-FFF2-40B4-BE49-F238E27FC236}">
                <a16:creationId xmlns:a16="http://schemas.microsoft.com/office/drawing/2014/main" id="{F3EFCB39-9493-401A-974B-5BC66599DE29}"/>
              </a:ext>
            </a:extLst>
          </p:cNvPr>
          <p:cNvSpPr/>
          <p:nvPr/>
        </p:nvSpPr>
        <p:spPr>
          <a:xfrm>
            <a:off x="5119455" y="2769833"/>
            <a:ext cx="2044823" cy="6591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參數調整結果</a:t>
            </a:r>
          </a:p>
        </p:txBody>
      </p:sp>
      <p:sp>
        <p:nvSpPr>
          <p:cNvPr id="23" name="箭號: 向右 22">
            <a:extLst>
              <a:ext uri="{FF2B5EF4-FFF2-40B4-BE49-F238E27FC236}">
                <a16:creationId xmlns:a16="http://schemas.microsoft.com/office/drawing/2014/main" id="{C921B17D-4292-4B37-9D40-D7B7E9077EBE}"/>
              </a:ext>
            </a:extLst>
          </p:cNvPr>
          <p:cNvSpPr/>
          <p:nvPr/>
        </p:nvSpPr>
        <p:spPr>
          <a:xfrm>
            <a:off x="5119455" y="5055216"/>
            <a:ext cx="2044823" cy="659167"/>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預測績效結果</a:t>
            </a:r>
          </a:p>
        </p:txBody>
      </p:sp>
      <p:graphicFrame>
        <p:nvGraphicFramePr>
          <p:cNvPr id="24" name="表格 23">
            <a:extLst>
              <a:ext uri="{FF2B5EF4-FFF2-40B4-BE49-F238E27FC236}">
                <a16:creationId xmlns:a16="http://schemas.microsoft.com/office/drawing/2014/main" id="{7D88BD77-5223-424E-9FE3-E911718F3905}"/>
              </a:ext>
            </a:extLst>
          </p:cNvPr>
          <p:cNvGraphicFramePr>
            <a:graphicFrameLocks noGrp="1"/>
          </p:cNvGraphicFramePr>
          <p:nvPr>
            <p:extLst>
              <p:ext uri="{D42A27DB-BD31-4B8C-83A1-F6EECF244321}">
                <p14:modId xmlns:p14="http://schemas.microsoft.com/office/powerpoint/2010/main" val="502008531"/>
              </p:ext>
            </p:extLst>
          </p:nvPr>
        </p:nvGraphicFramePr>
        <p:xfrm>
          <a:off x="7572066" y="4588655"/>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0.96</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108.76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62.98</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11,828.74</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24797121"/>
                  </a:ext>
                </a:extLst>
              </a:tr>
            </a:tbl>
          </a:graphicData>
        </a:graphic>
      </p:graphicFrame>
      <p:grpSp>
        <p:nvGrpSpPr>
          <p:cNvPr id="10" name="群組 9">
            <a:extLst>
              <a:ext uri="{FF2B5EF4-FFF2-40B4-BE49-F238E27FC236}">
                <a16:creationId xmlns:a16="http://schemas.microsoft.com/office/drawing/2014/main" id="{A9AD9039-AE37-47E7-9A47-638EC750376D}"/>
              </a:ext>
            </a:extLst>
          </p:cNvPr>
          <p:cNvGrpSpPr/>
          <p:nvPr/>
        </p:nvGrpSpPr>
        <p:grpSpPr>
          <a:xfrm>
            <a:off x="658140" y="2888673"/>
            <a:ext cx="4129723" cy="2977698"/>
            <a:chOff x="729031" y="2885431"/>
            <a:chExt cx="3731687" cy="2977698"/>
          </a:xfrm>
        </p:grpSpPr>
        <p:sp>
          <p:nvSpPr>
            <p:cNvPr id="6" name="矩形: 圓角 5">
              <a:extLst>
                <a:ext uri="{FF2B5EF4-FFF2-40B4-BE49-F238E27FC236}">
                  <a16:creationId xmlns:a16="http://schemas.microsoft.com/office/drawing/2014/main" id="{68997DF6-0223-421E-8740-BD2BC09CD722}"/>
                </a:ext>
              </a:extLst>
            </p:cNvPr>
            <p:cNvSpPr/>
            <p:nvPr/>
          </p:nvSpPr>
          <p:spPr>
            <a:xfrm>
              <a:off x="749873" y="3042435"/>
              <a:ext cx="3506952" cy="23583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7DF81A90-5390-4631-BC23-096346D3ECEF}"/>
                </a:ext>
              </a:extLst>
            </p:cNvPr>
            <p:cNvSpPr txBox="1"/>
            <p:nvPr/>
          </p:nvSpPr>
          <p:spPr>
            <a:xfrm>
              <a:off x="953767" y="3438589"/>
              <a:ext cx="3506951" cy="1882438"/>
            </a:xfrm>
            <a:prstGeom prst="rect">
              <a:avLst/>
            </a:prstGeom>
            <a:noFill/>
          </p:spPr>
          <p:txBody>
            <a:bodyPr wrap="square" rtlCol="0">
              <a:spAutoFit/>
            </a:bodyPr>
            <a:lstStyle>
              <a:defPPr>
                <a:defRPr lang="zh-TW"/>
              </a:defPPr>
              <a:lvl1pPr marL="285750" indent="-285750">
                <a:lnSpc>
                  <a:spcPct val="150000"/>
                </a:lnSpc>
                <a:buFont typeface="Arial" panose="020B0604020202020204" pitchFamily="34" charset="0"/>
                <a:buChar char="•"/>
                <a:defRPr sz="2000">
                  <a:latin typeface="微軟正黑體" panose="020B0604030504040204" pitchFamily="34" charset="-120"/>
                  <a:ea typeface="微軟正黑體" panose="020B0604030504040204" pitchFamily="34" charset="-120"/>
                </a:defRPr>
              </a:lvl1pPr>
            </a:lstStyle>
            <a:p>
              <a:r>
                <a:rPr lang="zh-TW" altLang="zh-TW" dirty="0"/>
                <a:t>力矩</a:t>
              </a:r>
              <a:r>
                <a:rPr lang="en-US" altLang="zh-TW" dirty="0"/>
                <a:t>D</a:t>
              </a:r>
              <a:r>
                <a:rPr lang="zh-TW" altLang="zh-TW" dirty="0"/>
                <a:t>過濾</a:t>
              </a:r>
              <a:r>
                <a:rPr lang="en-US" altLang="zh-TW" dirty="0"/>
                <a:t>(</a:t>
              </a:r>
              <a:r>
                <a:rPr lang="zh-TW" altLang="zh-TW" dirty="0"/>
                <a:t>編號</a:t>
              </a:r>
              <a:r>
                <a:rPr lang="en-US" altLang="zh-TW" dirty="0"/>
                <a:t>18)</a:t>
              </a:r>
            </a:p>
            <a:p>
              <a:r>
                <a:rPr lang="zh-TW" altLang="zh-TW" dirty="0"/>
                <a:t>力矩</a:t>
              </a:r>
              <a:r>
                <a:rPr lang="en-US" altLang="zh-TW" dirty="0"/>
                <a:t>D</a:t>
              </a:r>
              <a:r>
                <a:rPr lang="zh-TW" altLang="zh-TW" dirty="0"/>
                <a:t>方向</a:t>
              </a:r>
              <a:r>
                <a:rPr lang="en-US" altLang="zh-TW" dirty="0"/>
                <a:t>(</a:t>
              </a:r>
              <a:r>
                <a:rPr lang="zh-TW" altLang="zh-TW" dirty="0"/>
                <a:t>編號</a:t>
              </a:r>
              <a:r>
                <a:rPr lang="en-US" altLang="zh-TW" dirty="0"/>
                <a:t>19)</a:t>
              </a:r>
            </a:p>
            <a:p>
              <a:r>
                <a:rPr lang="zh-TW" altLang="zh-TW" dirty="0"/>
                <a:t>電壓</a:t>
              </a:r>
              <a:r>
                <a:rPr lang="en-US" altLang="zh-TW" dirty="0"/>
                <a:t>C-N(</a:t>
              </a:r>
              <a:r>
                <a:rPr lang="zh-TW" altLang="zh-TW" dirty="0"/>
                <a:t>編號</a:t>
              </a:r>
              <a:r>
                <a:rPr lang="en-US" altLang="zh-TW" dirty="0"/>
                <a:t>27)</a:t>
              </a:r>
            </a:p>
            <a:p>
              <a:r>
                <a:rPr lang="zh-TW" altLang="zh-TW" dirty="0"/>
                <a:t>鄰近感測器</a:t>
              </a:r>
              <a:r>
                <a:rPr lang="en-US" altLang="zh-TW" dirty="0"/>
                <a:t>45</a:t>
              </a:r>
              <a:r>
                <a:rPr lang="zh-TW" altLang="zh-TW" dirty="0"/>
                <a:t>度</a:t>
              </a:r>
              <a:r>
                <a:rPr lang="en-US" altLang="zh-TW" dirty="0"/>
                <a:t>(</a:t>
              </a:r>
              <a:r>
                <a:rPr lang="zh-TW" altLang="zh-TW" dirty="0"/>
                <a:t>編號</a:t>
              </a:r>
              <a:r>
                <a:rPr lang="en-US" altLang="zh-TW" dirty="0"/>
                <a:t>71)</a:t>
              </a:r>
            </a:p>
          </p:txBody>
        </p:sp>
        <p:sp>
          <p:nvSpPr>
            <p:cNvPr id="7" name="矩形: 圓角 6">
              <a:extLst>
                <a:ext uri="{FF2B5EF4-FFF2-40B4-BE49-F238E27FC236}">
                  <a16:creationId xmlns:a16="http://schemas.microsoft.com/office/drawing/2014/main" id="{3646302C-87D9-489F-8E7D-BBF12C4BB6F9}"/>
                </a:ext>
              </a:extLst>
            </p:cNvPr>
            <p:cNvSpPr/>
            <p:nvPr/>
          </p:nvSpPr>
          <p:spPr>
            <a:xfrm>
              <a:off x="729031" y="2885431"/>
              <a:ext cx="1449688" cy="533981"/>
            </a:xfrm>
            <a:prstGeom prst="roundRect">
              <a:avLst>
                <a:gd name="adj" fmla="val 39943"/>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26</a:t>
              </a:r>
              <a:r>
                <a:rPr lang="zh-TW" altLang="en-US" sz="2000" b="1" dirty="0">
                  <a:solidFill>
                    <a:schemeClr val="tx1"/>
                  </a:solidFill>
                  <a:latin typeface="微軟正黑體" panose="020B0604030504040204" pitchFamily="34" charset="-120"/>
                  <a:ea typeface="微軟正黑體" panose="020B0604030504040204" pitchFamily="34" charset="-120"/>
                </a:rPr>
                <a:t>個特徵</a:t>
              </a:r>
            </a:p>
          </p:txBody>
        </p:sp>
        <p:sp>
          <p:nvSpPr>
            <p:cNvPr id="9" name="文字方塊 8">
              <a:extLst>
                <a:ext uri="{FF2B5EF4-FFF2-40B4-BE49-F238E27FC236}">
                  <a16:creationId xmlns:a16="http://schemas.microsoft.com/office/drawing/2014/main" id="{81100D2B-8A76-4B1E-9D9E-C3E38B178A60}"/>
                </a:ext>
              </a:extLst>
            </p:cNvPr>
            <p:cNvSpPr txBox="1"/>
            <p:nvPr/>
          </p:nvSpPr>
          <p:spPr>
            <a:xfrm>
              <a:off x="1501838" y="5463019"/>
              <a:ext cx="1837678"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新增了</a:t>
              </a:r>
              <a:r>
                <a:rPr lang="en-US" altLang="zh-TW" sz="2000" b="1" dirty="0">
                  <a:latin typeface="微軟正黑體" panose="020B0604030504040204" pitchFamily="34" charset="-120"/>
                  <a:ea typeface="微軟正黑體" panose="020B0604030504040204" pitchFamily="34" charset="-120"/>
                </a:rPr>
                <a:t>4</a:t>
              </a:r>
              <a:r>
                <a:rPr lang="zh-TW" altLang="en-US" sz="2000" b="1" dirty="0">
                  <a:latin typeface="微軟正黑體" panose="020B0604030504040204" pitchFamily="34" charset="-120"/>
                  <a:ea typeface="微軟正黑體" panose="020B0604030504040204" pitchFamily="34" charset="-120"/>
                </a:rPr>
                <a:t>個</a:t>
              </a:r>
            </a:p>
          </p:txBody>
        </p:sp>
      </p:grpSp>
    </p:spTree>
    <p:extLst>
      <p:ext uri="{BB962C8B-B14F-4D97-AF65-F5344CB8AC3E}">
        <p14:creationId xmlns:p14="http://schemas.microsoft.com/office/powerpoint/2010/main" val="415760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58</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36FC25D3-9F9B-431B-969C-B2AA0305087B}"/>
              </a:ext>
            </a:extLst>
          </p:cNvPr>
          <p:cNvSpPr txBox="1"/>
          <p:nvPr/>
        </p:nvSpPr>
        <p:spPr>
          <a:xfrm>
            <a:off x="169704" y="1605997"/>
            <a:ext cx="610806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發電量預測結果與分析</a:t>
            </a:r>
            <a:r>
              <a:rPr lang="en-US" altLang="zh-TW" sz="2000" b="1" u="sng" dirty="0">
                <a:latin typeface="微軟正黑體" panose="020B0604030504040204" pitchFamily="34" charset="-120"/>
                <a:ea typeface="微軟正黑體" panose="020B0604030504040204" pitchFamily="34" charset="-120"/>
              </a:rPr>
              <a:t>(</a:t>
            </a:r>
            <a:r>
              <a:rPr lang="zh-TW" altLang="en-US" sz="2000" b="1" u="sng" dirty="0">
                <a:latin typeface="微軟正黑體" panose="020B0604030504040204" pitchFamily="34" charset="-120"/>
                <a:ea typeface="微軟正黑體" panose="020B0604030504040204" pitchFamily="34" charset="-120"/>
              </a:rPr>
              <a:t>重要性大於</a:t>
            </a:r>
            <a:r>
              <a:rPr lang="en-US" altLang="zh-TW" sz="2000" b="1" u="sng" dirty="0">
                <a:latin typeface="微軟正黑體" panose="020B0604030504040204" pitchFamily="34" charset="-120"/>
                <a:ea typeface="微軟正黑體" panose="020B0604030504040204" pitchFamily="34" charset="-120"/>
              </a:rPr>
              <a:t>0.5</a:t>
            </a:r>
            <a:r>
              <a:rPr lang="zh-TW" altLang="en-US" sz="2000" b="1" u="sng" dirty="0">
                <a:latin typeface="微軟正黑體" panose="020B0604030504040204" pitchFamily="34" charset="-120"/>
                <a:ea typeface="微軟正黑體" panose="020B0604030504040204" pitchFamily="34" charset="-120"/>
              </a:rPr>
              <a:t>特徵</a:t>
            </a:r>
            <a:r>
              <a:rPr lang="en-US" altLang="zh-TW" sz="2000" b="1" u="sng" dirty="0">
                <a:latin typeface="微軟正黑體" panose="020B0604030504040204" pitchFamily="34" charset="-120"/>
                <a:ea typeface="微軟正黑體" panose="020B0604030504040204" pitchFamily="34" charset="-120"/>
              </a:rPr>
              <a:t>)</a:t>
            </a:r>
            <a:endParaRPr lang="zh-TW" altLang="en-US" sz="2000" b="1" u="sng" dirty="0">
              <a:latin typeface="微軟正黑體" panose="020B0604030504040204" pitchFamily="34" charset="-120"/>
              <a:ea typeface="微軟正黑體" panose="020B0604030504040204" pitchFamily="34" charset="-120"/>
            </a:endParaRPr>
          </a:p>
        </p:txBody>
      </p:sp>
      <p:graphicFrame>
        <p:nvGraphicFramePr>
          <p:cNvPr id="16" name="表格 15">
            <a:extLst>
              <a:ext uri="{FF2B5EF4-FFF2-40B4-BE49-F238E27FC236}">
                <a16:creationId xmlns:a16="http://schemas.microsoft.com/office/drawing/2014/main" id="{AAA0D46C-5934-4E40-964B-866E121411C4}"/>
              </a:ext>
            </a:extLst>
          </p:cNvPr>
          <p:cNvGraphicFramePr>
            <a:graphicFrameLocks noGrp="1"/>
          </p:cNvGraphicFramePr>
          <p:nvPr>
            <p:extLst>
              <p:ext uri="{D42A27DB-BD31-4B8C-83A1-F6EECF244321}">
                <p14:modId xmlns:p14="http://schemas.microsoft.com/office/powerpoint/2010/main" val="3604051577"/>
              </p:ext>
            </p:extLst>
          </p:nvPr>
        </p:nvGraphicFramePr>
        <p:xfrm>
          <a:off x="7572066" y="2295827"/>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Memory Cells</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110</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Batch size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14</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Epochs</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17</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Learning rate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0.00059</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24797121"/>
                  </a:ext>
                </a:extLst>
              </a:tr>
            </a:tbl>
          </a:graphicData>
        </a:graphic>
      </p:graphicFrame>
      <p:sp>
        <p:nvSpPr>
          <p:cNvPr id="8" name="箭號: 向右 7">
            <a:extLst>
              <a:ext uri="{FF2B5EF4-FFF2-40B4-BE49-F238E27FC236}">
                <a16:creationId xmlns:a16="http://schemas.microsoft.com/office/drawing/2014/main" id="{F3EFCB39-9493-401A-974B-5BC66599DE29}"/>
              </a:ext>
            </a:extLst>
          </p:cNvPr>
          <p:cNvSpPr/>
          <p:nvPr/>
        </p:nvSpPr>
        <p:spPr>
          <a:xfrm>
            <a:off x="5119455" y="2769833"/>
            <a:ext cx="2044823" cy="6591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參數調整結果</a:t>
            </a:r>
          </a:p>
        </p:txBody>
      </p:sp>
      <p:sp>
        <p:nvSpPr>
          <p:cNvPr id="23" name="箭號: 向右 22">
            <a:extLst>
              <a:ext uri="{FF2B5EF4-FFF2-40B4-BE49-F238E27FC236}">
                <a16:creationId xmlns:a16="http://schemas.microsoft.com/office/drawing/2014/main" id="{C921B17D-4292-4B37-9D40-D7B7E9077EBE}"/>
              </a:ext>
            </a:extLst>
          </p:cNvPr>
          <p:cNvSpPr/>
          <p:nvPr/>
        </p:nvSpPr>
        <p:spPr>
          <a:xfrm>
            <a:off x="5119455" y="5055216"/>
            <a:ext cx="2044823" cy="659167"/>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預測績效結果</a:t>
            </a:r>
          </a:p>
        </p:txBody>
      </p:sp>
      <p:graphicFrame>
        <p:nvGraphicFramePr>
          <p:cNvPr id="24" name="表格 23">
            <a:extLst>
              <a:ext uri="{FF2B5EF4-FFF2-40B4-BE49-F238E27FC236}">
                <a16:creationId xmlns:a16="http://schemas.microsoft.com/office/drawing/2014/main" id="{7D88BD77-5223-424E-9FE3-E911718F3905}"/>
              </a:ext>
            </a:extLst>
          </p:cNvPr>
          <p:cNvGraphicFramePr>
            <a:graphicFrameLocks noGrp="1"/>
          </p:cNvGraphicFramePr>
          <p:nvPr>
            <p:extLst>
              <p:ext uri="{D42A27DB-BD31-4B8C-83A1-F6EECF244321}">
                <p14:modId xmlns:p14="http://schemas.microsoft.com/office/powerpoint/2010/main" val="1838671851"/>
              </p:ext>
            </p:extLst>
          </p:nvPr>
        </p:nvGraphicFramePr>
        <p:xfrm>
          <a:off x="7572066" y="4588655"/>
          <a:ext cx="3961794" cy="1618948"/>
        </p:xfrm>
        <a:graphic>
          <a:graphicData uri="http://schemas.openxmlformats.org/drawingml/2006/table">
            <a:tbl>
              <a:tblPr firstRow="1" bandRow="1">
                <a:tableStyleId>{7DF18680-E054-41AD-8BC1-D1AEF772440D}</a:tableStyleId>
              </a:tblPr>
              <a:tblGrid>
                <a:gridCol w="1980897">
                  <a:extLst>
                    <a:ext uri="{9D8B030D-6E8A-4147-A177-3AD203B41FA5}">
                      <a16:colId xmlns:a16="http://schemas.microsoft.com/office/drawing/2014/main" val="2467892396"/>
                    </a:ext>
                  </a:extLst>
                </a:gridCol>
                <a:gridCol w="1980897">
                  <a:extLst>
                    <a:ext uri="{9D8B030D-6E8A-4147-A177-3AD203B41FA5}">
                      <a16:colId xmlns:a16="http://schemas.microsoft.com/office/drawing/2014/main" val="2672468777"/>
                    </a:ext>
                  </a:extLst>
                </a:gridCol>
              </a:tblGrid>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0.96</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3751852"/>
                  </a:ext>
                </a:extLst>
              </a:tr>
              <a:tr h="404737">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112.91</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6476181"/>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68.92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9820004"/>
                  </a:ext>
                </a:extLst>
              </a:tr>
              <a:tr h="404737">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12,748.67</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24797121"/>
                  </a:ext>
                </a:extLst>
              </a:tr>
            </a:tbl>
          </a:graphicData>
        </a:graphic>
      </p:graphicFrame>
      <p:grpSp>
        <p:nvGrpSpPr>
          <p:cNvPr id="10" name="群組 9">
            <a:extLst>
              <a:ext uri="{FF2B5EF4-FFF2-40B4-BE49-F238E27FC236}">
                <a16:creationId xmlns:a16="http://schemas.microsoft.com/office/drawing/2014/main" id="{A9AD9039-AE37-47E7-9A47-638EC750376D}"/>
              </a:ext>
            </a:extLst>
          </p:cNvPr>
          <p:cNvGrpSpPr/>
          <p:nvPr/>
        </p:nvGrpSpPr>
        <p:grpSpPr>
          <a:xfrm>
            <a:off x="658140" y="2260454"/>
            <a:ext cx="4129723" cy="4266805"/>
            <a:chOff x="729031" y="2885431"/>
            <a:chExt cx="3731687" cy="4266805"/>
          </a:xfrm>
        </p:grpSpPr>
        <p:sp>
          <p:nvSpPr>
            <p:cNvPr id="6" name="矩形: 圓角 5">
              <a:extLst>
                <a:ext uri="{FF2B5EF4-FFF2-40B4-BE49-F238E27FC236}">
                  <a16:creationId xmlns:a16="http://schemas.microsoft.com/office/drawing/2014/main" id="{68997DF6-0223-421E-8740-BD2BC09CD722}"/>
                </a:ext>
              </a:extLst>
            </p:cNvPr>
            <p:cNvSpPr/>
            <p:nvPr/>
          </p:nvSpPr>
          <p:spPr>
            <a:xfrm>
              <a:off x="749873" y="3042435"/>
              <a:ext cx="3579944" cy="36827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7DF81A90-5390-4631-BC23-096346D3ECEF}"/>
                </a:ext>
              </a:extLst>
            </p:cNvPr>
            <p:cNvSpPr txBox="1"/>
            <p:nvPr/>
          </p:nvSpPr>
          <p:spPr>
            <a:xfrm>
              <a:off x="953767" y="3438589"/>
              <a:ext cx="3506951" cy="3267433"/>
            </a:xfrm>
            <a:prstGeom prst="rect">
              <a:avLst/>
            </a:prstGeom>
            <a:noFill/>
          </p:spPr>
          <p:txBody>
            <a:bodyPr wrap="square" rtlCol="0">
              <a:spAutoFit/>
            </a:bodyPr>
            <a:lstStyle>
              <a:defPPr>
                <a:defRPr lang="zh-TW"/>
              </a:defPPr>
              <a:lvl1pPr marL="285750" indent="-285750">
                <a:lnSpc>
                  <a:spcPct val="150000"/>
                </a:lnSpc>
                <a:buFont typeface="Arial" panose="020B0604020202020204" pitchFamily="34" charset="0"/>
                <a:buChar char="•"/>
                <a:defRPr sz="2000">
                  <a:latin typeface="微軟正黑體" panose="020B0604030504040204" pitchFamily="34" charset="-120"/>
                  <a:ea typeface="微軟正黑體" panose="020B0604030504040204" pitchFamily="34" charset="-120"/>
                </a:defRPr>
              </a:lvl1pPr>
            </a:lstStyle>
            <a:p>
              <a:r>
                <a:rPr lang="zh-TW" altLang="zh-TW" dirty="0"/>
                <a:t>軸承</a:t>
              </a:r>
              <a:r>
                <a:rPr lang="en-US" altLang="zh-TW" dirty="0"/>
                <a:t>-A</a:t>
              </a:r>
              <a:r>
                <a:rPr lang="zh-TW" altLang="zh-TW" dirty="0"/>
                <a:t>溫度</a:t>
              </a:r>
              <a:r>
                <a:rPr lang="en-US" altLang="zh-TW" dirty="0"/>
                <a:t>(</a:t>
              </a:r>
              <a:r>
                <a:rPr lang="zh-TW" altLang="zh-TW" dirty="0"/>
                <a:t>編號</a:t>
              </a:r>
              <a:r>
                <a:rPr lang="en-US" altLang="zh-TW" dirty="0"/>
                <a:t>7)</a:t>
              </a:r>
            </a:p>
            <a:p>
              <a:r>
                <a:rPr lang="zh-TW" altLang="zh-TW" dirty="0"/>
                <a:t>變壓器</a:t>
              </a:r>
              <a:r>
                <a:rPr lang="en-US" altLang="zh-TW" dirty="0"/>
                <a:t>-3</a:t>
              </a:r>
              <a:r>
                <a:rPr lang="zh-TW" altLang="zh-TW" dirty="0"/>
                <a:t>溫度</a:t>
              </a:r>
              <a:r>
                <a:rPr lang="en-US" altLang="zh-TW" dirty="0"/>
                <a:t>(</a:t>
              </a:r>
              <a:r>
                <a:rPr lang="zh-TW" altLang="zh-TW" dirty="0"/>
                <a:t>編號</a:t>
              </a:r>
              <a:r>
                <a:rPr lang="en-US" altLang="zh-TW" dirty="0"/>
                <a:t>8)</a:t>
              </a:r>
            </a:p>
            <a:p>
              <a:r>
                <a:rPr lang="zh-TW" altLang="zh-TW" dirty="0"/>
                <a:t>無功功率控制轉換器</a:t>
              </a:r>
              <a:r>
                <a:rPr lang="en-US" altLang="zh-TW" dirty="0"/>
                <a:t>(</a:t>
              </a:r>
              <a:r>
                <a:rPr lang="zh-TW" altLang="zh-TW" dirty="0"/>
                <a:t>編號</a:t>
              </a:r>
              <a:r>
                <a:rPr lang="en-US" altLang="zh-TW" dirty="0"/>
                <a:t>13)</a:t>
              </a:r>
            </a:p>
            <a:p>
              <a:r>
                <a:rPr lang="zh-TW" altLang="zh-TW" dirty="0"/>
                <a:t>無功功率</a:t>
              </a:r>
              <a:r>
                <a:rPr lang="en-US" altLang="zh-TW" dirty="0"/>
                <a:t>(</a:t>
              </a:r>
              <a:r>
                <a:rPr lang="zh-TW" altLang="zh-TW" dirty="0"/>
                <a:t>編號</a:t>
              </a:r>
              <a:r>
                <a:rPr lang="en-US" altLang="zh-TW" dirty="0"/>
                <a:t>15)</a:t>
              </a:r>
            </a:p>
            <a:p>
              <a:r>
                <a:rPr lang="zh-TW" altLang="zh-TW" dirty="0"/>
                <a:t>變速箱分配器溫度</a:t>
              </a:r>
              <a:r>
                <a:rPr lang="en-US" altLang="zh-TW" dirty="0"/>
                <a:t>(</a:t>
              </a:r>
              <a:r>
                <a:rPr lang="zh-TW" altLang="zh-TW" dirty="0"/>
                <a:t>編號</a:t>
              </a:r>
              <a:r>
                <a:rPr lang="en-US" altLang="zh-TW" dirty="0"/>
                <a:t>17)</a:t>
              </a:r>
            </a:p>
            <a:p>
              <a:r>
                <a:rPr lang="zh-TW" altLang="zh-TW" dirty="0"/>
                <a:t>電壓</a:t>
              </a:r>
              <a:r>
                <a:rPr lang="en-US" altLang="zh-TW" dirty="0"/>
                <a:t>B-N(</a:t>
              </a:r>
              <a:r>
                <a:rPr lang="zh-TW" altLang="zh-TW" dirty="0"/>
                <a:t>編號</a:t>
              </a:r>
              <a:r>
                <a:rPr lang="en-US" altLang="zh-TW" dirty="0"/>
                <a:t>30)</a:t>
              </a:r>
            </a:p>
            <a:p>
              <a:r>
                <a:rPr lang="zh-TW" altLang="zh-TW" dirty="0"/>
                <a:t>電壓控制轉換器</a:t>
              </a:r>
              <a:r>
                <a:rPr lang="en-US" altLang="zh-TW" dirty="0"/>
                <a:t>(</a:t>
              </a:r>
              <a:r>
                <a:rPr lang="zh-TW" altLang="zh-TW" dirty="0"/>
                <a:t>編號</a:t>
              </a:r>
              <a:r>
                <a:rPr lang="en-US" altLang="zh-TW" dirty="0"/>
                <a:t>32)</a:t>
              </a:r>
            </a:p>
          </p:txBody>
        </p:sp>
        <p:sp>
          <p:nvSpPr>
            <p:cNvPr id="7" name="矩形: 圓角 6">
              <a:extLst>
                <a:ext uri="{FF2B5EF4-FFF2-40B4-BE49-F238E27FC236}">
                  <a16:creationId xmlns:a16="http://schemas.microsoft.com/office/drawing/2014/main" id="{3646302C-87D9-489F-8E7D-BBF12C4BB6F9}"/>
                </a:ext>
              </a:extLst>
            </p:cNvPr>
            <p:cNvSpPr/>
            <p:nvPr/>
          </p:nvSpPr>
          <p:spPr>
            <a:xfrm>
              <a:off x="729031" y="2885431"/>
              <a:ext cx="1449688" cy="533981"/>
            </a:xfrm>
            <a:prstGeom prst="roundRect">
              <a:avLst>
                <a:gd name="adj" fmla="val 39943"/>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33</a:t>
              </a:r>
              <a:r>
                <a:rPr lang="zh-TW" altLang="en-US" sz="2000" b="1" dirty="0">
                  <a:solidFill>
                    <a:schemeClr val="tx1"/>
                  </a:solidFill>
                  <a:latin typeface="微軟正黑體" panose="020B0604030504040204" pitchFamily="34" charset="-120"/>
                  <a:ea typeface="微軟正黑體" panose="020B0604030504040204" pitchFamily="34" charset="-120"/>
                </a:rPr>
                <a:t>個特徵</a:t>
              </a:r>
            </a:p>
          </p:txBody>
        </p:sp>
        <p:sp>
          <p:nvSpPr>
            <p:cNvPr id="9" name="文字方塊 8">
              <a:extLst>
                <a:ext uri="{FF2B5EF4-FFF2-40B4-BE49-F238E27FC236}">
                  <a16:creationId xmlns:a16="http://schemas.microsoft.com/office/drawing/2014/main" id="{81100D2B-8A76-4B1E-9D9E-C3E38B178A60}"/>
                </a:ext>
              </a:extLst>
            </p:cNvPr>
            <p:cNvSpPr txBox="1"/>
            <p:nvPr/>
          </p:nvSpPr>
          <p:spPr>
            <a:xfrm>
              <a:off x="1501838" y="6752126"/>
              <a:ext cx="1837678"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新增了</a:t>
              </a:r>
              <a:r>
                <a:rPr lang="en-US" altLang="zh-TW" sz="2000" b="1" dirty="0">
                  <a:latin typeface="微軟正黑體" panose="020B0604030504040204" pitchFamily="34" charset="-120"/>
                  <a:ea typeface="微軟正黑體" panose="020B0604030504040204" pitchFamily="34" charset="-120"/>
                </a:rPr>
                <a:t>7</a:t>
              </a:r>
              <a:r>
                <a:rPr lang="zh-TW" altLang="en-US" sz="2000" b="1" dirty="0">
                  <a:latin typeface="微軟正黑體" panose="020B0604030504040204" pitchFamily="34" charset="-120"/>
                  <a:ea typeface="微軟正黑體" panose="020B0604030504040204" pitchFamily="34" charset="-120"/>
                </a:rPr>
                <a:t>個</a:t>
              </a:r>
            </a:p>
          </p:txBody>
        </p:sp>
      </p:grpSp>
    </p:spTree>
    <p:extLst>
      <p:ext uri="{BB962C8B-B14F-4D97-AF65-F5344CB8AC3E}">
        <p14:creationId xmlns:p14="http://schemas.microsoft.com/office/powerpoint/2010/main" val="184198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59</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36FC25D3-9F9B-431B-969C-B2AA0305087B}"/>
              </a:ext>
            </a:extLst>
          </p:cNvPr>
          <p:cNvSpPr txBox="1"/>
          <p:nvPr/>
        </p:nvSpPr>
        <p:spPr>
          <a:xfrm>
            <a:off x="169704" y="1605997"/>
            <a:ext cx="610806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發電量預測結果與分析統整</a:t>
            </a:r>
          </a:p>
        </p:txBody>
      </p:sp>
      <p:graphicFrame>
        <p:nvGraphicFramePr>
          <p:cNvPr id="21" name="表格 20">
            <a:extLst>
              <a:ext uri="{FF2B5EF4-FFF2-40B4-BE49-F238E27FC236}">
                <a16:creationId xmlns:a16="http://schemas.microsoft.com/office/drawing/2014/main" id="{E1F43FA0-99A6-4146-BBB6-8F39A3C5024C}"/>
              </a:ext>
            </a:extLst>
          </p:cNvPr>
          <p:cNvGraphicFramePr>
            <a:graphicFrameLocks noGrp="1"/>
          </p:cNvGraphicFramePr>
          <p:nvPr>
            <p:extLst>
              <p:ext uri="{D42A27DB-BD31-4B8C-83A1-F6EECF244321}">
                <p14:modId xmlns:p14="http://schemas.microsoft.com/office/powerpoint/2010/main" val="2921212242"/>
              </p:ext>
            </p:extLst>
          </p:nvPr>
        </p:nvGraphicFramePr>
        <p:xfrm>
          <a:off x="874319" y="2264705"/>
          <a:ext cx="2996344" cy="1884075"/>
        </p:xfrm>
        <a:graphic>
          <a:graphicData uri="http://schemas.openxmlformats.org/drawingml/2006/table">
            <a:tbl>
              <a:tblPr firstRow="1" bandRow="1">
                <a:tableStyleId>{7DF18680-E054-41AD-8BC1-D1AEF772440D}</a:tableStyleId>
              </a:tblPr>
              <a:tblGrid>
                <a:gridCol w="1498172">
                  <a:extLst>
                    <a:ext uri="{9D8B030D-6E8A-4147-A177-3AD203B41FA5}">
                      <a16:colId xmlns:a16="http://schemas.microsoft.com/office/drawing/2014/main" val="2467892396"/>
                    </a:ext>
                  </a:extLst>
                </a:gridCol>
                <a:gridCol w="1498172">
                  <a:extLst>
                    <a:ext uri="{9D8B030D-6E8A-4147-A177-3AD203B41FA5}">
                      <a16:colId xmlns:a16="http://schemas.microsoft.com/office/drawing/2014/main" val="2672468777"/>
                    </a:ext>
                  </a:extLst>
                </a:gridCol>
              </a:tblGrid>
              <a:tr h="376815">
                <a:tc gridSpan="2">
                  <a:txBody>
                    <a:bodyPr/>
                    <a:lstStyle/>
                    <a:p>
                      <a:pPr marL="0" algn="l" defTabSz="914400" rtl="0" eaLnBrk="1" latinLnBrk="0" hangingPunct="1">
                        <a:lnSpc>
                          <a:spcPct val="115000"/>
                        </a:lnSpc>
                        <a:spcAft>
                          <a:spcPts val="0"/>
                        </a:spcAft>
                      </a:pPr>
                      <a:r>
                        <a:rPr lang="en-US" altLang="zh-TW"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9</a:t>
                      </a:r>
                      <a:r>
                        <a:rPr lang="zh-TW" altLang="en-US"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個特徵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latinLnBrk="0" hangingPunct="1">
                        <a:lnSpc>
                          <a:spcPct val="115000"/>
                        </a:lnSpc>
                        <a:spcAft>
                          <a:spcPts val="0"/>
                        </a:spcAft>
                      </a:pP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2199343"/>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0.95</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93751852"/>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157.58</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6476181"/>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mn-cs"/>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84.63</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9820004"/>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mn-cs"/>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mn-cs"/>
                        </a:rPr>
                        <a:t>24,831.46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724797121"/>
                  </a:ext>
                </a:extLst>
              </a:tr>
            </a:tbl>
          </a:graphicData>
        </a:graphic>
      </p:graphicFrame>
      <p:graphicFrame>
        <p:nvGraphicFramePr>
          <p:cNvPr id="22" name="表格 21">
            <a:extLst>
              <a:ext uri="{FF2B5EF4-FFF2-40B4-BE49-F238E27FC236}">
                <a16:creationId xmlns:a16="http://schemas.microsoft.com/office/drawing/2014/main" id="{FC038BF8-8DDC-4B5C-A292-C0178E2AACE9}"/>
              </a:ext>
            </a:extLst>
          </p:cNvPr>
          <p:cNvGraphicFramePr>
            <a:graphicFrameLocks noGrp="1"/>
          </p:cNvGraphicFramePr>
          <p:nvPr>
            <p:extLst>
              <p:ext uri="{D42A27DB-BD31-4B8C-83A1-F6EECF244321}">
                <p14:modId xmlns:p14="http://schemas.microsoft.com/office/powerpoint/2010/main" val="166055663"/>
              </p:ext>
            </p:extLst>
          </p:nvPr>
        </p:nvGraphicFramePr>
        <p:xfrm>
          <a:off x="874319" y="4567176"/>
          <a:ext cx="2996344" cy="1884075"/>
        </p:xfrm>
        <a:graphic>
          <a:graphicData uri="http://schemas.openxmlformats.org/drawingml/2006/table">
            <a:tbl>
              <a:tblPr firstRow="1" bandRow="1">
                <a:tableStyleId>{7DF18680-E054-41AD-8BC1-D1AEF772440D}</a:tableStyleId>
              </a:tblPr>
              <a:tblGrid>
                <a:gridCol w="1498172">
                  <a:extLst>
                    <a:ext uri="{9D8B030D-6E8A-4147-A177-3AD203B41FA5}">
                      <a16:colId xmlns:a16="http://schemas.microsoft.com/office/drawing/2014/main" val="2467892396"/>
                    </a:ext>
                  </a:extLst>
                </a:gridCol>
                <a:gridCol w="1498172">
                  <a:extLst>
                    <a:ext uri="{9D8B030D-6E8A-4147-A177-3AD203B41FA5}">
                      <a16:colId xmlns:a16="http://schemas.microsoft.com/office/drawing/2014/main" val="2672468777"/>
                    </a:ext>
                  </a:extLst>
                </a:gridCol>
              </a:tblGrid>
              <a:tr h="376815">
                <a:tc gridSpan="2">
                  <a:txBody>
                    <a:bodyPr/>
                    <a:lstStyle/>
                    <a:p>
                      <a:pPr marL="0" algn="l" defTabSz="914400" rtl="0" eaLnBrk="1" latinLnBrk="0" hangingPunct="1">
                        <a:lnSpc>
                          <a:spcPct val="115000"/>
                        </a:lnSpc>
                        <a:spcAft>
                          <a:spcPts val="0"/>
                        </a:spcAft>
                      </a:pPr>
                      <a:r>
                        <a:rPr lang="en-US" altLang="zh-TW"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22</a:t>
                      </a:r>
                      <a:r>
                        <a:rPr lang="zh-TW" altLang="en-US"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個特徵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latinLnBrk="0" hangingPunct="1">
                        <a:lnSpc>
                          <a:spcPct val="115000"/>
                        </a:lnSpc>
                        <a:spcAft>
                          <a:spcPts val="0"/>
                        </a:spcAft>
                      </a:pP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2199343"/>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0.96</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93751852"/>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119.26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6476181"/>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78.12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9820004"/>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14222.95</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724797121"/>
                  </a:ext>
                </a:extLst>
              </a:tr>
            </a:tbl>
          </a:graphicData>
        </a:graphic>
      </p:graphicFrame>
      <p:graphicFrame>
        <p:nvGraphicFramePr>
          <p:cNvPr id="28" name="表格 27">
            <a:extLst>
              <a:ext uri="{FF2B5EF4-FFF2-40B4-BE49-F238E27FC236}">
                <a16:creationId xmlns:a16="http://schemas.microsoft.com/office/drawing/2014/main" id="{62DBF063-6239-4262-8EE8-7E95BD8650A4}"/>
              </a:ext>
            </a:extLst>
          </p:cNvPr>
          <p:cNvGraphicFramePr>
            <a:graphicFrameLocks noGrp="1"/>
          </p:cNvGraphicFramePr>
          <p:nvPr>
            <p:extLst>
              <p:ext uri="{D42A27DB-BD31-4B8C-83A1-F6EECF244321}">
                <p14:modId xmlns:p14="http://schemas.microsoft.com/office/powerpoint/2010/main" val="1536379359"/>
              </p:ext>
            </p:extLst>
          </p:nvPr>
        </p:nvGraphicFramePr>
        <p:xfrm>
          <a:off x="4588950" y="2264705"/>
          <a:ext cx="2996344" cy="1884075"/>
        </p:xfrm>
        <a:graphic>
          <a:graphicData uri="http://schemas.openxmlformats.org/drawingml/2006/table">
            <a:tbl>
              <a:tblPr firstRow="1" bandRow="1">
                <a:tableStyleId>{7DF18680-E054-41AD-8BC1-D1AEF772440D}</a:tableStyleId>
              </a:tblPr>
              <a:tblGrid>
                <a:gridCol w="1498172">
                  <a:extLst>
                    <a:ext uri="{9D8B030D-6E8A-4147-A177-3AD203B41FA5}">
                      <a16:colId xmlns:a16="http://schemas.microsoft.com/office/drawing/2014/main" val="2467892396"/>
                    </a:ext>
                  </a:extLst>
                </a:gridCol>
                <a:gridCol w="1498172">
                  <a:extLst>
                    <a:ext uri="{9D8B030D-6E8A-4147-A177-3AD203B41FA5}">
                      <a16:colId xmlns:a16="http://schemas.microsoft.com/office/drawing/2014/main" val="2672468777"/>
                    </a:ext>
                  </a:extLst>
                </a:gridCol>
              </a:tblGrid>
              <a:tr h="376815">
                <a:tc gridSpan="2">
                  <a:txBody>
                    <a:bodyPr/>
                    <a:lstStyle/>
                    <a:p>
                      <a:pPr marL="0" algn="l" defTabSz="914400" rtl="0" eaLnBrk="1" latinLnBrk="0" hangingPunct="1">
                        <a:lnSpc>
                          <a:spcPct val="115000"/>
                        </a:lnSpc>
                        <a:spcAft>
                          <a:spcPts val="0"/>
                        </a:spcAft>
                      </a:pPr>
                      <a:r>
                        <a:rPr lang="en-US" altLang="zh-TW"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13</a:t>
                      </a:r>
                      <a:r>
                        <a:rPr lang="zh-TW" altLang="en-US"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個特徵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latinLnBrk="0" hangingPunct="1">
                        <a:lnSpc>
                          <a:spcPct val="115000"/>
                        </a:lnSpc>
                        <a:spcAft>
                          <a:spcPts val="0"/>
                        </a:spcAft>
                      </a:pP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2199343"/>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0.95</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93751852"/>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122.26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6476181"/>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69.29</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9820004"/>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14,947.51</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724797121"/>
                  </a:ext>
                </a:extLst>
              </a:tr>
            </a:tbl>
          </a:graphicData>
        </a:graphic>
      </p:graphicFrame>
      <p:graphicFrame>
        <p:nvGraphicFramePr>
          <p:cNvPr id="31" name="表格 30">
            <a:extLst>
              <a:ext uri="{FF2B5EF4-FFF2-40B4-BE49-F238E27FC236}">
                <a16:creationId xmlns:a16="http://schemas.microsoft.com/office/drawing/2014/main" id="{9972F5F5-F4D4-4590-B5A5-6CC9FA41AAE4}"/>
              </a:ext>
            </a:extLst>
          </p:cNvPr>
          <p:cNvGraphicFramePr>
            <a:graphicFrameLocks noGrp="1"/>
          </p:cNvGraphicFramePr>
          <p:nvPr>
            <p:extLst>
              <p:ext uri="{D42A27DB-BD31-4B8C-83A1-F6EECF244321}">
                <p14:modId xmlns:p14="http://schemas.microsoft.com/office/powerpoint/2010/main" val="3916114137"/>
              </p:ext>
            </p:extLst>
          </p:nvPr>
        </p:nvGraphicFramePr>
        <p:xfrm>
          <a:off x="4588950" y="4567175"/>
          <a:ext cx="2996344" cy="1884075"/>
        </p:xfrm>
        <a:graphic>
          <a:graphicData uri="http://schemas.openxmlformats.org/drawingml/2006/table">
            <a:tbl>
              <a:tblPr firstRow="1" bandRow="1">
                <a:tableStyleId>{7DF18680-E054-41AD-8BC1-D1AEF772440D}</a:tableStyleId>
              </a:tblPr>
              <a:tblGrid>
                <a:gridCol w="1498172">
                  <a:extLst>
                    <a:ext uri="{9D8B030D-6E8A-4147-A177-3AD203B41FA5}">
                      <a16:colId xmlns:a16="http://schemas.microsoft.com/office/drawing/2014/main" val="2467892396"/>
                    </a:ext>
                  </a:extLst>
                </a:gridCol>
                <a:gridCol w="1498172">
                  <a:extLst>
                    <a:ext uri="{9D8B030D-6E8A-4147-A177-3AD203B41FA5}">
                      <a16:colId xmlns:a16="http://schemas.microsoft.com/office/drawing/2014/main" val="2672468777"/>
                    </a:ext>
                  </a:extLst>
                </a:gridCol>
              </a:tblGrid>
              <a:tr h="376815">
                <a:tc gridSpan="2">
                  <a:txBody>
                    <a:bodyPr/>
                    <a:lstStyle/>
                    <a:p>
                      <a:pPr marL="0" algn="l" defTabSz="914400" rtl="0" eaLnBrk="1" latinLnBrk="0" hangingPunct="1">
                        <a:lnSpc>
                          <a:spcPct val="115000"/>
                        </a:lnSpc>
                        <a:spcAft>
                          <a:spcPts val="0"/>
                        </a:spcAft>
                      </a:pPr>
                      <a:r>
                        <a:rPr lang="en-US" altLang="zh-TW"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26</a:t>
                      </a:r>
                      <a:r>
                        <a:rPr lang="zh-TW" altLang="en-US"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個特徵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latinLnBrk="0" hangingPunct="1">
                        <a:lnSpc>
                          <a:spcPct val="115000"/>
                        </a:lnSpc>
                        <a:spcAft>
                          <a:spcPts val="0"/>
                        </a:spcAft>
                      </a:pP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2199343"/>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0.96</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93751852"/>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108.76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6476181"/>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62.98</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9820004"/>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11,828.74</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724797121"/>
                  </a:ext>
                </a:extLst>
              </a:tr>
            </a:tbl>
          </a:graphicData>
        </a:graphic>
      </p:graphicFrame>
      <p:graphicFrame>
        <p:nvGraphicFramePr>
          <p:cNvPr id="32" name="表格 31">
            <a:extLst>
              <a:ext uri="{FF2B5EF4-FFF2-40B4-BE49-F238E27FC236}">
                <a16:creationId xmlns:a16="http://schemas.microsoft.com/office/drawing/2014/main" id="{B9585387-0818-41C8-AAD9-908F859063F2}"/>
              </a:ext>
            </a:extLst>
          </p:cNvPr>
          <p:cNvGraphicFramePr>
            <a:graphicFrameLocks noGrp="1"/>
          </p:cNvGraphicFramePr>
          <p:nvPr>
            <p:extLst>
              <p:ext uri="{D42A27DB-BD31-4B8C-83A1-F6EECF244321}">
                <p14:modId xmlns:p14="http://schemas.microsoft.com/office/powerpoint/2010/main" val="318563977"/>
              </p:ext>
            </p:extLst>
          </p:nvPr>
        </p:nvGraphicFramePr>
        <p:xfrm>
          <a:off x="8303581" y="2264704"/>
          <a:ext cx="2996344" cy="1884075"/>
        </p:xfrm>
        <a:graphic>
          <a:graphicData uri="http://schemas.openxmlformats.org/drawingml/2006/table">
            <a:tbl>
              <a:tblPr firstRow="1" bandRow="1">
                <a:tableStyleId>{7DF18680-E054-41AD-8BC1-D1AEF772440D}</a:tableStyleId>
              </a:tblPr>
              <a:tblGrid>
                <a:gridCol w="1498172">
                  <a:extLst>
                    <a:ext uri="{9D8B030D-6E8A-4147-A177-3AD203B41FA5}">
                      <a16:colId xmlns:a16="http://schemas.microsoft.com/office/drawing/2014/main" val="2467892396"/>
                    </a:ext>
                  </a:extLst>
                </a:gridCol>
                <a:gridCol w="1498172">
                  <a:extLst>
                    <a:ext uri="{9D8B030D-6E8A-4147-A177-3AD203B41FA5}">
                      <a16:colId xmlns:a16="http://schemas.microsoft.com/office/drawing/2014/main" val="2672468777"/>
                    </a:ext>
                  </a:extLst>
                </a:gridCol>
              </a:tblGrid>
              <a:tr h="376815">
                <a:tc gridSpan="2">
                  <a:txBody>
                    <a:bodyPr/>
                    <a:lstStyle/>
                    <a:p>
                      <a:pPr marL="0" algn="l" defTabSz="914400" rtl="0" eaLnBrk="1" latinLnBrk="0" hangingPunct="1">
                        <a:lnSpc>
                          <a:spcPct val="115000"/>
                        </a:lnSpc>
                        <a:spcAft>
                          <a:spcPts val="0"/>
                        </a:spcAft>
                      </a:pPr>
                      <a:r>
                        <a:rPr lang="en-US" altLang="zh-TW"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18</a:t>
                      </a:r>
                      <a:r>
                        <a:rPr lang="zh-TW" altLang="en-US"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個特徵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latinLnBrk="0" hangingPunct="1">
                        <a:lnSpc>
                          <a:spcPct val="115000"/>
                        </a:lnSpc>
                        <a:spcAft>
                          <a:spcPts val="0"/>
                        </a:spcAft>
                      </a:pP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2199343"/>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0.96</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93751852"/>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118.71</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6476181"/>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70.37</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9820004"/>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14,092.06</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724797121"/>
                  </a:ext>
                </a:extLst>
              </a:tr>
            </a:tbl>
          </a:graphicData>
        </a:graphic>
      </p:graphicFrame>
      <p:graphicFrame>
        <p:nvGraphicFramePr>
          <p:cNvPr id="33" name="表格 32">
            <a:extLst>
              <a:ext uri="{FF2B5EF4-FFF2-40B4-BE49-F238E27FC236}">
                <a16:creationId xmlns:a16="http://schemas.microsoft.com/office/drawing/2014/main" id="{9A54D4CB-FCCB-4522-861F-C971A133321E}"/>
              </a:ext>
            </a:extLst>
          </p:cNvPr>
          <p:cNvGraphicFramePr>
            <a:graphicFrameLocks noGrp="1"/>
          </p:cNvGraphicFramePr>
          <p:nvPr>
            <p:extLst>
              <p:ext uri="{D42A27DB-BD31-4B8C-83A1-F6EECF244321}">
                <p14:modId xmlns:p14="http://schemas.microsoft.com/office/powerpoint/2010/main" val="2521866128"/>
              </p:ext>
            </p:extLst>
          </p:nvPr>
        </p:nvGraphicFramePr>
        <p:xfrm>
          <a:off x="8303581" y="4567174"/>
          <a:ext cx="2996344" cy="1884075"/>
        </p:xfrm>
        <a:graphic>
          <a:graphicData uri="http://schemas.openxmlformats.org/drawingml/2006/table">
            <a:tbl>
              <a:tblPr firstRow="1" bandRow="1">
                <a:tableStyleId>{7DF18680-E054-41AD-8BC1-D1AEF772440D}</a:tableStyleId>
              </a:tblPr>
              <a:tblGrid>
                <a:gridCol w="1498172">
                  <a:extLst>
                    <a:ext uri="{9D8B030D-6E8A-4147-A177-3AD203B41FA5}">
                      <a16:colId xmlns:a16="http://schemas.microsoft.com/office/drawing/2014/main" val="2467892396"/>
                    </a:ext>
                  </a:extLst>
                </a:gridCol>
                <a:gridCol w="1498172">
                  <a:extLst>
                    <a:ext uri="{9D8B030D-6E8A-4147-A177-3AD203B41FA5}">
                      <a16:colId xmlns:a16="http://schemas.microsoft.com/office/drawing/2014/main" val="2672468777"/>
                    </a:ext>
                  </a:extLst>
                </a:gridCol>
              </a:tblGrid>
              <a:tr h="376815">
                <a:tc gridSpan="2">
                  <a:txBody>
                    <a:bodyPr/>
                    <a:lstStyle/>
                    <a:p>
                      <a:pPr marL="0" algn="l" defTabSz="914400" rtl="0" eaLnBrk="1" latinLnBrk="0" hangingPunct="1">
                        <a:lnSpc>
                          <a:spcPct val="115000"/>
                        </a:lnSpc>
                        <a:spcAft>
                          <a:spcPts val="0"/>
                        </a:spcAft>
                      </a:pPr>
                      <a:r>
                        <a:rPr lang="en-US" altLang="zh-TW"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33</a:t>
                      </a:r>
                      <a:r>
                        <a:rPr lang="zh-TW" altLang="en-US" sz="20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個特徵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latinLnBrk="0" hangingPunct="1">
                        <a:lnSpc>
                          <a:spcPct val="115000"/>
                        </a:lnSpc>
                        <a:spcAft>
                          <a:spcPts val="0"/>
                        </a:spcAft>
                      </a:pP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2199343"/>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0.96</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93751852"/>
                  </a:ext>
                </a:extLst>
              </a:tr>
              <a:tr h="376815">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RMSE</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112.91</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6476181"/>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68.92</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9820004"/>
                  </a:ext>
                </a:extLst>
              </a:tr>
              <a:tr h="376815">
                <a:tc>
                  <a:txBody>
                    <a:bodyPr/>
                    <a:lstStyle/>
                    <a:p>
                      <a:pPr marL="0" algn="ctr" defTabSz="914400" rtl="0" eaLnBrk="1" latinLnBrk="0" hangingPunct="1">
                        <a:lnSpc>
                          <a:spcPct val="115000"/>
                        </a:lnSpc>
                        <a:spcAft>
                          <a:spcPts val="0"/>
                        </a:spcAft>
                      </a:pPr>
                      <a:r>
                        <a:rPr 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MSE</a:t>
                      </a:r>
                      <a:endParaRPr lang="zh-TW" altLang="en-US" sz="2000" b="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latinLnBrk="0" hangingPunct="1">
                        <a:lnSpc>
                          <a:spcPct val="115000"/>
                        </a:lnSpc>
                        <a:spcAft>
                          <a:spcPts val="0"/>
                        </a:spcAft>
                      </a:pPr>
                      <a:r>
                        <a:rPr 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12,748.67</a:t>
                      </a:r>
                      <a:endParaRPr lang="zh-TW" altLang="en-US" sz="20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724797121"/>
                  </a:ext>
                </a:extLst>
              </a:tr>
            </a:tbl>
          </a:graphicData>
        </a:graphic>
      </p:graphicFrame>
      <p:grpSp>
        <p:nvGrpSpPr>
          <p:cNvPr id="14" name="群組 13">
            <a:extLst>
              <a:ext uri="{FF2B5EF4-FFF2-40B4-BE49-F238E27FC236}">
                <a16:creationId xmlns:a16="http://schemas.microsoft.com/office/drawing/2014/main" id="{4CE48C30-1F37-47B4-8D4A-6980D2DBC7CD}"/>
              </a:ext>
            </a:extLst>
          </p:cNvPr>
          <p:cNvGrpSpPr/>
          <p:nvPr/>
        </p:nvGrpSpPr>
        <p:grpSpPr>
          <a:xfrm>
            <a:off x="4432916" y="3835455"/>
            <a:ext cx="3308412" cy="2798434"/>
            <a:chOff x="4432916" y="3835455"/>
            <a:chExt cx="3308412" cy="2798434"/>
          </a:xfrm>
        </p:grpSpPr>
        <p:sp>
          <p:nvSpPr>
            <p:cNvPr id="2" name="矩形 1">
              <a:extLst>
                <a:ext uri="{FF2B5EF4-FFF2-40B4-BE49-F238E27FC236}">
                  <a16:creationId xmlns:a16="http://schemas.microsoft.com/office/drawing/2014/main" id="{F0A7A6F2-EC29-4DA9-92AB-192A6332C650}"/>
                </a:ext>
              </a:extLst>
            </p:cNvPr>
            <p:cNvSpPr/>
            <p:nvPr/>
          </p:nvSpPr>
          <p:spPr>
            <a:xfrm>
              <a:off x="4432916" y="4407378"/>
              <a:ext cx="3308412" cy="2226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65227A4D-1B4A-457E-A8C9-988352AC7FF3}"/>
                </a:ext>
              </a:extLst>
            </p:cNvPr>
            <p:cNvSpPr txBox="1"/>
            <p:nvPr/>
          </p:nvSpPr>
          <p:spPr>
            <a:xfrm>
              <a:off x="4857565" y="3835455"/>
              <a:ext cx="2476870" cy="523220"/>
            </a:xfrm>
            <a:prstGeom prst="rect">
              <a:avLst/>
            </a:prstGeom>
            <a:solidFill>
              <a:srgbClr val="FFF2CC"/>
            </a:solidFill>
          </p:spPr>
          <p:txBody>
            <a:bodyPr wrap="square" rtlCol="0">
              <a:spAutoFit/>
            </a:bodyPr>
            <a:lstStyle/>
            <a:p>
              <a:pPr algn="ctr"/>
              <a:r>
                <a:rPr lang="zh-TW" altLang="en-US" sz="2800" b="1" dirty="0">
                  <a:solidFill>
                    <a:srgbClr val="FF0000"/>
                  </a:solidFill>
                  <a:latin typeface="微軟正黑體" panose="020B0604030504040204" pitchFamily="34" charset="-120"/>
                  <a:ea typeface="微軟正黑體" panose="020B0604030504040204" pitchFamily="34" charset="-120"/>
                </a:rPr>
                <a:t>績效最佳</a:t>
              </a:r>
            </a:p>
          </p:txBody>
        </p:sp>
      </p:grpSp>
    </p:spTree>
    <p:extLst>
      <p:ext uri="{BB962C8B-B14F-4D97-AF65-F5344CB8AC3E}">
        <p14:creationId xmlns:p14="http://schemas.microsoft.com/office/powerpoint/2010/main" val="3052271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7059946" cy="400110"/>
          </a:xfrm>
          <a:prstGeom prst="rect">
            <a:avLst/>
          </a:prstGeom>
          <a:noFill/>
        </p:spPr>
        <p:txBody>
          <a:bodyPr wrap="none" rtlCol="0">
            <a:spAutoFit/>
          </a:bodyPr>
          <a:lstStyle/>
          <a:p>
            <a:r>
              <a:rPr lang="zh-TW" altLang="en-US" sz="2000" b="1" spc="600" dirty="0">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B9FE0560-66B4-4877-A0B6-391FECEDFD95}"/>
              </a:ext>
            </a:extLst>
          </p:cNvPr>
          <p:cNvSpPr>
            <a:spLocks noGrp="1"/>
          </p:cNvSpPr>
          <p:nvPr>
            <p:ph type="sldNum" sz="quarter" idx="12"/>
          </p:nvPr>
        </p:nvSpPr>
        <p:spPr/>
        <p:txBody>
          <a:bodyPr/>
          <a:lstStyle/>
          <a:p>
            <a:fld id="{47183693-D136-4195-B603-6F9F0529F145}" type="slidenum">
              <a:rPr lang="zh-TW" altLang="en-US" smtClean="0"/>
              <a:t>6</a:t>
            </a:fld>
            <a:endParaRPr lang="zh-TW" altLang="en-US"/>
          </a:p>
        </p:txBody>
      </p:sp>
      <p:sp>
        <p:nvSpPr>
          <p:cNvPr id="38" name="矩形 37">
            <a:hlinkClick r:id="" action="ppaction://noaction"/>
            <a:extLst>
              <a:ext uri="{FF2B5EF4-FFF2-40B4-BE49-F238E27FC236}">
                <a16:creationId xmlns:a16="http://schemas.microsoft.com/office/drawing/2014/main" id="{0D30723D-DF14-4FD6-8714-C438DEB24578}"/>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74" name="Picture 2" descr="從天氣預報看發電──郭志禹的「風中奇緣」 - 研之有物│ 串聯您與中央研究院的橋梁">
            <a:extLst>
              <a:ext uri="{FF2B5EF4-FFF2-40B4-BE49-F238E27FC236}">
                <a16:creationId xmlns:a16="http://schemas.microsoft.com/office/drawing/2014/main" id="{6D93067B-D714-4CBE-8577-681702D1344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96785" y="1846386"/>
            <a:ext cx="3219589" cy="22310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國際週報》高溫熱浪頻傳，有助太陽能發電？答案正好相反| 林士蕙、傅莞淇| 遠見雜誌">
            <a:extLst>
              <a:ext uri="{FF2B5EF4-FFF2-40B4-BE49-F238E27FC236}">
                <a16:creationId xmlns:a16="http://schemas.microsoft.com/office/drawing/2014/main" id="{3FF4536E-652D-4F1C-BDD1-B41BD9402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784" y="4407497"/>
            <a:ext cx="3209633" cy="22241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被視為清潔能源的水力發電，竟導致大量碳排放？｜即時｜端傳媒Initium Media">
            <a:extLst>
              <a:ext uri="{FF2B5EF4-FFF2-40B4-BE49-F238E27FC236}">
                <a16:creationId xmlns:a16="http://schemas.microsoft.com/office/drawing/2014/main" id="{AE97AC60-0681-4FF3-BACD-87A8C13F7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5582" y="1853293"/>
            <a:ext cx="3209633" cy="22241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低碳生活部落格】放著大好地熱！台灣為何不用？ - CSR@天下">
            <a:extLst>
              <a:ext uri="{FF2B5EF4-FFF2-40B4-BE49-F238E27FC236}">
                <a16:creationId xmlns:a16="http://schemas.microsoft.com/office/drawing/2014/main" id="{569C4CAD-E6F6-445F-A2F0-50C5708663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529" y="4407497"/>
            <a:ext cx="3195738" cy="222418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群組 10">
            <a:extLst>
              <a:ext uri="{FF2B5EF4-FFF2-40B4-BE49-F238E27FC236}">
                <a16:creationId xmlns:a16="http://schemas.microsoft.com/office/drawing/2014/main" id="{DBF775C0-D975-4F45-A0D6-C1296FA22071}"/>
              </a:ext>
            </a:extLst>
          </p:cNvPr>
          <p:cNvGrpSpPr/>
          <p:nvPr/>
        </p:nvGrpSpPr>
        <p:grpSpPr>
          <a:xfrm>
            <a:off x="3180417" y="2118048"/>
            <a:ext cx="7907863" cy="2060320"/>
            <a:chOff x="3180417" y="2118048"/>
            <a:chExt cx="7907863" cy="2060320"/>
          </a:xfrm>
        </p:grpSpPr>
        <p:pic>
          <p:nvPicPr>
            <p:cNvPr id="1026" name="Picture 2" descr="https://cdn-icons-png.flaticon.com/512/3148/3148240.png">
              <a:extLst>
                <a:ext uri="{FF2B5EF4-FFF2-40B4-BE49-F238E27FC236}">
                  <a16:creationId xmlns:a16="http://schemas.microsoft.com/office/drawing/2014/main" id="{8BB975DF-EAF8-4486-9B93-89489A7A98F2}"/>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3901601" y="2785418"/>
              <a:ext cx="1090278" cy="1090278"/>
            </a:xfrm>
            <a:prstGeom prst="rect">
              <a:avLst/>
            </a:prstGeom>
            <a:noFill/>
            <a:extLst>
              <a:ext uri="{909E8E84-426E-40DD-AFC4-6F175D3DCCD1}">
                <a14:hiddenFill xmlns:a14="http://schemas.microsoft.com/office/drawing/2010/main">
                  <a:solidFill>
                    <a:srgbClr val="FFFFFF"/>
                  </a:solidFill>
                </a14:hiddenFill>
              </a:ext>
            </a:extLst>
          </p:spPr>
        </p:pic>
        <p:sp>
          <p:nvSpPr>
            <p:cNvPr id="10" name="語音泡泡: 圓角矩形 9">
              <a:extLst>
                <a:ext uri="{FF2B5EF4-FFF2-40B4-BE49-F238E27FC236}">
                  <a16:creationId xmlns:a16="http://schemas.microsoft.com/office/drawing/2014/main" id="{93D556B3-F766-49FC-A493-B361CCB934A4}"/>
                </a:ext>
              </a:extLst>
            </p:cNvPr>
            <p:cNvSpPr/>
            <p:nvPr/>
          </p:nvSpPr>
          <p:spPr>
            <a:xfrm>
              <a:off x="5594854" y="2118048"/>
              <a:ext cx="5493426" cy="1102184"/>
            </a:xfrm>
            <a:prstGeom prst="wedgeRoundRectCallout">
              <a:avLst>
                <a:gd name="adj1" fmla="val -62616"/>
                <a:gd name="adj2" fmla="val 58267"/>
                <a:gd name="adj3" fmla="val 16667"/>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風能是綠色能源中，對於永續發展最具有發展性</a:t>
              </a:r>
            </a:p>
          </p:txBody>
        </p:sp>
        <p:sp>
          <p:nvSpPr>
            <p:cNvPr id="20" name="文字方塊 19">
              <a:extLst>
                <a:ext uri="{FF2B5EF4-FFF2-40B4-BE49-F238E27FC236}">
                  <a16:creationId xmlns:a16="http://schemas.microsoft.com/office/drawing/2014/main" id="{3A4C6EF1-E87A-412D-BA9B-A3FD9ACE061B}"/>
                </a:ext>
              </a:extLst>
            </p:cNvPr>
            <p:cNvSpPr txBox="1"/>
            <p:nvPr/>
          </p:nvSpPr>
          <p:spPr>
            <a:xfrm>
              <a:off x="3180417" y="3809036"/>
              <a:ext cx="2526296"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(Lin et al., 2020)</a:t>
              </a:r>
              <a:endParaRPr lang="zh-TW" altLang="en-US" dirty="0">
                <a:latin typeface="微軟正黑體" panose="020B0604030504040204" pitchFamily="34" charset="-120"/>
                <a:ea typeface="微軟正黑體" panose="020B0604030504040204" pitchFamily="34" charset="-120"/>
              </a:endParaRPr>
            </a:p>
          </p:txBody>
        </p:sp>
      </p:grpSp>
      <p:grpSp>
        <p:nvGrpSpPr>
          <p:cNvPr id="12" name="群組 11">
            <a:extLst>
              <a:ext uri="{FF2B5EF4-FFF2-40B4-BE49-F238E27FC236}">
                <a16:creationId xmlns:a16="http://schemas.microsoft.com/office/drawing/2014/main" id="{8735CAD2-BABE-4525-86BD-79E676BAB2F2}"/>
              </a:ext>
            </a:extLst>
          </p:cNvPr>
          <p:cNvGrpSpPr/>
          <p:nvPr/>
        </p:nvGrpSpPr>
        <p:grpSpPr>
          <a:xfrm>
            <a:off x="3118952" y="4407497"/>
            <a:ext cx="7965815" cy="2135307"/>
            <a:chOff x="3118952" y="4407497"/>
            <a:chExt cx="7965815" cy="2135307"/>
          </a:xfrm>
        </p:grpSpPr>
        <p:pic>
          <p:nvPicPr>
            <p:cNvPr id="1028" name="Picture 4" descr="https://cdn-icons-png.flaticon.com/512/2319/2319474.png">
              <a:extLst>
                <a:ext uri="{FF2B5EF4-FFF2-40B4-BE49-F238E27FC236}">
                  <a16:creationId xmlns:a16="http://schemas.microsoft.com/office/drawing/2014/main" id="{3AC40A85-234E-4CFE-883A-AE74854FC21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895252" y="5138247"/>
              <a:ext cx="1096627" cy="1090277"/>
            </a:xfrm>
            <a:prstGeom prst="rect">
              <a:avLst/>
            </a:prstGeom>
            <a:noFill/>
            <a:extLst>
              <a:ext uri="{909E8E84-426E-40DD-AFC4-6F175D3DCCD1}">
                <a14:hiddenFill xmlns:a14="http://schemas.microsoft.com/office/drawing/2010/main">
                  <a:solidFill>
                    <a:srgbClr val="FFFFFF"/>
                  </a:solidFill>
                </a14:hiddenFill>
              </a:ext>
            </a:extLst>
          </p:spPr>
        </p:pic>
        <p:sp>
          <p:nvSpPr>
            <p:cNvPr id="19" name="語音泡泡: 圓角矩形 18">
              <a:extLst>
                <a:ext uri="{FF2B5EF4-FFF2-40B4-BE49-F238E27FC236}">
                  <a16:creationId xmlns:a16="http://schemas.microsoft.com/office/drawing/2014/main" id="{ED1CD7C0-7836-4A87-A409-F33EAED2B156}"/>
                </a:ext>
              </a:extLst>
            </p:cNvPr>
            <p:cNvSpPr/>
            <p:nvPr/>
          </p:nvSpPr>
          <p:spPr>
            <a:xfrm>
              <a:off x="5591341" y="4407497"/>
              <a:ext cx="5493426" cy="1108002"/>
            </a:xfrm>
            <a:prstGeom prst="wedgeRoundRectCallout">
              <a:avLst>
                <a:gd name="adj1" fmla="val -62616"/>
                <a:gd name="adj2" fmla="val 58267"/>
                <a:gd name="adj3" fmla="val 16667"/>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是近年來成長幅度最快的一種發電方式</a:t>
              </a:r>
            </a:p>
          </p:txBody>
        </p:sp>
        <p:sp>
          <p:nvSpPr>
            <p:cNvPr id="21" name="文字方塊 20">
              <a:extLst>
                <a:ext uri="{FF2B5EF4-FFF2-40B4-BE49-F238E27FC236}">
                  <a16:creationId xmlns:a16="http://schemas.microsoft.com/office/drawing/2014/main" id="{EA6D2A2F-655B-4F79-830C-9CF97D4791D4}"/>
                </a:ext>
              </a:extLst>
            </p:cNvPr>
            <p:cNvSpPr txBox="1"/>
            <p:nvPr/>
          </p:nvSpPr>
          <p:spPr>
            <a:xfrm>
              <a:off x="3118952" y="6173472"/>
              <a:ext cx="2649226" cy="369332"/>
            </a:xfrm>
            <a:prstGeom prst="rect">
              <a:avLst/>
            </a:prstGeom>
            <a:noFill/>
          </p:spPr>
          <p:txBody>
            <a:bodyPr wrap="square" rtlCol="0">
              <a:spAutoFit/>
            </a:bodyPr>
            <a:lstStyle>
              <a:defPPr>
                <a:defRPr lang="zh-TW"/>
              </a:defPPr>
              <a:lvl1pPr algn="ctr">
                <a:defRPr>
                  <a:latin typeface="微軟正黑體" panose="020B0604030504040204" pitchFamily="34" charset="-120"/>
                  <a:ea typeface="微軟正黑體" panose="020B0604030504040204" pitchFamily="34" charset="-120"/>
                </a:defRPr>
              </a:lvl1pPr>
            </a:lstStyle>
            <a:p>
              <a:r>
                <a:rPr lang="en-US" altLang="zh-TW" dirty="0"/>
                <a:t>(Zhao et al., 2016)</a:t>
              </a:r>
              <a:endParaRPr lang="zh-TW" altLang="en-US" dirty="0"/>
            </a:p>
          </p:txBody>
        </p:sp>
      </p:grpSp>
      <p:sp>
        <p:nvSpPr>
          <p:cNvPr id="28" name="文本框 8">
            <a:extLst>
              <a:ext uri="{FF2B5EF4-FFF2-40B4-BE49-F238E27FC236}">
                <a16:creationId xmlns:a16="http://schemas.microsoft.com/office/drawing/2014/main" id="{699F7CF9-4076-489A-AB9B-C6AE5C2AFFC4}"/>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9" name="文本框 8">
            <a:extLst>
              <a:ext uri="{FF2B5EF4-FFF2-40B4-BE49-F238E27FC236}">
                <a16:creationId xmlns:a16="http://schemas.microsoft.com/office/drawing/2014/main" id="{CCA2CBBE-07E8-46F6-B345-3FFCF09B0A61}"/>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30" name="文本框 8">
            <a:extLst>
              <a:ext uri="{FF2B5EF4-FFF2-40B4-BE49-F238E27FC236}">
                <a16:creationId xmlns:a16="http://schemas.microsoft.com/office/drawing/2014/main" id="{5E047E37-0B6E-4B15-890A-CED72B364AEA}"/>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31" name="文本框 8">
            <a:extLst>
              <a:ext uri="{FF2B5EF4-FFF2-40B4-BE49-F238E27FC236}">
                <a16:creationId xmlns:a16="http://schemas.microsoft.com/office/drawing/2014/main" id="{112936B8-32BC-4558-9A57-7124B638F71F}"/>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2" name="文本框 8">
            <a:extLst>
              <a:ext uri="{FF2B5EF4-FFF2-40B4-BE49-F238E27FC236}">
                <a16:creationId xmlns:a16="http://schemas.microsoft.com/office/drawing/2014/main" id="{3939F743-9C44-4D21-ADC3-638037AF943C}"/>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4416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08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076"/>
                                        </p:tgtEl>
                                        <p:attrNameLst>
                                          <p:attrName>style.visibility</p:attrName>
                                        </p:attrNameLst>
                                      </p:cBhvr>
                                      <p:to>
                                        <p:strVal val="hidden"/>
                                      </p:to>
                                    </p:set>
                                  </p:childTnLst>
                                </p:cTn>
                              </p:par>
                              <p:par>
                                <p:cTn id="11" presetID="35" presetClass="path" presetSubtype="0" accel="50000" decel="50000" fill="hold" nodeType="withEffect">
                                  <p:stCondLst>
                                    <p:cond delay="0"/>
                                  </p:stCondLst>
                                  <p:childTnLst>
                                    <p:animMotion origin="layout" path="M -2.70833E-6 -2.96296E-6 L -0.175 -2.96296E-6 " pathEditMode="relative" rAng="0" ptsTypes="AA">
                                      <p:cBhvr>
                                        <p:cTn id="12" dur="500" fill="hold"/>
                                        <p:tgtEl>
                                          <p:spTgt spid="3074"/>
                                        </p:tgtEl>
                                        <p:attrNameLst>
                                          <p:attrName>ppt_x</p:attrName>
                                          <p:attrName>ppt_y</p:attrName>
                                        </p:attrNameLst>
                                      </p:cBhvr>
                                      <p:rCtr x="-8750" y="0"/>
                                    </p:animMotion>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圓角 22">
            <a:extLst>
              <a:ext uri="{FF2B5EF4-FFF2-40B4-BE49-F238E27FC236}">
                <a16:creationId xmlns:a16="http://schemas.microsoft.com/office/drawing/2014/main" id="{AEC30713-3766-4224-BEB0-C5DD6703386C}"/>
              </a:ext>
            </a:extLst>
          </p:cNvPr>
          <p:cNvSpPr/>
          <p:nvPr/>
        </p:nvSpPr>
        <p:spPr>
          <a:xfrm>
            <a:off x="159412" y="1534365"/>
            <a:ext cx="7022623" cy="52703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60</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3" name="文字方塊 2">
            <a:extLst>
              <a:ext uri="{FF2B5EF4-FFF2-40B4-BE49-F238E27FC236}">
                <a16:creationId xmlns:a16="http://schemas.microsoft.com/office/drawing/2014/main" id="{D1FBD4ED-1CA7-48C8-8602-1D6E88392C8C}"/>
              </a:ext>
            </a:extLst>
          </p:cNvPr>
          <p:cNvSpPr txBox="1"/>
          <p:nvPr/>
        </p:nvSpPr>
        <p:spPr>
          <a:xfrm>
            <a:off x="511290" y="1627098"/>
            <a:ext cx="3508933" cy="5054910"/>
          </a:xfrm>
          <a:prstGeom prst="rect">
            <a:avLst/>
          </a:prstGeom>
          <a:noFill/>
        </p:spPr>
        <p:txBody>
          <a:bodyPr wrap="square" rtlCol="0">
            <a:spAutoFit/>
          </a:bodyPr>
          <a:lstStyle/>
          <a:p>
            <a:pPr>
              <a:lnSpc>
                <a:spcPct val="120000"/>
              </a:lnSpc>
            </a:pPr>
            <a:r>
              <a:rPr lang="zh-TW" altLang="zh-TW" dirty="0">
                <a:latin typeface="微軟正黑體" panose="020B0604030504040204" pitchFamily="34" charset="-120"/>
                <a:ea typeface="微軟正黑體" panose="020B0604030504040204" pitchFamily="34" charset="-120"/>
              </a:rPr>
              <a:t>變速箱</a:t>
            </a:r>
            <a:r>
              <a:rPr lang="en-US" altLang="zh-TW" dirty="0">
                <a:latin typeface="微軟正黑體" panose="020B0604030504040204" pitchFamily="34" charset="-120"/>
                <a:ea typeface="微軟正黑體" panose="020B0604030504040204" pitchFamily="34" charset="-120"/>
              </a:rPr>
              <a:t>T1</a:t>
            </a:r>
            <a:r>
              <a:rPr lang="zh-TW" altLang="zh-TW" dirty="0">
                <a:latin typeface="微軟正黑體" panose="020B0604030504040204" pitchFamily="34" charset="-120"/>
                <a:ea typeface="微軟正黑體" panose="020B0604030504040204" pitchFamily="34" charset="-120"/>
              </a:rPr>
              <a:t>高速軸溫度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0)</a:t>
            </a:r>
          </a:p>
          <a:p>
            <a:pPr>
              <a:lnSpc>
                <a:spcPct val="120000"/>
              </a:lnSpc>
            </a:pPr>
            <a:r>
              <a:rPr lang="zh-TW" altLang="zh-TW" dirty="0">
                <a:latin typeface="微軟正黑體" panose="020B0604030504040204" pitchFamily="34" charset="-120"/>
                <a:ea typeface="微軟正黑體" panose="020B0604030504040204" pitchFamily="34" charset="-120"/>
              </a:rPr>
              <a:t>變速箱</a:t>
            </a:r>
            <a:r>
              <a:rPr lang="en-US" altLang="zh-TW" dirty="0">
                <a:latin typeface="微軟正黑體" panose="020B0604030504040204" pitchFamily="34" charset="-120"/>
                <a:ea typeface="微軟正黑體" panose="020B0604030504040204" pitchFamily="34" charset="-120"/>
              </a:rPr>
              <a:t>T3</a:t>
            </a:r>
            <a:r>
              <a:rPr lang="zh-TW" altLang="zh-TW" dirty="0">
                <a:latin typeface="微軟正黑體" panose="020B0604030504040204" pitchFamily="34" charset="-120"/>
                <a:ea typeface="微軟正黑體" panose="020B0604030504040204" pitchFamily="34" charset="-120"/>
              </a:rPr>
              <a:t>高速軸溫度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1)</a:t>
            </a:r>
          </a:p>
          <a:p>
            <a:pPr>
              <a:lnSpc>
                <a:spcPct val="120000"/>
              </a:lnSpc>
            </a:pPr>
            <a:r>
              <a:rPr lang="zh-TW" altLang="zh-TW" dirty="0">
                <a:latin typeface="微軟正黑體" panose="020B0604030504040204" pitchFamily="34" charset="-120"/>
                <a:ea typeface="微軟正黑體" panose="020B0604030504040204" pitchFamily="34" charset="-120"/>
              </a:rPr>
              <a:t>變速箱</a:t>
            </a:r>
            <a:r>
              <a:rPr lang="en-US" altLang="zh-TW" dirty="0">
                <a:latin typeface="微軟正黑體" panose="020B0604030504040204" pitchFamily="34" charset="-120"/>
                <a:ea typeface="微軟正黑體" panose="020B0604030504040204" pitchFamily="34" charset="-120"/>
              </a:rPr>
              <a:t>T1</a:t>
            </a:r>
            <a:r>
              <a:rPr lang="zh-TW" altLang="zh-TW" dirty="0">
                <a:latin typeface="微軟正黑體" panose="020B0604030504040204" pitchFamily="34" charset="-120"/>
                <a:ea typeface="微軟正黑體" panose="020B0604030504040204" pitchFamily="34" charset="-120"/>
              </a:rPr>
              <a:t>中間高速軸溫度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2)</a:t>
            </a:r>
          </a:p>
          <a:p>
            <a:pPr>
              <a:lnSpc>
                <a:spcPct val="120000"/>
              </a:lnSpc>
            </a:pPr>
            <a:r>
              <a:rPr lang="zh-TW" altLang="zh-TW" dirty="0">
                <a:latin typeface="微軟正黑體" panose="020B0604030504040204" pitchFamily="34" charset="-120"/>
                <a:ea typeface="微軟正黑體" panose="020B0604030504040204" pitchFamily="34" charset="-120"/>
              </a:rPr>
              <a:t>變速箱空心軸承溫度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3)</a:t>
            </a:r>
          </a:p>
          <a:p>
            <a:pPr>
              <a:lnSpc>
                <a:spcPct val="120000"/>
              </a:lnSpc>
            </a:pPr>
            <a:r>
              <a:rPr lang="zh-TW" altLang="zh-TW" dirty="0">
                <a:latin typeface="微軟正黑體" panose="020B0604030504040204" pitchFamily="34" charset="-120"/>
                <a:ea typeface="微軟正黑體" panose="020B0604030504040204" pitchFamily="34" charset="-120"/>
              </a:rPr>
              <a:t>塔台正常加速度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4)</a:t>
            </a:r>
          </a:p>
          <a:p>
            <a:pPr>
              <a:lnSpc>
                <a:spcPct val="120000"/>
              </a:lnSpc>
            </a:pPr>
            <a:r>
              <a:rPr lang="zh-TW" altLang="zh-TW" dirty="0">
                <a:latin typeface="微軟正黑體" panose="020B0604030504040204" pitchFamily="34" charset="-120"/>
                <a:ea typeface="微軟正黑體" panose="020B0604030504040204" pitchFamily="34" charset="-120"/>
              </a:rPr>
              <a:t>變速箱</a:t>
            </a:r>
            <a:r>
              <a:rPr lang="en-US" altLang="zh-TW" dirty="0">
                <a:latin typeface="微軟正黑體" panose="020B0604030504040204" pitchFamily="34" charset="-120"/>
                <a:ea typeface="微軟正黑體" panose="020B0604030504040204" pitchFamily="34" charset="-120"/>
              </a:rPr>
              <a:t>2</a:t>
            </a:r>
            <a:r>
              <a:rPr lang="zh-TW" altLang="zh-TW" dirty="0">
                <a:latin typeface="微軟正黑體" panose="020B0604030504040204" pitchFamily="34" charset="-120"/>
                <a:ea typeface="微軟正黑體" panose="020B0604030504040204" pitchFamily="34" charset="-120"/>
              </a:rPr>
              <a:t>油溫</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5)</a:t>
            </a:r>
          </a:p>
          <a:p>
            <a:pPr>
              <a:lnSpc>
                <a:spcPct val="120000"/>
              </a:lnSpc>
            </a:pPr>
            <a:r>
              <a:rPr lang="zh-TW" altLang="zh-TW" dirty="0">
                <a:latin typeface="微軟正黑體" panose="020B0604030504040204" pitchFamily="34" charset="-120"/>
                <a:ea typeface="微軟正黑體" panose="020B0604030504040204" pitchFamily="34" charset="-120"/>
              </a:rPr>
              <a:t>塔台側向加速度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6)</a:t>
            </a:r>
          </a:p>
          <a:p>
            <a:pPr>
              <a:lnSpc>
                <a:spcPct val="120000"/>
              </a:lnSpc>
            </a:pPr>
            <a:r>
              <a:rPr lang="zh-TW" altLang="zh-TW" dirty="0">
                <a:latin typeface="微軟正黑體" panose="020B0604030504040204" pitchFamily="34" charset="-120"/>
                <a:ea typeface="微軟正黑體" panose="020B0604030504040204" pitchFamily="34" charset="-120"/>
              </a:rPr>
              <a:t>變速箱</a:t>
            </a:r>
            <a:r>
              <a:rPr lang="en-US" altLang="zh-TW" dirty="0">
                <a:latin typeface="微軟正黑體" panose="020B0604030504040204" pitchFamily="34" charset="-120"/>
                <a:ea typeface="微軟正黑體" panose="020B0604030504040204" pitchFamily="34" charset="-120"/>
              </a:rPr>
              <a:t>T3</a:t>
            </a:r>
            <a:r>
              <a:rPr lang="zh-TW" altLang="zh-TW" dirty="0">
                <a:latin typeface="微軟正黑體" panose="020B0604030504040204" pitchFamily="34" charset="-120"/>
                <a:ea typeface="微軟正黑體" panose="020B0604030504040204" pitchFamily="34" charset="-120"/>
              </a:rPr>
              <a:t>中間高速軸溫度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9)</a:t>
            </a:r>
          </a:p>
          <a:p>
            <a:pPr>
              <a:lnSpc>
                <a:spcPct val="120000"/>
              </a:lnSpc>
            </a:pPr>
            <a:r>
              <a:rPr lang="zh-TW" altLang="zh-TW" dirty="0">
                <a:latin typeface="微軟正黑體" panose="020B0604030504040204" pitchFamily="34" charset="-120"/>
                <a:ea typeface="微軟正黑體" panose="020B0604030504040204" pitchFamily="34" charset="-120"/>
              </a:rPr>
              <a:t>變速箱</a:t>
            </a:r>
            <a:r>
              <a:rPr lang="en-US" altLang="zh-TW" dirty="0">
                <a:latin typeface="微軟正黑體" panose="020B0604030504040204" pitchFamily="34" charset="-120"/>
                <a:ea typeface="微軟正黑體" panose="020B0604030504040204" pitchFamily="34" charset="-120"/>
              </a:rPr>
              <a:t>1</a:t>
            </a:r>
            <a:r>
              <a:rPr lang="zh-TW" altLang="zh-TW" dirty="0">
                <a:latin typeface="微軟正黑體" panose="020B0604030504040204" pitchFamily="34" charset="-120"/>
                <a:ea typeface="微軟正黑體" panose="020B0604030504040204" pitchFamily="34" charset="-120"/>
              </a:rPr>
              <a:t>油溫</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10)</a:t>
            </a:r>
          </a:p>
          <a:p>
            <a:pPr>
              <a:lnSpc>
                <a:spcPct val="120000"/>
              </a:lnSpc>
            </a:pPr>
            <a:r>
              <a:rPr lang="zh-TW" altLang="zh-TW" dirty="0">
                <a:latin typeface="微軟正黑體" panose="020B0604030504040204" pitchFamily="34" charset="-120"/>
                <a:ea typeface="微軟正黑體" panose="020B0604030504040204" pitchFamily="34" charset="-120"/>
              </a:rPr>
              <a:t>變速箱油溫</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11)</a:t>
            </a:r>
          </a:p>
          <a:p>
            <a:pPr>
              <a:lnSpc>
                <a:spcPct val="120000"/>
              </a:lnSpc>
            </a:pPr>
            <a:r>
              <a:rPr lang="zh-TW" altLang="zh-TW" dirty="0">
                <a:latin typeface="微軟正黑體" panose="020B0604030504040204" pitchFamily="34" charset="-120"/>
                <a:ea typeface="微軟正黑體" panose="020B0604030504040204" pitchFamily="34" charset="-120"/>
              </a:rPr>
              <a:t>力矩</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12)</a:t>
            </a:r>
          </a:p>
          <a:p>
            <a:pPr>
              <a:lnSpc>
                <a:spcPct val="120000"/>
              </a:lnSpc>
            </a:pPr>
            <a:r>
              <a:rPr lang="zh-TW" altLang="zh-TW" dirty="0">
                <a:latin typeface="微軟正黑體" panose="020B0604030504040204" pitchFamily="34" charset="-120"/>
                <a:ea typeface="微軟正黑體" panose="020B0604030504040204" pitchFamily="34" charset="-120"/>
              </a:rPr>
              <a:t>力矩</a:t>
            </a:r>
            <a:r>
              <a:rPr lang="en-US" altLang="zh-TW" dirty="0">
                <a:latin typeface="微軟正黑體" panose="020B0604030504040204" pitchFamily="34" charset="-120"/>
                <a:ea typeface="微軟正黑體" panose="020B0604030504040204" pitchFamily="34" charset="-120"/>
              </a:rPr>
              <a:t>D</a:t>
            </a:r>
            <a:r>
              <a:rPr lang="zh-TW" altLang="zh-TW" dirty="0">
                <a:latin typeface="微軟正黑體" panose="020B0604030504040204" pitchFamily="34" charset="-120"/>
                <a:ea typeface="微軟正黑體" panose="020B0604030504040204" pitchFamily="34" charset="-120"/>
              </a:rPr>
              <a:t>過濾</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18)</a:t>
            </a:r>
          </a:p>
          <a:p>
            <a:pPr>
              <a:lnSpc>
                <a:spcPct val="120000"/>
              </a:lnSpc>
            </a:pPr>
            <a:r>
              <a:rPr lang="zh-TW" altLang="zh-TW" dirty="0">
                <a:latin typeface="微軟正黑體" panose="020B0604030504040204" pitchFamily="34" charset="-120"/>
                <a:ea typeface="微軟正黑體" panose="020B0604030504040204" pitchFamily="34" charset="-120"/>
              </a:rPr>
              <a:t>力矩</a:t>
            </a:r>
            <a:r>
              <a:rPr lang="en-US" altLang="zh-TW" dirty="0">
                <a:latin typeface="微軟正黑體" panose="020B0604030504040204" pitchFamily="34" charset="-120"/>
                <a:ea typeface="微軟正黑體" panose="020B0604030504040204" pitchFamily="34" charset="-120"/>
              </a:rPr>
              <a:t>D</a:t>
            </a:r>
            <a:r>
              <a:rPr lang="zh-TW" altLang="zh-TW" dirty="0">
                <a:latin typeface="微軟正黑體" panose="020B0604030504040204" pitchFamily="34" charset="-120"/>
                <a:ea typeface="微軟正黑體" panose="020B0604030504040204" pitchFamily="34" charset="-120"/>
              </a:rPr>
              <a:t>方向</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19)</a:t>
            </a:r>
          </a:p>
          <a:p>
            <a:pPr>
              <a:lnSpc>
                <a:spcPct val="120000"/>
              </a:lnSpc>
            </a:pPr>
            <a:r>
              <a:rPr lang="zh-TW" altLang="zh-TW" dirty="0">
                <a:latin typeface="微軟正黑體" panose="020B0604030504040204" pitchFamily="34" charset="-120"/>
                <a:ea typeface="微軟正黑體" panose="020B0604030504040204" pitchFamily="34" charset="-120"/>
              </a:rPr>
              <a:t>功率因素</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22)</a:t>
            </a:r>
          </a:p>
          <a:p>
            <a:pPr>
              <a:lnSpc>
                <a:spcPct val="120000"/>
              </a:lnSpc>
            </a:pPr>
            <a:r>
              <a:rPr lang="zh-TW" altLang="zh-TW" dirty="0">
                <a:latin typeface="微軟正黑體" panose="020B0604030504040204" pitchFamily="34" charset="-120"/>
                <a:ea typeface="微軟正黑體" panose="020B0604030504040204" pitchFamily="34" charset="-120"/>
              </a:rPr>
              <a:t>電壓</a:t>
            </a:r>
            <a:r>
              <a:rPr lang="en-US" altLang="zh-TW" dirty="0">
                <a:latin typeface="微軟正黑體" panose="020B0604030504040204" pitchFamily="34" charset="-120"/>
                <a:ea typeface="微軟正黑體" panose="020B0604030504040204" pitchFamily="34" charset="-120"/>
              </a:rPr>
              <a:t>A-N(</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25)</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2ACB5330-CFCB-4421-9B39-378BDA954D3F}"/>
              </a:ext>
            </a:extLst>
          </p:cNvPr>
          <p:cNvSpPr txBox="1"/>
          <p:nvPr/>
        </p:nvSpPr>
        <p:spPr>
          <a:xfrm>
            <a:off x="4020223" y="2663759"/>
            <a:ext cx="3551068" cy="4057714"/>
          </a:xfrm>
          <a:prstGeom prst="rect">
            <a:avLst/>
          </a:prstGeom>
          <a:noFill/>
        </p:spPr>
        <p:txBody>
          <a:bodyPr wrap="square" rtlCol="0">
            <a:spAutoFit/>
          </a:bodyPr>
          <a:lstStyle/>
          <a:p>
            <a:pPr>
              <a:lnSpc>
                <a:spcPct val="120000"/>
              </a:lnSpc>
            </a:pPr>
            <a:r>
              <a:rPr lang="zh-TW" altLang="zh-TW" dirty="0">
                <a:latin typeface="微軟正黑體" panose="020B0604030504040204" pitchFamily="34" charset="-120"/>
                <a:ea typeface="微軟正黑體" panose="020B0604030504040204" pitchFamily="34" charset="-120"/>
              </a:rPr>
              <a:t>電壓</a:t>
            </a:r>
            <a:r>
              <a:rPr lang="en-US" altLang="zh-TW" dirty="0">
                <a:latin typeface="微軟正黑體" panose="020B0604030504040204" pitchFamily="34" charset="-120"/>
                <a:ea typeface="微軟正黑體" panose="020B0604030504040204" pitchFamily="34" charset="-120"/>
              </a:rPr>
              <a:t>A-N(</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25)</a:t>
            </a:r>
          </a:p>
          <a:p>
            <a:pPr>
              <a:lnSpc>
                <a:spcPct val="120000"/>
              </a:lnSpc>
            </a:pPr>
            <a:r>
              <a:rPr lang="zh-TW" altLang="zh-TW" dirty="0">
                <a:latin typeface="微軟正黑體" panose="020B0604030504040204" pitchFamily="34" charset="-120"/>
                <a:ea typeface="微軟正黑體" panose="020B0604030504040204" pitchFamily="34" charset="-120"/>
              </a:rPr>
              <a:t>電壓</a:t>
            </a:r>
            <a:r>
              <a:rPr lang="en-US" altLang="zh-TW" dirty="0">
                <a:latin typeface="微軟正黑體" panose="020B0604030504040204" pitchFamily="34" charset="-120"/>
                <a:ea typeface="微軟正黑體" panose="020B0604030504040204" pitchFamily="34" charset="-120"/>
              </a:rPr>
              <a:t>C-N(</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27)</a:t>
            </a:r>
          </a:p>
          <a:p>
            <a:pPr>
              <a:lnSpc>
                <a:spcPct val="120000"/>
              </a:lnSpc>
            </a:pPr>
            <a:r>
              <a:rPr lang="zh-TW" altLang="zh-TW" dirty="0">
                <a:latin typeface="微軟正黑體" panose="020B0604030504040204" pitchFamily="34" charset="-120"/>
                <a:ea typeface="微軟正黑體" panose="020B0604030504040204" pitchFamily="34" charset="-120"/>
              </a:rPr>
              <a:t>葉片</a:t>
            </a:r>
            <a:r>
              <a:rPr lang="en-US" altLang="zh-TW" dirty="0">
                <a:latin typeface="微軟正黑體" panose="020B0604030504040204" pitchFamily="34" charset="-120"/>
                <a:ea typeface="微軟正黑體" panose="020B0604030504040204" pitchFamily="34" charset="-120"/>
              </a:rPr>
              <a:t>3</a:t>
            </a:r>
            <a:r>
              <a:rPr lang="zh-TW" altLang="zh-TW" dirty="0">
                <a:latin typeface="微軟正黑體" panose="020B0604030504040204" pitchFamily="34" charset="-120"/>
                <a:ea typeface="微軟正黑體" panose="020B0604030504040204" pitchFamily="34" charset="-120"/>
              </a:rPr>
              <a:t>實際角度</a:t>
            </a:r>
            <a:r>
              <a:rPr lang="en-US" altLang="zh-TW" dirty="0">
                <a:latin typeface="微軟正黑體" panose="020B0604030504040204" pitchFamily="34" charset="-120"/>
                <a:ea typeface="微軟正黑體" panose="020B0604030504040204" pitchFamily="34" charset="-120"/>
              </a:rPr>
              <a:t>A(</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61)</a:t>
            </a:r>
          </a:p>
          <a:p>
            <a:pPr>
              <a:lnSpc>
                <a:spcPct val="120000"/>
              </a:lnSpc>
            </a:pPr>
            <a:r>
              <a:rPr lang="en-US" altLang="zh-TW" dirty="0">
                <a:latin typeface="微軟正黑體" panose="020B0604030504040204" pitchFamily="34" charset="-120"/>
                <a:ea typeface="微軟正黑體" panose="020B0604030504040204" pitchFamily="34" charset="-120"/>
              </a:rPr>
              <a:t>CH4</a:t>
            </a:r>
            <a:r>
              <a:rPr lang="zh-TW" altLang="zh-TW" dirty="0">
                <a:latin typeface="微軟正黑體" panose="020B0604030504040204" pitchFamily="34" charset="-120"/>
                <a:ea typeface="微軟正黑體" panose="020B0604030504040204" pitchFamily="34" charset="-120"/>
              </a:rPr>
              <a:t>範圍</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62)</a:t>
            </a:r>
          </a:p>
          <a:p>
            <a:pPr>
              <a:lnSpc>
                <a:spcPct val="120000"/>
              </a:lnSpc>
            </a:pPr>
            <a:r>
              <a:rPr lang="zh-TW" altLang="zh-TW" dirty="0">
                <a:latin typeface="微軟正黑體" panose="020B0604030504040204" pitchFamily="34" charset="-120"/>
                <a:ea typeface="微軟正黑體" panose="020B0604030504040204" pitchFamily="34" charset="-120"/>
              </a:rPr>
              <a:t>葉片</a:t>
            </a:r>
            <a:r>
              <a:rPr lang="en-US" altLang="zh-TW" dirty="0">
                <a:latin typeface="微軟正黑體" panose="020B0604030504040204" pitchFamily="34" charset="-120"/>
                <a:ea typeface="微軟正黑體" panose="020B0604030504040204" pitchFamily="34" charset="-120"/>
              </a:rPr>
              <a:t>2</a:t>
            </a:r>
            <a:r>
              <a:rPr lang="zh-TW" altLang="zh-TW" dirty="0">
                <a:latin typeface="微軟正黑體" panose="020B0604030504040204" pitchFamily="34" charset="-120"/>
                <a:ea typeface="微軟正黑體" panose="020B0604030504040204" pitchFamily="34" charset="-120"/>
              </a:rPr>
              <a:t>實際角度</a:t>
            </a:r>
            <a:r>
              <a:rPr lang="en-US" altLang="zh-TW" dirty="0">
                <a:latin typeface="微軟正黑體" panose="020B0604030504040204" pitchFamily="34" charset="-120"/>
                <a:ea typeface="微軟正黑體" panose="020B0604030504040204" pitchFamily="34" charset="-120"/>
              </a:rPr>
              <a:t>A(</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63)</a:t>
            </a:r>
          </a:p>
          <a:p>
            <a:pPr>
              <a:lnSpc>
                <a:spcPct val="120000"/>
              </a:lnSpc>
            </a:pPr>
            <a:r>
              <a:rPr lang="zh-TW" altLang="zh-TW" dirty="0">
                <a:latin typeface="微軟正黑體" panose="020B0604030504040204" pitchFamily="34" charset="-120"/>
                <a:ea typeface="微軟正黑體" panose="020B0604030504040204" pitchFamily="34" charset="-120"/>
              </a:rPr>
              <a:t>葉片</a:t>
            </a:r>
            <a:r>
              <a:rPr lang="en-US" altLang="zh-TW" dirty="0">
                <a:latin typeface="微軟正黑體" panose="020B0604030504040204" pitchFamily="34" charset="-120"/>
                <a:ea typeface="微軟正黑體" panose="020B0604030504040204" pitchFamily="34" charset="-120"/>
              </a:rPr>
              <a:t>1</a:t>
            </a:r>
            <a:r>
              <a:rPr lang="zh-TW" altLang="zh-TW" dirty="0">
                <a:latin typeface="微軟正黑體" panose="020B0604030504040204" pitchFamily="34" charset="-120"/>
                <a:ea typeface="微軟正黑體" panose="020B0604030504040204" pitchFamily="34" charset="-120"/>
              </a:rPr>
              <a:t>實際角度</a:t>
            </a:r>
            <a:r>
              <a:rPr lang="en-US" altLang="zh-TW" dirty="0">
                <a:latin typeface="微軟正黑體" panose="020B0604030504040204" pitchFamily="34" charset="-120"/>
                <a:ea typeface="微軟正黑體" panose="020B0604030504040204" pitchFamily="34" charset="-120"/>
              </a:rPr>
              <a:t>A(</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64)</a:t>
            </a:r>
          </a:p>
          <a:p>
            <a:pPr>
              <a:lnSpc>
                <a:spcPct val="120000"/>
              </a:lnSpc>
            </a:pPr>
            <a:r>
              <a:rPr lang="zh-TW" altLang="zh-TW" dirty="0">
                <a:latin typeface="微軟正黑體" panose="020B0604030504040204" pitchFamily="34" charset="-120"/>
                <a:ea typeface="微軟正黑體" panose="020B0604030504040204" pitchFamily="34" charset="-120"/>
              </a:rPr>
              <a:t>葉片</a:t>
            </a:r>
            <a:r>
              <a:rPr lang="en-US" altLang="zh-TW" dirty="0">
                <a:latin typeface="微軟正黑體" panose="020B0604030504040204" pitchFamily="34" charset="-120"/>
                <a:ea typeface="微軟正黑體" panose="020B0604030504040204" pitchFamily="34" charset="-120"/>
              </a:rPr>
              <a:t>2</a:t>
            </a:r>
            <a:r>
              <a:rPr lang="zh-TW" altLang="zh-TW" dirty="0">
                <a:latin typeface="微軟正黑體" panose="020B0604030504040204" pitchFamily="34" charset="-120"/>
                <a:ea typeface="微軟正黑體" panose="020B0604030504040204" pitchFamily="34" charset="-120"/>
              </a:rPr>
              <a:t>設置度數</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65)</a:t>
            </a:r>
          </a:p>
          <a:p>
            <a:pPr>
              <a:lnSpc>
                <a:spcPct val="120000"/>
              </a:lnSpc>
            </a:pPr>
            <a:r>
              <a:rPr lang="zh-TW" altLang="zh-TW" dirty="0">
                <a:latin typeface="微軟正黑體" panose="020B0604030504040204" pitchFamily="34" charset="-120"/>
                <a:ea typeface="微軟正黑體" panose="020B0604030504040204" pitchFamily="34" charset="-120"/>
              </a:rPr>
              <a:t>俯仰需求基線度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66)</a:t>
            </a:r>
          </a:p>
          <a:p>
            <a:pPr>
              <a:lnSpc>
                <a:spcPct val="120000"/>
              </a:lnSpc>
            </a:pPr>
            <a:r>
              <a:rPr lang="zh-TW" altLang="zh-TW" dirty="0">
                <a:latin typeface="微軟正黑體" panose="020B0604030504040204" pitchFamily="34" charset="-120"/>
                <a:ea typeface="微軟正黑體" panose="020B0604030504040204" pitchFamily="34" charset="-120"/>
              </a:rPr>
              <a:t>葉片</a:t>
            </a:r>
            <a:r>
              <a:rPr lang="en-US" altLang="zh-TW" dirty="0">
                <a:latin typeface="微軟正黑體" panose="020B0604030504040204" pitchFamily="34" charset="-120"/>
                <a:ea typeface="微軟正黑體" panose="020B0604030504040204" pitchFamily="34" charset="-120"/>
              </a:rPr>
              <a:t>1</a:t>
            </a:r>
            <a:r>
              <a:rPr lang="zh-TW" altLang="zh-TW" dirty="0">
                <a:latin typeface="微軟正黑體" panose="020B0604030504040204" pitchFamily="34" charset="-120"/>
                <a:ea typeface="微軟正黑體" panose="020B0604030504040204" pitchFamily="34" charset="-120"/>
              </a:rPr>
              <a:t>設置度數</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67)</a:t>
            </a:r>
          </a:p>
          <a:p>
            <a:pPr>
              <a:lnSpc>
                <a:spcPct val="120000"/>
              </a:lnSpc>
            </a:pPr>
            <a:r>
              <a:rPr lang="zh-TW" altLang="zh-TW" dirty="0">
                <a:latin typeface="微軟正黑體" panose="020B0604030504040204" pitchFamily="34" charset="-120"/>
                <a:ea typeface="微軟正黑體" panose="020B0604030504040204" pitchFamily="34" charset="-120"/>
              </a:rPr>
              <a:t>葉片</a:t>
            </a:r>
            <a:r>
              <a:rPr lang="en-US" altLang="zh-TW" dirty="0">
                <a:latin typeface="微軟正黑體" panose="020B0604030504040204" pitchFamily="34" charset="-120"/>
                <a:ea typeface="微軟正黑體" panose="020B0604030504040204" pitchFamily="34" charset="-120"/>
              </a:rPr>
              <a:t>3</a:t>
            </a:r>
            <a:r>
              <a:rPr lang="zh-TW" altLang="zh-TW" dirty="0">
                <a:latin typeface="微軟正黑體" panose="020B0604030504040204" pitchFamily="34" charset="-120"/>
                <a:ea typeface="微軟正黑體" panose="020B0604030504040204" pitchFamily="34" charset="-120"/>
              </a:rPr>
              <a:t>設置度數</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68)</a:t>
            </a:r>
          </a:p>
          <a:p>
            <a:pPr>
              <a:lnSpc>
                <a:spcPct val="120000"/>
              </a:lnSpc>
            </a:pPr>
            <a:r>
              <a:rPr lang="zh-TW" altLang="zh-TW" dirty="0">
                <a:latin typeface="微軟正黑體" panose="020B0604030504040204" pitchFamily="34" charset="-120"/>
                <a:ea typeface="微軟正黑體" panose="020B0604030504040204" pitchFamily="34" charset="-120"/>
              </a:rPr>
              <a:t>鄰近感測器</a:t>
            </a:r>
            <a:r>
              <a:rPr lang="en-US" altLang="zh-TW" dirty="0">
                <a:latin typeface="微軟正黑體" panose="020B0604030504040204" pitchFamily="34" charset="-120"/>
                <a:ea typeface="微軟正黑體" panose="020B0604030504040204" pitchFamily="34" charset="-120"/>
              </a:rPr>
              <a:t>45</a:t>
            </a:r>
            <a:r>
              <a:rPr lang="zh-TW" altLang="zh-TW" dirty="0">
                <a:latin typeface="微軟正黑體" panose="020B0604030504040204" pitchFamily="34" charset="-120"/>
                <a:ea typeface="微軟正黑體" panose="020B0604030504040204" pitchFamily="34" charset="-120"/>
              </a:rPr>
              <a:t>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71)</a:t>
            </a:r>
          </a:p>
          <a:p>
            <a:pPr>
              <a:lnSpc>
                <a:spcPct val="120000"/>
              </a:lnSpc>
            </a:pPr>
            <a:r>
              <a:rPr lang="zh-TW" altLang="zh-TW" dirty="0">
                <a:latin typeface="微軟正黑體" panose="020B0604030504040204" pitchFamily="34" charset="-120"/>
                <a:ea typeface="微軟正黑體" panose="020B0604030504040204" pitchFamily="34" charset="-120"/>
              </a:rPr>
              <a:t>鄰近感測器</a:t>
            </a:r>
            <a:r>
              <a:rPr lang="en-US" altLang="zh-TW" dirty="0">
                <a:latin typeface="微軟正黑體" panose="020B0604030504040204" pitchFamily="34" charset="-120"/>
                <a:ea typeface="微軟正黑體" panose="020B0604030504040204" pitchFamily="34" charset="-120"/>
              </a:rPr>
              <a:t>315</a:t>
            </a:r>
            <a:r>
              <a:rPr lang="zh-TW" altLang="zh-TW" dirty="0">
                <a:latin typeface="微軟正黑體" panose="020B0604030504040204" pitchFamily="34" charset="-120"/>
                <a:ea typeface="微軟正黑體" panose="020B0604030504040204" pitchFamily="34" charset="-120"/>
              </a:rPr>
              <a:t>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編號</a:t>
            </a:r>
            <a:r>
              <a:rPr lang="en-US" altLang="zh-TW" dirty="0">
                <a:latin typeface="微軟正黑體" panose="020B0604030504040204" pitchFamily="34" charset="-120"/>
                <a:ea typeface="微軟正黑體" panose="020B0604030504040204" pitchFamily="34" charset="-120"/>
              </a:rPr>
              <a:t>72)</a:t>
            </a:r>
            <a:endParaRPr lang="zh-TW" altLang="en-US" dirty="0">
              <a:latin typeface="微軟正黑體" panose="020B0604030504040204" pitchFamily="34" charset="-120"/>
              <a:ea typeface="微軟正黑體" panose="020B0604030504040204" pitchFamily="34" charset="-120"/>
            </a:endParaRPr>
          </a:p>
        </p:txBody>
      </p:sp>
      <p:sp>
        <p:nvSpPr>
          <p:cNvPr id="24" name="矩形: 圓角 23">
            <a:extLst>
              <a:ext uri="{FF2B5EF4-FFF2-40B4-BE49-F238E27FC236}">
                <a16:creationId xmlns:a16="http://schemas.microsoft.com/office/drawing/2014/main" id="{271C6A03-8683-425C-BE3E-5FFB5B06AAFB}"/>
              </a:ext>
            </a:extLst>
          </p:cNvPr>
          <p:cNvSpPr/>
          <p:nvPr/>
        </p:nvSpPr>
        <p:spPr>
          <a:xfrm>
            <a:off x="4456884" y="1832206"/>
            <a:ext cx="1604317" cy="533981"/>
          </a:xfrm>
          <a:prstGeom prst="roundRect">
            <a:avLst>
              <a:gd name="adj" fmla="val 39943"/>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26</a:t>
            </a:r>
            <a:r>
              <a:rPr lang="zh-TW" altLang="en-US" sz="2000" b="1" dirty="0">
                <a:solidFill>
                  <a:schemeClr val="tx1"/>
                </a:solidFill>
                <a:latin typeface="微軟正黑體" panose="020B0604030504040204" pitchFamily="34" charset="-120"/>
                <a:ea typeface="微軟正黑體" panose="020B0604030504040204" pitchFamily="34" charset="-120"/>
              </a:rPr>
              <a:t>個特徵</a:t>
            </a:r>
          </a:p>
        </p:txBody>
      </p:sp>
      <p:sp>
        <p:nvSpPr>
          <p:cNvPr id="7" name="箭號: 向右 6">
            <a:extLst>
              <a:ext uri="{FF2B5EF4-FFF2-40B4-BE49-F238E27FC236}">
                <a16:creationId xmlns:a16="http://schemas.microsoft.com/office/drawing/2014/main" id="{E2C4FC70-82F8-40D1-81DE-19F872CF7626}"/>
              </a:ext>
            </a:extLst>
          </p:cNvPr>
          <p:cNvSpPr/>
          <p:nvPr/>
        </p:nvSpPr>
        <p:spPr>
          <a:xfrm>
            <a:off x="7529156" y="2129748"/>
            <a:ext cx="1948300" cy="6972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最有相關性</a:t>
            </a:r>
          </a:p>
        </p:txBody>
      </p:sp>
      <p:sp>
        <p:nvSpPr>
          <p:cNvPr id="34" name="矩形: 圓角 33">
            <a:extLst>
              <a:ext uri="{FF2B5EF4-FFF2-40B4-BE49-F238E27FC236}">
                <a16:creationId xmlns:a16="http://schemas.microsoft.com/office/drawing/2014/main" id="{B4EA7FE6-065A-4FCC-B822-4626E1670E5C}"/>
              </a:ext>
            </a:extLst>
          </p:cNvPr>
          <p:cNvSpPr/>
          <p:nvPr/>
        </p:nvSpPr>
        <p:spPr>
          <a:xfrm>
            <a:off x="9824577" y="2208231"/>
            <a:ext cx="1856133" cy="540299"/>
          </a:xfrm>
          <a:prstGeom prst="roundRect">
            <a:avLst/>
          </a:prstGeom>
          <a:solidFill>
            <a:schemeClr val="accent6">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目標值發電量</a:t>
            </a:r>
          </a:p>
        </p:txBody>
      </p:sp>
      <p:sp>
        <p:nvSpPr>
          <p:cNvPr id="8" name="文字方塊 7">
            <a:extLst>
              <a:ext uri="{FF2B5EF4-FFF2-40B4-BE49-F238E27FC236}">
                <a16:creationId xmlns:a16="http://schemas.microsoft.com/office/drawing/2014/main" id="{86528D26-C790-4096-B482-65867127604F}"/>
              </a:ext>
            </a:extLst>
          </p:cNvPr>
          <p:cNvSpPr txBox="1"/>
          <p:nvPr/>
        </p:nvSpPr>
        <p:spPr>
          <a:xfrm>
            <a:off x="7246256" y="3375112"/>
            <a:ext cx="2444834"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機組件的溫度</a:t>
            </a:r>
          </a:p>
        </p:txBody>
      </p:sp>
      <p:sp>
        <p:nvSpPr>
          <p:cNvPr id="9" name="箭號: 向下 8">
            <a:extLst>
              <a:ext uri="{FF2B5EF4-FFF2-40B4-BE49-F238E27FC236}">
                <a16:creationId xmlns:a16="http://schemas.microsoft.com/office/drawing/2014/main" id="{53ECD81A-E394-4971-8D69-89565D8F57C3}"/>
              </a:ext>
            </a:extLst>
          </p:cNvPr>
          <p:cNvSpPr/>
          <p:nvPr/>
        </p:nvSpPr>
        <p:spPr>
          <a:xfrm>
            <a:off x="8331459" y="3909238"/>
            <a:ext cx="243594" cy="40011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D66AB93A-2566-4A03-ADDD-94BD5E41F4A4}"/>
              </a:ext>
            </a:extLst>
          </p:cNvPr>
          <p:cNvSpPr txBox="1"/>
          <p:nvPr/>
        </p:nvSpPr>
        <p:spPr>
          <a:xfrm>
            <a:off x="7114720" y="4424949"/>
            <a:ext cx="2677071"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受風速的影響</a:t>
            </a:r>
          </a:p>
        </p:txBody>
      </p:sp>
      <p:sp>
        <p:nvSpPr>
          <p:cNvPr id="36" name="箭號: 向下 35">
            <a:extLst>
              <a:ext uri="{FF2B5EF4-FFF2-40B4-BE49-F238E27FC236}">
                <a16:creationId xmlns:a16="http://schemas.microsoft.com/office/drawing/2014/main" id="{9974DF89-0227-4644-86E5-027F1BB07D82}"/>
              </a:ext>
            </a:extLst>
          </p:cNvPr>
          <p:cNvSpPr/>
          <p:nvPr/>
        </p:nvSpPr>
        <p:spPr>
          <a:xfrm>
            <a:off x="8331460" y="4983924"/>
            <a:ext cx="243594" cy="40011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081FAA87-26FB-43B1-A791-FE0586FC1DBA}"/>
              </a:ext>
            </a:extLst>
          </p:cNvPr>
          <p:cNvSpPr txBox="1"/>
          <p:nvPr/>
        </p:nvSpPr>
        <p:spPr>
          <a:xfrm>
            <a:off x="7378955" y="5521987"/>
            <a:ext cx="2148604" cy="707886"/>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導致內部機件</a:t>
            </a:r>
            <a:endParaRPr lang="en-US" altLang="zh-TW" sz="2000" b="1" dirty="0">
              <a:latin typeface="微軟正黑體" panose="020B0604030504040204" pitchFamily="34" charset="-120"/>
              <a:ea typeface="微軟正黑體" panose="020B0604030504040204" pitchFamily="34" charset="-120"/>
            </a:endParaRPr>
          </a:p>
          <a:p>
            <a:pPr algn="ctr"/>
            <a:r>
              <a:rPr lang="zh-TW" altLang="en-US" sz="2000" b="1" dirty="0">
                <a:latin typeface="微軟正黑體" panose="020B0604030504040204" pitchFamily="34" charset="-120"/>
                <a:ea typeface="微軟正黑體" panose="020B0604030504040204" pitchFamily="34" charset="-120"/>
              </a:rPr>
              <a:t>溫度的提高</a:t>
            </a:r>
          </a:p>
        </p:txBody>
      </p:sp>
      <p:sp>
        <p:nvSpPr>
          <p:cNvPr id="22" name="文字方塊 21">
            <a:extLst>
              <a:ext uri="{FF2B5EF4-FFF2-40B4-BE49-F238E27FC236}">
                <a16:creationId xmlns:a16="http://schemas.microsoft.com/office/drawing/2014/main" id="{19EB9D13-FDD4-49D6-B747-9D1A6609AE81}"/>
              </a:ext>
            </a:extLst>
          </p:cNvPr>
          <p:cNvSpPr txBox="1"/>
          <p:nvPr/>
        </p:nvSpPr>
        <p:spPr>
          <a:xfrm>
            <a:off x="9477456" y="3376872"/>
            <a:ext cx="2444834"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葉片角度</a:t>
            </a:r>
          </a:p>
        </p:txBody>
      </p:sp>
      <p:sp>
        <p:nvSpPr>
          <p:cNvPr id="28" name="箭號: 向下 27">
            <a:extLst>
              <a:ext uri="{FF2B5EF4-FFF2-40B4-BE49-F238E27FC236}">
                <a16:creationId xmlns:a16="http://schemas.microsoft.com/office/drawing/2014/main" id="{643F129D-8277-4727-896C-6B8DA5D83D16}"/>
              </a:ext>
            </a:extLst>
          </p:cNvPr>
          <p:cNvSpPr/>
          <p:nvPr/>
        </p:nvSpPr>
        <p:spPr>
          <a:xfrm>
            <a:off x="10562659" y="3910998"/>
            <a:ext cx="243594" cy="40011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D5D1843F-0538-4742-900B-DCF278671093}"/>
              </a:ext>
            </a:extLst>
          </p:cNvPr>
          <p:cNvSpPr txBox="1"/>
          <p:nvPr/>
        </p:nvSpPr>
        <p:spPr>
          <a:xfrm>
            <a:off x="9345920" y="4426709"/>
            <a:ext cx="2677071"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受風向的影響</a:t>
            </a:r>
          </a:p>
        </p:txBody>
      </p:sp>
      <p:sp>
        <p:nvSpPr>
          <p:cNvPr id="32" name="箭號: 向下 31">
            <a:extLst>
              <a:ext uri="{FF2B5EF4-FFF2-40B4-BE49-F238E27FC236}">
                <a16:creationId xmlns:a16="http://schemas.microsoft.com/office/drawing/2014/main" id="{D5F039BA-D9F4-48BF-B99E-807F68E3C6AF}"/>
              </a:ext>
            </a:extLst>
          </p:cNvPr>
          <p:cNvSpPr/>
          <p:nvPr/>
        </p:nvSpPr>
        <p:spPr>
          <a:xfrm>
            <a:off x="10562660" y="4985684"/>
            <a:ext cx="243594" cy="40011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B65097B3-48B5-4B74-9B04-2455B025A14F}"/>
              </a:ext>
            </a:extLst>
          </p:cNvPr>
          <p:cNvSpPr txBox="1"/>
          <p:nvPr/>
        </p:nvSpPr>
        <p:spPr>
          <a:xfrm>
            <a:off x="9443255" y="5521987"/>
            <a:ext cx="2468264" cy="707886"/>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導致葉片的角度會隨著氣流做調整</a:t>
            </a:r>
          </a:p>
        </p:txBody>
      </p:sp>
    </p:spTree>
    <p:extLst>
      <p:ext uri="{BB962C8B-B14F-4D97-AF65-F5344CB8AC3E}">
        <p14:creationId xmlns:p14="http://schemas.microsoft.com/office/powerpoint/2010/main" val="2202744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35" grpId="0"/>
      <p:bldP spid="36" grpId="0" animBg="1"/>
      <p:bldP spid="37" grpId="0"/>
      <p:bldP spid="22" grpId="0"/>
      <p:bldP spid="28" grpId="0" animBg="1"/>
      <p:bldP spid="31" grpId="0"/>
      <p:bldP spid="32" grpId="0" animBg="1"/>
      <p:bldP spid="3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61</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3" name="文字方塊 12">
            <a:extLst>
              <a:ext uri="{FF2B5EF4-FFF2-40B4-BE49-F238E27FC236}">
                <a16:creationId xmlns:a16="http://schemas.microsoft.com/office/drawing/2014/main" id="{1452DF1B-9427-4F11-B75C-A1C2B7AAB8A4}"/>
              </a:ext>
            </a:extLst>
          </p:cNvPr>
          <p:cNvSpPr txBox="1"/>
          <p:nvPr/>
        </p:nvSpPr>
        <p:spPr>
          <a:xfrm>
            <a:off x="169704" y="1605997"/>
            <a:ext cx="610806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實務層面的落實應用</a:t>
            </a:r>
          </a:p>
        </p:txBody>
      </p:sp>
      <p:grpSp>
        <p:nvGrpSpPr>
          <p:cNvPr id="7" name="群組 6">
            <a:extLst>
              <a:ext uri="{FF2B5EF4-FFF2-40B4-BE49-F238E27FC236}">
                <a16:creationId xmlns:a16="http://schemas.microsoft.com/office/drawing/2014/main" id="{D44BA405-2391-48B1-8905-09AD78301C90}"/>
              </a:ext>
            </a:extLst>
          </p:cNvPr>
          <p:cNvGrpSpPr/>
          <p:nvPr/>
        </p:nvGrpSpPr>
        <p:grpSpPr>
          <a:xfrm>
            <a:off x="883198" y="2384867"/>
            <a:ext cx="1775534" cy="1618684"/>
            <a:chOff x="531372" y="2447155"/>
            <a:chExt cx="1775534" cy="1618684"/>
          </a:xfrm>
        </p:grpSpPr>
        <p:pic>
          <p:nvPicPr>
            <p:cNvPr id="3" name="圖片 2">
              <a:extLst>
                <a:ext uri="{FF2B5EF4-FFF2-40B4-BE49-F238E27FC236}">
                  <a16:creationId xmlns:a16="http://schemas.microsoft.com/office/drawing/2014/main" id="{2536F203-82FF-4448-A677-ADE0EEF82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15" y="2447155"/>
              <a:ext cx="1269848" cy="1269848"/>
            </a:xfrm>
            <a:prstGeom prst="rect">
              <a:avLst/>
            </a:prstGeom>
          </p:spPr>
        </p:pic>
        <p:sp>
          <p:nvSpPr>
            <p:cNvPr id="6" name="文字方塊 5">
              <a:extLst>
                <a:ext uri="{FF2B5EF4-FFF2-40B4-BE49-F238E27FC236}">
                  <a16:creationId xmlns:a16="http://schemas.microsoft.com/office/drawing/2014/main" id="{D17B675D-5E00-4DB7-9216-3828D1E96379}"/>
                </a:ext>
              </a:extLst>
            </p:cNvPr>
            <p:cNvSpPr txBox="1"/>
            <p:nvPr/>
          </p:nvSpPr>
          <p:spPr>
            <a:xfrm>
              <a:off x="531372" y="3696507"/>
              <a:ext cx="1775534"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電廠作業人員</a:t>
              </a:r>
            </a:p>
          </p:txBody>
        </p:sp>
      </p:grpSp>
      <p:sp>
        <p:nvSpPr>
          <p:cNvPr id="8" name="箭號: 向右 7">
            <a:extLst>
              <a:ext uri="{FF2B5EF4-FFF2-40B4-BE49-F238E27FC236}">
                <a16:creationId xmlns:a16="http://schemas.microsoft.com/office/drawing/2014/main" id="{BC27A7C2-56B5-460D-AEF8-B44C0290AD4E}"/>
              </a:ext>
            </a:extLst>
          </p:cNvPr>
          <p:cNvSpPr/>
          <p:nvPr/>
        </p:nvSpPr>
        <p:spPr>
          <a:xfrm>
            <a:off x="2926333" y="3019791"/>
            <a:ext cx="518203" cy="30933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548A54EA-C899-4781-989E-A7963B4827FB}"/>
              </a:ext>
            </a:extLst>
          </p:cNvPr>
          <p:cNvSpPr/>
          <p:nvPr/>
        </p:nvSpPr>
        <p:spPr>
          <a:xfrm>
            <a:off x="3964980" y="2904308"/>
            <a:ext cx="2489086" cy="540299"/>
          </a:xfrm>
          <a:prstGeom prst="roundRect">
            <a:avLst/>
          </a:prstGeom>
          <a:solidFill>
            <a:schemeClr val="accent5">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確保發電機的運作</a:t>
            </a:r>
          </a:p>
        </p:txBody>
      </p:sp>
      <p:sp>
        <p:nvSpPr>
          <p:cNvPr id="18" name="文字方塊 17">
            <a:extLst>
              <a:ext uri="{FF2B5EF4-FFF2-40B4-BE49-F238E27FC236}">
                <a16:creationId xmlns:a16="http://schemas.microsoft.com/office/drawing/2014/main" id="{E1639EC3-A4DD-4723-8702-2C1D78B59C98}"/>
              </a:ext>
            </a:extLst>
          </p:cNvPr>
          <p:cNvSpPr txBox="1"/>
          <p:nvPr/>
        </p:nvSpPr>
        <p:spPr>
          <a:xfrm>
            <a:off x="4320466" y="3634219"/>
            <a:ext cx="1775534"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首要目標</a:t>
            </a:r>
          </a:p>
        </p:txBody>
      </p:sp>
      <p:sp>
        <p:nvSpPr>
          <p:cNvPr id="19" name="箭號: 向右 18">
            <a:extLst>
              <a:ext uri="{FF2B5EF4-FFF2-40B4-BE49-F238E27FC236}">
                <a16:creationId xmlns:a16="http://schemas.microsoft.com/office/drawing/2014/main" id="{0F32A9CF-BB55-4D26-959D-E245A07D11D1}"/>
              </a:ext>
            </a:extLst>
          </p:cNvPr>
          <p:cNvSpPr/>
          <p:nvPr/>
        </p:nvSpPr>
        <p:spPr>
          <a:xfrm>
            <a:off x="6974510" y="3019791"/>
            <a:ext cx="518203" cy="30933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739A3CD9-F777-49C0-9D70-C9A68B8ED2ED}"/>
              </a:ext>
            </a:extLst>
          </p:cNvPr>
          <p:cNvSpPr/>
          <p:nvPr/>
        </p:nvSpPr>
        <p:spPr>
          <a:xfrm>
            <a:off x="8013157" y="2904308"/>
            <a:ext cx="3042802" cy="540299"/>
          </a:xfrm>
          <a:prstGeom prst="roundRect">
            <a:avLst/>
          </a:prstGeom>
          <a:solidFill>
            <a:schemeClr val="accent5">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固定時程進行檢查保養</a:t>
            </a:r>
          </a:p>
        </p:txBody>
      </p:sp>
      <p:sp>
        <p:nvSpPr>
          <p:cNvPr id="21" name="文字方塊 20">
            <a:extLst>
              <a:ext uri="{FF2B5EF4-FFF2-40B4-BE49-F238E27FC236}">
                <a16:creationId xmlns:a16="http://schemas.microsoft.com/office/drawing/2014/main" id="{BEC7C6E5-8033-4D77-9D8E-73770928392E}"/>
              </a:ext>
            </a:extLst>
          </p:cNvPr>
          <p:cNvSpPr txBox="1"/>
          <p:nvPr/>
        </p:nvSpPr>
        <p:spPr>
          <a:xfrm>
            <a:off x="8646791" y="3628593"/>
            <a:ext cx="1775534"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經驗法則</a:t>
            </a:r>
          </a:p>
        </p:txBody>
      </p:sp>
      <p:grpSp>
        <p:nvGrpSpPr>
          <p:cNvPr id="36" name="群組 35">
            <a:extLst>
              <a:ext uri="{FF2B5EF4-FFF2-40B4-BE49-F238E27FC236}">
                <a16:creationId xmlns:a16="http://schemas.microsoft.com/office/drawing/2014/main" id="{D72CAEAC-FBB4-477A-9D0E-BC91D9D2F22B}"/>
              </a:ext>
            </a:extLst>
          </p:cNvPr>
          <p:cNvGrpSpPr/>
          <p:nvPr/>
        </p:nvGrpSpPr>
        <p:grpSpPr>
          <a:xfrm>
            <a:off x="794421" y="1779323"/>
            <a:ext cx="10514381" cy="2313280"/>
            <a:chOff x="794421" y="1779323"/>
            <a:chExt cx="10514381" cy="2313280"/>
          </a:xfrm>
        </p:grpSpPr>
        <p:sp>
          <p:nvSpPr>
            <p:cNvPr id="9" name="矩形: 圓角 8">
              <a:extLst>
                <a:ext uri="{FF2B5EF4-FFF2-40B4-BE49-F238E27FC236}">
                  <a16:creationId xmlns:a16="http://schemas.microsoft.com/office/drawing/2014/main" id="{5443B66D-CFF4-42BD-8566-1E7937A885FE}"/>
                </a:ext>
              </a:extLst>
            </p:cNvPr>
            <p:cNvSpPr/>
            <p:nvPr/>
          </p:nvSpPr>
          <p:spPr>
            <a:xfrm>
              <a:off x="794421" y="2317075"/>
              <a:ext cx="10514381" cy="17755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A7AB0D4-CF71-43F7-B271-9D4A18F49344}"/>
                </a:ext>
              </a:extLst>
            </p:cNvPr>
            <p:cNvSpPr/>
            <p:nvPr/>
          </p:nvSpPr>
          <p:spPr>
            <a:xfrm>
              <a:off x="5306598" y="1779323"/>
              <a:ext cx="1490025" cy="4882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FF0000"/>
                  </a:solidFill>
                  <a:latin typeface="微軟正黑體" panose="020B0604030504040204" pitchFamily="34" charset="-120"/>
                  <a:ea typeface="微軟正黑體" panose="020B0604030504040204" pitchFamily="34" charset="-120"/>
                </a:rPr>
                <a:t>過往</a:t>
              </a:r>
            </a:p>
          </p:txBody>
        </p:sp>
      </p:grpSp>
      <p:grpSp>
        <p:nvGrpSpPr>
          <p:cNvPr id="24" name="群組 23">
            <a:extLst>
              <a:ext uri="{FF2B5EF4-FFF2-40B4-BE49-F238E27FC236}">
                <a16:creationId xmlns:a16="http://schemas.microsoft.com/office/drawing/2014/main" id="{1D2352F8-94F0-4CA9-B0B6-C8CCF5B6D533}"/>
              </a:ext>
            </a:extLst>
          </p:cNvPr>
          <p:cNvGrpSpPr/>
          <p:nvPr/>
        </p:nvGrpSpPr>
        <p:grpSpPr>
          <a:xfrm>
            <a:off x="5810491" y="4294362"/>
            <a:ext cx="3741882" cy="611103"/>
            <a:chOff x="5790436" y="4325374"/>
            <a:chExt cx="3741882" cy="611103"/>
          </a:xfrm>
        </p:grpSpPr>
        <p:sp>
          <p:nvSpPr>
            <p:cNvPr id="28" name="箭號: 向下 27">
              <a:extLst>
                <a:ext uri="{FF2B5EF4-FFF2-40B4-BE49-F238E27FC236}">
                  <a16:creationId xmlns:a16="http://schemas.microsoft.com/office/drawing/2014/main" id="{7B62BE07-0BC4-4740-9AD0-A44770CB2FE1}"/>
                </a:ext>
              </a:extLst>
            </p:cNvPr>
            <p:cNvSpPr/>
            <p:nvPr/>
          </p:nvSpPr>
          <p:spPr>
            <a:xfrm>
              <a:off x="5790436" y="4325374"/>
              <a:ext cx="611128" cy="61110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TW" altLang="en-US" sz="2000" b="1"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05403DB4-F92C-4083-BCD4-195CB6385BD7}"/>
                </a:ext>
              </a:extLst>
            </p:cNvPr>
            <p:cNvSpPr txBox="1"/>
            <p:nvPr/>
          </p:nvSpPr>
          <p:spPr>
            <a:xfrm>
              <a:off x="6401564" y="4430870"/>
              <a:ext cx="3130754"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若操作不當或判斷失誤</a:t>
              </a:r>
              <a:endParaRPr lang="en-US" altLang="zh-TW" sz="2000" dirty="0">
                <a:latin typeface="微軟正黑體" panose="020B0604030504040204" pitchFamily="34" charset="-120"/>
                <a:ea typeface="微軟正黑體" panose="020B0604030504040204" pitchFamily="34" charset="-120"/>
              </a:endParaRPr>
            </a:p>
          </p:txBody>
        </p:sp>
      </p:grpSp>
      <p:grpSp>
        <p:nvGrpSpPr>
          <p:cNvPr id="34" name="群組 33">
            <a:extLst>
              <a:ext uri="{FF2B5EF4-FFF2-40B4-BE49-F238E27FC236}">
                <a16:creationId xmlns:a16="http://schemas.microsoft.com/office/drawing/2014/main" id="{6300E7E8-1CA4-4F05-A93A-4BD207A91754}"/>
              </a:ext>
            </a:extLst>
          </p:cNvPr>
          <p:cNvGrpSpPr/>
          <p:nvPr/>
        </p:nvGrpSpPr>
        <p:grpSpPr>
          <a:xfrm>
            <a:off x="4799875" y="4696257"/>
            <a:ext cx="2632359" cy="1900553"/>
            <a:chOff x="740480" y="4770761"/>
            <a:chExt cx="2632359" cy="1900553"/>
          </a:xfrm>
        </p:grpSpPr>
        <p:pic>
          <p:nvPicPr>
            <p:cNvPr id="14" name="圖片 13">
              <a:extLst>
                <a:ext uri="{FF2B5EF4-FFF2-40B4-BE49-F238E27FC236}">
                  <a16:creationId xmlns:a16="http://schemas.microsoft.com/office/drawing/2014/main" id="{83C5FF35-6C16-483F-A786-2C15281BA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34" y="4979968"/>
              <a:ext cx="1243215" cy="1243215"/>
            </a:xfrm>
            <a:prstGeom prst="rect">
              <a:avLst/>
            </a:prstGeom>
          </p:spPr>
        </p:pic>
        <p:pic>
          <p:nvPicPr>
            <p:cNvPr id="32" name="圖片 31">
              <a:extLst>
                <a:ext uri="{FF2B5EF4-FFF2-40B4-BE49-F238E27FC236}">
                  <a16:creationId xmlns:a16="http://schemas.microsoft.com/office/drawing/2014/main" id="{4352DD9D-0DAC-4B63-92DC-26C2D2D86F6B}"/>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69849" y="4980575"/>
              <a:ext cx="1242000" cy="1242000"/>
            </a:xfrm>
            <a:prstGeom prst="rect">
              <a:avLst/>
            </a:prstGeom>
          </p:spPr>
        </p:pic>
        <p:sp>
          <p:nvSpPr>
            <p:cNvPr id="33" name="文字方塊 32">
              <a:extLst>
                <a:ext uri="{FF2B5EF4-FFF2-40B4-BE49-F238E27FC236}">
                  <a16:creationId xmlns:a16="http://schemas.microsoft.com/office/drawing/2014/main" id="{E04DC513-C88A-4E1C-A628-24899414C420}"/>
                </a:ext>
              </a:extLst>
            </p:cNvPr>
            <p:cNvSpPr txBox="1"/>
            <p:nvPr/>
          </p:nvSpPr>
          <p:spPr>
            <a:xfrm>
              <a:off x="740480" y="6301982"/>
              <a:ext cx="2632359" cy="369332"/>
            </a:xfrm>
            <a:prstGeom prst="rect">
              <a:avLst/>
            </a:prstGeom>
            <a:noFill/>
          </p:spPr>
          <p:txBody>
            <a:bodyPr wrap="square" rtlCol="0">
              <a:spAutoFit/>
            </a:bodyPr>
            <a:lstStyle>
              <a:defPPr>
                <a:defRPr lang="zh-TW"/>
              </a:defPPr>
              <a:lvl1pPr algn="ctr">
                <a:defRPr b="1">
                  <a:latin typeface="微軟正黑體" panose="020B0604030504040204" pitchFamily="34" charset="-120"/>
                  <a:ea typeface="微軟正黑體" panose="020B0604030504040204" pitchFamily="34" charset="-120"/>
                </a:defRPr>
              </a:lvl1pPr>
            </a:lstStyle>
            <a:p>
              <a:r>
                <a:rPr lang="zh-TW" altLang="en-US" dirty="0"/>
                <a:t>機台受損或停電的風險</a:t>
              </a:r>
            </a:p>
          </p:txBody>
        </p:sp>
        <p:sp>
          <p:nvSpPr>
            <p:cNvPr id="35" name="乘號 34">
              <a:extLst>
                <a:ext uri="{FF2B5EF4-FFF2-40B4-BE49-F238E27FC236}">
                  <a16:creationId xmlns:a16="http://schemas.microsoft.com/office/drawing/2014/main" id="{682C3802-DF3E-4C2F-8CB6-58EF8A7616BE}"/>
                </a:ext>
              </a:extLst>
            </p:cNvPr>
            <p:cNvSpPr/>
            <p:nvPr/>
          </p:nvSpPr>
          <p:spPr>
            <a:xfrm>
              <a:off x="876082" y="4770761"/>
              <a:ext cx="1157673" cy="1320599"/>
            </a:xfrm>
            <a:prstGeom prst="mathMultiply">
              <a:avLst>
                <a:gd name="adj1" fmla="val 465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749945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8" grpId="0"/>
      <p:bldP spid="19" grpId="0" animBg="1"/>
      <p:bldP spid="20" grpId="0" animBg="1"/>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62</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資料集說明</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資料前處理</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特徵選擇</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模型建立</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績效評估</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討論</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3" name="文字方塊 12">
            <a:extLst>
              <a:ext uri="{FF2B5EF4-FFF2-40B4-BE49-F238E27FC236}">
                <a16:creationId xmlns:a16="http://schemas.microsoft.com/office/drawing/2014/main" id="{1452DF1B-9427-4F11-B75C-A1C2B7AAB8A4}"/>
              </a:ext>
            </a:extLst>
          </p:cNvPr>
          <p:cNvSpPr txBox="1"/>
          <p:nvPr/>
        </p:nvSpPr>
        <p:spPr>
          <a:xfrm>
            <a:off x="169704" y="1605997"/>
            <a:ext cx="6108063" cy="400110"/>
          </a:xfrm>
          <a:prstGeom prst="rect">
            <a:avLst/>
          </a:prstGeom>
          <a:noFill/>
        </p:spPr>
        <p:txBody>
          <a:bodyPr wrap="square" rtlCol="0">
            <a:spAutoFit/>
          </a:bodyPr>
          <a:lstStyle/>
          <a:p>
            <a:r>
              <a:rPr lang="zh-TW" altLang="en-US" sz="2000" b="1" u="sng" dirty="0">
                <a:latin typeface="微軟正黑體" panose="020B0604030504040204" pitchFamily="34" charset="-120"/>
                <a:ea typeface="微軟正黑體" panose="020B0604030504040204" pitchFamily="34" charset="-120"/>
              </a:rPr>
              <a:t>實務層面的落實應用</a:t>
            </a:r>
          </a:p>
        </p:txBody>
      </p:sp>
      <p:grpSp>
        <p:nvGrpSpPr>
          <p:cNvPr id="7" name="群組 6">
            <a:extLst>
              <a:ext uri="{FF2B5EF4-FFF2-40B4-BE49-F238E27FC236}">
                <a16:creationId xmlns:a16="http://schemas.microsoft.com/office/drawing/2014/main" id="{D44BA405-2391-48B1-8905-09AD78301C90}"/>
              </a:ext>
            </a:extLst>
          </p:cNvPr>
          <p:cNvGrpSpPr/>
          <p:nvPr/>
        </p:nvGrpSpPr>
        <p:grpSpPr>
          <a:xfrm>
            <a:off x="883198" y="2384867"/>
            <a:ext cx="1775534" cy="1618684"/>
            <a:chOff x="531372" y="2447155"/>
            <a:chExt cx="1775534" cy="1618684"/>
          </a:xfrm>
        </p:grpSpPr>
        <p:pic>
          <p:nvPicPr>
            <p:cNvPr id="3" name="圖片 2">
              <a:extLst>
                <a:ext uri="{FF2B5EF4-FFF2-40B4-BE49-F238E27FC236}">
                  <a16:creationId xmlns:a16="http://schemas.microsoft.com/office/drawing/2014/main" id="{2536F203-82FF-4448-A677-ADE0EEF82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15" y="2447155"/>
              <a:ext cx="1269848" cy="1269848"/>
            </a:xfrm>
            <a:prstGeom prst="rect">
              <a:avLst/>
            </a:prstGeom>
          </p:spPr>
        </p:pic>
        <p:sp>
          <p:nvSpPr>
            <p:cNvPr id="6" name="文字方塊 5">
              <a:extLst>
                <a:ext uri="{FF2B5EF4-FFF2-40B4-BE49-F238E27FC236}">
                  <a16:creationId xmlns:a16="http://schemas.microsoft.com/office/drawing/2014/main" id="{D17B675D-5E00-4DB7-9216-3828D1E96379}"/>
                </a:ext>
              </a:extLst>
            </p:cNvPr>
            <p:cNvSpPr txBox="1"/>
            <p:nvPr/>
          </p:nvSpPr>
          <p:spPr>
            <a:xfrm>
              <a:off x="531372" y="3696507"/>
              <a:ext cx="1775534"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電廠作業人員</a:t>
              </a:r>
            </a:p>
          </p:txBody>
        </p:sp>
      </p:grpSp>
      <p:sp>
        <p:nvSpPr>
          <p:cNvPr id="8" name="箭號: 向右 7">
            <a:extLst>
              <a:ext uri="{FF2B5EF4-FFF2-40B4-BE49-F238E27FC236}">
                <a16:creationId xmlns:a16="http://schemas.microsoft.com/office/drawing/2014/main" id="{BC27A7C2-56B5-460D-AEF8-B44C0290AD4E}"/>
              </a:ext>
            </a:extLst>
          </p:cNvPr>
          <p:cNvSpPr/>
          <p:nvPr/>
        </p:nvSpPr>
        <p:spPr>
          <a:xfrm>
            <a:off x="2926333" y="3019791"/>
            <a:ext cx="518203" cy="30933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548A54EA-C899-4781-989E-A7963B4827FB}"/>
              </a:ext>
            </a:extLst>
          </p:cNvPr>
          <p:cNvSpPr/>
          <p:nvPr/>
        </p:nvSpPr>
        <p:spPr>
          <a:xfrm>
            <a:off x="3964980" y="2904308"/>
            <a:ext cx="2489086" cy="540299"/>
          </a:xfrm>
          <a:prstGeom prst="roundRect">
            <a:avLst/>
          </a:prstGeom>
          <a:solidFill>
            <a:schemeClr val="accent5">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確保發電機的運作</a:t>
            </a:r>
          </a:p>
        </p:txBody>
      </p:sp>
      <p:sp>
        <p:nvSpPr>
          <p:cNvPr id="18" name="文字方塊 17">
            <a:extLst>
              <a:ext uri="{FF2B5EF4-FFF2-40B4-BE49-F238E27FC236}">
                <a16:creationId xmlns:a16="http://schemas.microsoft.com/office/drawing/2014/main" id="{E1639EC3-A4DD-4723-8702-2C1D78B59C98}"/>
              </a:ext>
            </a:extLst>
          </p:cNvPr>
          <p:cNvSpPr txBox="1"/>
          <p:nvPr/>
        </p:nvSpPr>
        <p:spPr>
          <a:xfrm>
            <a:off x="4320466" y="3634219"/>
            <a:ext cx="1775534"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首要目標</a:t>
            </a:r>
          </a:p>
        </p:txBody>
      </p:sp>
      <p:sp>
        <p:nvSpPr>
          <p:cNvPr id="19" name="箭號: 向右 18">
            <a:extLst>
              <a:ext uri="{FF2B5EF4-FFF2-40B4-BE49-F238E27FC236}">
                <a16:creationId xmlns:a16="http://schemas.microsoft.com/office/drawing/2014/main" id="{0F32A9CF-BB55-4D26-959D-E245A07D11D1}"/>
              </a:ext>
            </a:extLst>
          </p:cNvPr>
          <p:cNvSpPr/>
          <p:nvPr/>
        </p:nvSpPr>
        <p:spPr>
          <a:xfrm>
            <a:off x="6974510" y="3019791"/>
            <a:ext cx="518203" cy="30933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739A3CD9-F777-49C0-9D70-C9A68B8ED2ED}"/>
              </a:ext>
            </a:extLst>
          </p:cNvPr>
          <p:cNvSpPr/>
          <p:nvPr/>
        </p:nvSpPr>
        <p:spPr>
          <a:xfrm>
            <a:off x="8013157" y="2904308"/>
            <a:ext cx="3042802" cy="540299"/>
          </a:xfrm>
          <a:prstGeom prst="roundRect">
            <a:avLst/>
          </a:prstGeom>
          <a:solidFill>
            <a:schemeClr val="accent5">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固定時程進行檢查保養</a:t>
            </a:r>
          </a:p>
        </p:txBody>
      </p:sp>
      <p:sp>
        <p:nvSpPr>
          <p:cNvPr id="21" name="文字方塊 20">
            <a:extLst>
              <a:ext uri="{FF2B5EF4-FFF2-40B4-BE49-F238E27FC236}">
                <a16:creationId xmlns:a16="http://schemas.microsoft.com/office/drawing/2014/main" id="{BEC7C6E5-8033-4D77-9D8E-73770928392E}"/>
              </a:ext>
            </a:extLst>
          </p:cNvPr>
          <p:cNvSpPr txBox="1"/>
          <p:nvPr/>
        </p:nvSpPr>
        <p:spPr>
          <a:xfrm>
            <a:off x="8646791" y="3628593"/>
            <a:ext cx="1775534"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經驗法則</a:t>
            </a:r>
          </a:p>
        </p:txBody>
      </p:sp>
      <p:sp>
        <p:nvSpPr>
          <p:cNvPr id="9" name="矩形: 圓角 8">
            <a:extLst>
              <a:ext uri="{FF2B5EF4-FFF2-40B4-BE49-F238E27FC236}">
                <a16:creationId xmlns:a16="http://schemas.microsoft.com/office/drawing/2014/main" id="{5443B66D-CFF4-42BD-8566-1E7937A885FE}"/>
              </a:ext>
            </a:extLst>
          </p:cNvPr>
          <p:cNvSpPr/>
          <p:nvPr/>
        </p:nvSpPr>
        <p:spPr>
          <a:xfrm>
            <a:off x="794421" y="2317075"/>
            <a:ext cx="10514381" cy="17755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A7AB0D4-CF71-43F7-B271-9D4A18F49344}"/>
              </a:ext>
            </a:extLst>
          </p:cNvPr>
          <p:cNvSpPr/>
          <p:nvPr/>
        </p:nvSpPr>
        <p:spPr>
          <a:xfrm>
            <a:off x="5306598" y="1779323"/>
            <a:ext cx="1490025" cy="4882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FF0000"/>
                </a:solidFill>
                <a:latin typeface="微軟正黑體" panose="020B0604030504040204" pitchFamily="34" charset="-120"/>
                <a:ea typeface="微軟正黑體" panose="020B0604030504040204" pitchFamily="34" charset="-120"/>
              </a:rPr>
              <a:t>過往</a:t>
            </a:r>
          </a:p>
        </p:txBody>
      </p:sp>
      <p:grpSp>
        <p:nvGrpSpPr>
          <p:cNvPr id="16" name="群組 15">
            <a:extLst>
              <a:ext uri="{FF2B5EF4-FFF2-40B4-BE49-F238E27FC236}">
                <a16:creationId xmlns:a16="http://schemas.microsoft.com/office/drawing/2014/main" id="{1261DFC0-7F9C-4CD0-BB7B-D4C75945C3B0}"/>
              </a:ext>
            </a:extLst>
          </p:cNvPr>
          <p:cNvGrpSpPr/>
          <p:nvPr/>
        </p:nvGrpSpPr>
        <p:grpSpPr>
          <a:xfrm>
            <a:off x="882722" y="4664881"/>
            <a:ext cx="5571344" cy="1667825"/>
            <a:chOff x="882722" y="4664881"/>
            <a:chExt cx="5571344" cy="1667825"/>
          </a:xfrm>
        </p:grpSpPr>
        <p:pic>
          <p:nvPicPr>
            <p:cNvPr id="12" name="圖片 11">
              <a:extLst>
                <a:ext uri="{FF2B5EF4-FFF2-40B4-BE49-F238E27FC236}">
                  <a16:creationId xmlns:a16="http://schemas.microsoft.com/office/drawing/2014/main" id="{340BA166-1743-4364-8FF2-C3D27309B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089" y="4664881"/>
              <a:ext cx="1270800" cy="1270800"/>
            </a:xfrm>
            <a:prstGeom prst="rect">
              <a:avLst/>
            </a:prstGeom>
          </p:spPr>
        </p:pic>
        <p:sp>
          <p:nvSpPr>
            <p:cNvPr id="36" name="文字方塊 35">
              <a:extLst>
                <a:ext uri="{FF2B5EF4-FFF2-40B4-BE49-F238E27FC236}">
                  <a16:creationId xmlns:a16="http://schemas.microsoft.com/office/drawing/2014/main" id="{6DD86788-E4B0-4033-842A-5A2ED9839F2A}"/>
                </a:ext>
              </a:extLst>
            </p:cNvPr>
            <p:cNvSpPr txBox="1"/>
            <p:nvPr/>
          </p:nvSpPr>
          <p:spPr>
            <a:xfrm>
              <a:off x="882722" y="5963374"/>
              <a:ext cx="1775534"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本研究結果</a:t>
              </a:r>
            </a:p>
          </p:txBody>
        </p:sp>
        <p:sp>
          <p:nvSpPr>
            <p:cNvPr id="37" name="箭號: 向右 36">
              <a:extLst>
                <a:ext uri="{FF2B5EF4-FFF2-40B4-BE49-F238E27FC236}">
                  <a16:creationId xmlns:a16="http://schemas.microsoft.com/office/drawing/2014/main" id="{88A2D93B-7E94-4F2C-A221-8C6D9B9DE940}"/>
                </a:ext>
              </a:extLst>
            </p:cNvPr>
            <p:cNvSpPr/>
            <p:nvPr/>
          </p:nvSpPr>
          <p:spPr>
            <a:xfrm>
              <a:off x="2926333" y="5384800"/>
              <a:ext cx="518203" cy="30933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圓角 37">
              <a:extLst>
                <a:ext uri="{FF2B5EF4-FFF2-40B4-BE49-F238E27FC236}">
                  <a16:creationId xmlns:a16="http://schemas.microsoft.com/office/drawing/2014/main" id="{6992C8AC-1686-48EA-92FD-272CBB56F847}"/>
                </a:ext>
              </a:extLst>
            </p:cNvPr>
            <p:cNvSpPr/>
            <p:nvPr/>
          </p:nvSpPr>
          <p:spPr>
            <a:xfrm>
              <a:off x="3964980" y="5229885"/>
              <a:ext cx="2489086" cy="636486"/>
            </a:xfrm>
            <a:prstGeom prst="roundRect">
              <a:avLst/>
            </a:prstGeom>
            <a:solidFill>
              <a:schemeClr val="accent4">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判斷機組狀態並</a:t>
              </a:r>
              <a:endParaRPr lang="en-US" altLang="zh-TW" sz="2000" dirty="0">
                <a:solidFill>
                  <a:schemeClr val="tx1"/>
                </a:solidFill>
                <a:latin typeface="微軟正黑體" panose="020B0604030504040204" pitchFamily="34" charset="-120"/>
                <a:ea typeface="微軟正黑體" panose="020B0604030504040204" pitchFamily="34" charset="-120"/>
              </a:endParaRPr>
            </a:p>
            <a:p>
              <a:pPr algn="ctr"/>
              <a:r>
                <a:rPr lang="zh-TW" altLang="en-US" sz="2000" dirty="0">
                  <a:solidFill>
                    <a:schemeClr val="tx1"/>
                  </a:solidFill>
                  <a:latin typeface="微軟正黑體" panose="020B0604030504040204" pitchFamily="34" charset="-120"/>
                  <a:ea typeface="微軟正黑體" panose="020B0604030504040204" pitchFamily="34" charset="-120"/>
                </a:rPr>
                <a:t>安排作業排程</a:t>
              </a:r>
            </a:p>
          </p:txBody>
        </p:sp>
        <p:sp>
          <p:nvSpPr>
            <p:cNvPr id="39" name="文字方塊 38">
              <a:extLst>
                <a:ext uri="{FF2B5EF4-FFF2-40B4-BE49-F238E27FC236}">
                  <a16:creationId xmlns:a16="http://schemas.microsoft.com/office/drawing/2014/main" id="{BBC38A46-0C7F-4619-91E3-9234F9FAFF0F}"/>
                </a:ext>
              </a:extLst>
            </p:cNvPr>
            <p:cNvSpPr txBox="1"/>
            <p:nvPr/>
          </p:nvSpPr>
          <p:spPr>
            <a:xfrm>
              <a:off x="4320466" y="5959796"/>
              <a:ext cx="1775534"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預測結果</a:t>
              </a:r>
            </a:p>
          </p:txBody>
        </p:sp>
      </p:grpSp>
      <p:sp>
        <p:nvSpPr>
          <p:cNvPr id="47" name="箭號: 向右 46">
            <a:extLst>
              <a:ext uri="{FF2B5EF4-FFF2-40B4-BE49-F238E27FC236}">
                <a16:creationId xmlns:a16="http://schemas.microsoft.com/office/drawing/2014/main" id="{BD9679D4-B473-4CB6-B9D9-DAF053FA83AE}"/>
              </a:ext>
            </a:extLst>
          </p:cNvPr>
          <p:cNvSpPr/>
          <p:nvPr/>
        </p:nvSpPr>
        <p:spPr>
          <a:xfrm>
            <a:off x="6974510" y="5397522"/>
            <a:ext cx="518203" cy="30933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621ABB5F-C444-4C21-953F-E403DDB6C7C8}"/>
              </a:ext>
            </a:extLst>
          </p:cNvPr>
          <p:cNvSpPr/>
          <p:nvPr/>
        </p:nvSpPr>
        <p:spPr>
          <a:xfrm>
            <a:off x="8013157" y="5282039"/>
            <a:ext cx="3042802" cy="540299"/>
          </a:xfrm>
          <a:prstGeom prst="roundRect">
            <a:avLst/>
          </a:prstGeom>
          <a:solidFill>
            <a:schemeClr val="accent4">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提升電廠整體的運作</a:t>
            </a:r>
          </a:p>
        </p:txBody>
      </p:sp>
      <p:sp>
        <p:nvSpPr>
          <p:cNvPr id="49" name="文字方塊 48">
            <a:extLst>
              <a:ext uri="{FF2B5EF4-FFF2-40B4-BE49-F238E27FC236}">
                <a16:creationId xmlns:a16="http://schemas.microsoft.com/office/drawing/2014/main" id="{E57EDCF0-045F-45F5-9812-B58837E5A3B5}"/>
              </a:ext>
            </a:extLst>
          </p:cNvPr>
          <p:cNvSpPr txBox="1"/>
          <p:nvPr/>
        </p:nvSpPr>
        <p:spPr>
          <a:xfrm>
            <a:off x="8646791" y="5959796"/>
            <a:ext cx="1775534"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最終目標</a:t>
            </a:r>
          </a:p>
        </p:txBody>
      </p:sp>
      <p:sp>
        <p:nvSpPr>
          <p:cNvPr id="15" name="文字方塊 14">
            <a:extLst>
              <a:ext uri="{FF2B5EF4-FFF2-40B4-BE49-F238E27FC236}">
                <a16:creationId xmlns:a16="http://schemas.microsoft.com/office/drawing/2014/main" id="{9A36D17E-1E83-4F37-9CE6-D2DB900AC08F}"/>
              </a:ext>
            </a:extLst>
          </p:cNvPr>
          <p:cNvSpPr txBox="1"/>
          <p:nvPr/>
        </p:nvSpPr>
        <p:spPr>
          <a:xfrm>
            <a:off x="4123637" y="4525965"/>
            <a:ext cx="6738152" cy="400110"/>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也需要與資深工程師或作業人員進行討論與更深入的研究</a:t>
            </a:r>
          </a:p>
        </p:txBody>
      </p:sp>
    </p:spTree>
    <p:extLst>
      <p:ext uri="{BB962C8B-B14F-4D97-AF65-F5344CB8AC3E}">
        <p14:creationId xmlns:p14="http://schemas.microsoft.com/office/powerpoint/2010/main" val="2889035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0">
            <a:extLst>
              <a:ext uri="{FF2B5EF4-FFF2-40B4-BE49-F238E27FC236}">
                <a16:creationId xmlns:a16="http://schemas.microsoft.com/office/drawing/2014/main" id="{5F34C331-740F-4F2B-A831-DCA701168BA5}"/>
              </a:ext>
            </a:extLst>
          </p:cNvPr>
          <p:cNvSpPr txBox="1">
            <a:spLocks noChangeArrowheads="1"/>
          </p:cNvSpPr>
          <p:nvPr/>
        </p:nvSpPr>
        <p:spPr bwMode="auto">
          <a:xfrm>
            <a:off x="1273582" y="1174537"/>
            <a:ext cx="4563108" cy="4508927"/>
          </a:xfrm>
          <a:prstGeom prst="rect">
            <a:avLst/>
          </a:prstGeom>
          <a:noFill/>
          <a:ln w="9525">
            <a:noFill/>
            <a:miter lim="800000"/>
            <a:headEnd/>
            <a:tailEnd/>
          </a:ln>
        </p:spPr>
        <p:txBody>
          <a:bodyPr wrap="square">
            <a:spAutoFit/>
          </a:bodyPr>
          <a:lstStyle/>
          <a:p>
            <a:pPr algn="ctr"/>
            <a:r>
              <a:rPr lang="en-US" altLang="zh-TW"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rPr>
              <a:t>05</a:t>
            </a:r>
            <a:endParaRPr lang="zh-CN" altLang="en-US" sz="28700" dirty="0">
              <a:solidFill>
                <a:schemeClr val="accent1">
                  <a:lumMod val="60000"/>
                  <a:lumOff val="40000"/>
                </a:schemeClr>
              </a:solidFill>
              <a:latin typeface="微軟正黑體" panose="020B0604030504040204" pitchFamily="34" charset="-120"/>
              <a:ea typeface="微軟正黑體" panose="020B0604030504040204" pitchFamily="34" charset="-120"/>
              <a:cs typeface="IrisUPC" pitchFamily="34" charset="-34"/>
            </a:endParaRPr>
          </a:p>
        </p:txBody>
      </p:sp>
      <p:sp>
        <p:nvSpPr>
          <p:cNvPr id="3" name="投影片編號版面配置區 2">
            <a:extLst>
              <a:ext uri="{FF2B5EF4-FFF2-40B4-BE49-F238E27FC236}">
                <a16:creationId xmlns:a16="http://schemas.microsoft.com/office/drawing/2014/main" id="{E3BCD631-2E7A-4DC3-9A89-70BC7E44758A}"/>
              </a:ext>
            </a:extLst>
          </p:cNvPr>
          <p:cNvSpPr>
            <a:spLocks noGrp="1"/>
          </p:cNvSpPr>
          <p:nvPr>
            <p:ph type="sldNum" sz="quarter" idx="12"/>
          </p:nvPr>
        </p:nvSpPr>
        <p:spPr/>
        <p:txBody>
          <a:bodyPr/>
          <a:lstStyle/>
          <a:p>
            <a:fld id="{47183693-D136-4195-B603-6F9F0529F145}" type="slidenum">
              <a:rPr lang="zh-TW" altLang="en-US" smtClean="0"/>
              <a:t>63</a:t>
            </a:fld>
            <a:endParaRPr lang="zh-TW" altLang="en-US"/>
          </a:p>
        </p:txBody>
      </p:sp>
      <p:sp>
        <p:nvSpPr>
          <p:cNvPr id="8" name="矩形 7">
            <a:hlinkClick r:id="" action="ppaction://noaction"/>
            <a:extLst>
              <a:ext uri="{FF2B5EF4-FFF2-40B4-BE49-F238E27FC236}">
                <a16:creationId xmlns:a16="http://schemas.microsoft.com/office/drawing/2014/main" id="{9B95BB92-1DE0-459F-9C22-B707D41E90E8}"/>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D81298C2-A80C-4D8B-924F-E13228C20ADD}"/>
              </a:ext>
            </a:extLst>
          </p:cNvPr>
          <p:cNvGrpSpPr/>
          <p:nvPr/>
        </p:nvGrpSpPr>
        <p:grpSpPr>
          <a:xfrm>
            <a:off x="6218653" y="1339261"/>
            <a:ext cx="5081729" cy="1963487"/>
            <a:chOff x="5836689" y="1843706"/>
            <a:chExt cx="5081729" cy="1963487"/>
          </a:xfrm>
        </p:grpSpPr>
        <p:sp>
          <p:nvSpPr>
            <p:cNvPr id="11" name="文本框 35">
              <a:extLst>
                <a:ext uri="{FF2B5EF4-FFF2-40B4-BE49-F238E27FC236}">
                  <a16:creationId xmlns:a16="http://schemas.microsoft.com/office/drawing/2014/main" id="{C4A1F666-9751-431D-8E9F-DDDD178E08AC}"/>
                </a:ext>
              </a:extLst>
            </p:cNvPr>
            <p:cNvSpPr txBox="1"/>
            <p:nvPr/>
          </p:nvSpPr>
          <p:spPr>
            <a:xfrm>
              <a:off x="5836689" y="1843706"/>
              <a:ext cx="5081729" cy="830997"/>
            </a:xfrm>
            <a:prstGeom prst="rect">
              <a:avLst/>
            </a:prstGeom>
            <a:noFill/>
          </p:spPr>
          <p:txBody>
            <a:bodyPr wrap="square">
              <a:spAutoFit/>
            </a:bodyPr>
            <a:lstStyle/>
            <a:p>
              <a:r>
                <a:rPr lang="zh-TW" altLang="en-US" sz="4800" b="1" spc="-300" dirty="0">
                  <a:latin typeface="微軟正黑體" panose="020B0604030504040204" pitchFamily="34" charset="-120"/>
                  <a:ea typeface="微軟正黑體" panose="020B0604030504040204" pitchFamily="34" charset="-120"/>
                  <a:cs typeface="IrisUPC" pitchFamily="34" charset="-34"/>
                </a:rPr>
                <a:t>結論與未來研究</a:t>
              </a:r>
              <a:endParaRPr lang="en-US" altLang="zh-CN" sz="4800" b="1" spc="-300" dirty="0">
                <a:latin typeface="微軟正黑體" panose="020B0604030504040204" pitchFamily="34" charset="-120"/>
                <a:ea typeface="微軟正黑體" panose="020B0604030504040204" pitchFamily="34" charset="-120"/>
                <a:cs typeface="IrisUPC" pitchFamily="34" charset="-34"/>
              </a:endParaRPr>
            </a:p>
          </p:txBody>
        </p:sp>
        <p:sp>
          <p:nvSpPr>
            <p:cNvPr id="12" name="文本框 36">
              <a:extLst>
                <a:ext uri="{FF2B5EF4-FFF2-40B4-BE49-F238E27FC236}">
                  <a16:creationId xmlns:a16="http://schemas.microsoft.com/office/drawing/2014/main" id="{B54111A8-CEE8-4520-BB18-3E6863F5613F}"/>
                </a:ext>
              </a:extLst>
            </p:cNvPr>
            <p:cNvSpPr txBox="1">
              <a:spLocks noChangeArrowheads="1"/>
            </p:cNvSpPr>
            <p:nvPr/>
          </p:nvSpPr>
          <p:spPr bwMode="auto">
            <a:xfrm>
              <a:off x="6070369" y="2674703"/>
              <a:ext cx="4563108" cy="1132490"/>
            </a:xfrm>
            <a:prstGeom prst="rect">
              <a:avLst/>
            </a:prstGeom>
            <a:noFill/>
            <a:ln w="9525">
              <a:noFill/>
              <a:miter lim="800000"/>
              <a:headEnd/>
              <a:tailEnd/>
            </a:ln>
          </p:spPr>
          <p:txBody>
            <a:bodyPr wrap="square">
              <a:spAutoFit/>
            </a:bodyPr>
            <a:lstStyle/>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結論</a:t>
              </a:r>
              <a:endParaRPr lang="en-US" altLang="zh-TW" sz="2400" spc="600" dirty="0">
                <a:latin typeface="微軟正黑體" panose="020B0604030504040204" pitchFamily="34" charset="-120"/>
                <a:ea typeface="微軟正黑體" panose="020B0604030504040204" pitchFamily="34" charset="-120"/>
              </a:endParaRPr>
            </a:p>
            <a:p>
              <a:pPr marL="342900" indent="-342900">
                <a:lnSpc>
                  <a:spcPct val="150000"/>
                </a:lnSpc>
                <a:buClr>
                  <a:schemeClr val="accent1">
                    <a:lumMod val="60000"/>
                    <a:lumOff val="40000"/>
                  </a:schemeClr>
                </a:buClr>
                <a:buFont typeface="Wingdings" panose="05000000000000000000" pitchFamily="2" charset="2"/>
                <a:buChar char="u"/>
              </a:pPr>
              <a:r>
                <a:rPr lang="zh-TW" altLang="en-US" sz="2400" spc="600" dirty="0">
                  <a:latin typeface="微軟正黑體" panose="020B0604030504040204" pitchFamily="34" charset="-120"/>
                  <a:ea typeface="微軟正黑體" panose="020B0604030504040204" pitchFamily="34" charset="-120"/>
                </a:rPr>
                <a:t>未來研究</a:t>
              </a:r>
              <a:endParaRPr lang="en-US" altLang="zh-TW" sz="2400" spc="600" dirty="0">
                <a:latin typeface="微軟正黑體" panose="020B0604030504040204" pitchFamily="34" charset="-120"/>
                <a:ea typeface="微軟正黑體" panose="020B0604030504040204" pitchFamily="34" charset="-120"/>
              </a:endParaRPr>
            </a:p>
          </p:txBody>
        </p:sp>
        <p:cxnSp>
          <p:nvCxnSpPr>
            <p:cNvPr id="13" name="直線接點 12">
              <a:extLst>
                <a:ext uri="{FF2B5EF4-FFF2-40B4-BE49-F238E27FC236}">
                  <a16:creationId xmlns:a16="http://schemas.microsoft.com/office/drawing/2014/main" id="{A3177584-A7A5-421D-A909-42053F51E414}"/>
                </a:ext>
              </a:extLst>
            </p:cNvPr>
            <p:cNvCxnSpPr/>
            <p:nvPr/>
          </p:nvCxnSpPr>
          <p:spPr>
            <a:xfrm>
              <a:off x="5836689" y="2674703"/>
              <a:ext cx="5081729"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071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64</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b="1" spc="300" dirty="0">
                <a:latin typeface="微軟正黑體" panose="020B0604030504040204" pitchFamily="34" charset="-120"/>
                <a:ea typeface="微軟正黑體" panose="020B0604030504040204" pitchFamily="34" charset="-120"/>
              </a:rPr>
              <a:t>結論</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未來研究</a:t>
            </a:r>
            <a:endParaRPr lang="zh-CN" altLang="en-US" sz="2000" spc="300"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a:t>
            </a:r>
            <a:r>
              <a:rPr lang="zh-TW" altLang="en-US"/>
              <a:t>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3" name="文字方塊 12">
            <a:extLst>
              <a:ext uri="{FF2B5EF4-FFF2-40B4-BE49-F238E27FC236}">
                <a16:creationId xmlns:a16="http://schemas.microsoft.com/office/drawing/2014/main" id="{012C6992-1C11-4B6C-83CB-31BA80B5DA89}"/>
              </a:ext>
            </a:extLst>
          </p:cNvPr>
          <p:cNvSpPr txBox="1"/>
          <p:nvPr/>
        </p:nvSpPr>
        <p:spPr>
          <a:xfrm>
            <a:off x="751938" y="1770316"/>
            <a:ext cx="10688124" cy="4306179"/>
          </a:xfrm>
          <a:prstGeom prst="rect">
            <a:avLst/>
          </a:prstGeom>
          <a:noFill/>
        </p:spPr>
        <p:txBody>
          <a:bodyPr wrap="square" rtlCol="0">
            <a:spAutoFit/>
          </a:bodyPr>
          <a:lstStyle/>
          <a:p>
            <a:pPr marL="285750" indent="-285750">
              <a:lnSpc>
                <a:spcPct val="200000"/>
              </a:lnSpc>
              <a:buFont typeface="Wingdings" panose="05000000000000000000" pitchFamily="2" charset="2"/>
              <a:buChar char="u"/>
            </a:pPr>
            <a:r>
              <a:rPr lang="zh-TW" altLang="en-US" sz="2000" dirty="0">
                <a:latin typeface="微軟正黑體" panose="020B0604030504040204" pitchFamily="34" charset="-120"/>
                <a:ea typeface="微軟正黑體" panose="020B0604030504040204" pitchFamily="34" charset="-120"/>
              </a:rPr>
              <a:t>本研究比較了</a:t>
            </a:r>
            <a:r>
              <a:rPr lang="en-US" altLang="zh-TW" sz="2000" dirty="0">
                <a:latin typeface="微軟正黑體" panose="020B0604030504040204" pitchFamily="34" charset="-120"/>
                <a:ea typeface="微軟正黑體" panose="020B0604030504040204" pitchFamily="34" charset="-120"/>
              </a:rPr>
              <a:t>6</a:t>
            </a:r>
            <a:r>
              <a:rPr lang="zh-TW" altLang="en-US" sz="2000" dirty="0">
                <a:latin typeface="微軟正黑體" panose="020B0604030504040204" pitchFamily="34" charset="-120"/>
                <a:ea typeface="微軟正黑體" panose="020B0604030504040204" pitchFamily="34" charset="-120"/>
              </a:rPr>
              <a:t>個不同特徵組合的績效結果，並</a:t>
            </a:r>
            <a:r>
              <a:rPr lang="zh-TW" altLang="en-US" sz="2000" dirty="0">
                <a:solidFill>
                  <a:srgbClr val="FF0000"/>
                </a:solidFill>
                <a:latin typeface="微軟正黑體" panose="020B0604030504040204" pitchFamily="34" charset="-120"/>
                <a:ea typeface="微軟正黑體" panose="020B0604030504040204" pitchFamily="34" charset="-120"/>
              </a:rPr>
              <a:t>得到</a:t>
            </a:r>
            <a:r>
              <a:rPr lang="en-US" altLang="zh-TW" sz="2000" dirty="0">
                <a:solidFill>
                  <a:srgbClr val="FF0000"/>
                </a:solidFill>
                <a:latin typeface="微軟正黑體" panose="020B0604030504040204" pitchFamily="34" charset="-120"/>
                <a:ea typeface="微軟正黑體" panose="020B0604030504040204" pitchFamily="34" charset="-120"/>
              </a:rPr>
              <a:t>26</a:t>
            </a:r>
            <a:r>
              <a:rPr lang="zh-TW" altLang="en-US" sz="2000" dirty="0">
                <a:solidFill>
                  <a:srgbClr val="FF0000"/>
                </a:solidFill>
                <a:latin typeface="微軟正黑體" panose="020B0604030504040204" pitchFamily="34" charset="-120"/>
                <a:ea typeface="微軟正黑體" panose="020B0604030504040204" pitchFamily="34" charset="-120"/>
              </a:rPr>
              <a:t>個特徵作為輸入可以取得最佳的預測結果</a:t>
            </a:r>
            <a:r>
              <a:rPr lang="zh-TW" altLang="en-US" sz="2000" dirty="0">
                <a:latin typeface="微軟正黑體" panose="020B0604030504040204" pitchFamily="34" charset="-120"/>
                <a:ea typeface="微軟正黑體" panose="020B0604030504040204" pitchFamily="34" charset="-120"/>
              </a:rPr>
              <a:t>，其模型的</a:t>
            </a:r>
            <a:r>
              <a:rPr lang="en-US" altLang="zh-TW" sz="2000" dirty="0">
                <a:solidFill>
                  <a:srgbClr val="FF0000"/>
                </a:solidFill>
                <a:latin typeface="微軟正黑體" panose="020B0604030504040204" pitchFamily="34" charset="-120"/>
                <a:ea typeface="微軟正黑體" panose="020B0604030504040204" pitchFamily="34" charset="-120"/>
              </a:rPr>
              <a:t>R</a:t>
            </a:r>
            <a:r>
              <a:rPr lang="en-US" altLang="zh-TW" sz="2000" baseline="30000" dirty="0">
                <a:solidFill>
                  <a:srgbClr val="FF0000"/>
                </a:solidFill>
                <a:latin typeface="微軟正黑體" panose="020B0604030504040204" pitchFamily="34" charset="-120"/>
                <a:ea typeface="微軟正黑體" panose="020B0604030504040204" pitchFamily="34" charset="-120"/>
              </a:rPr>
              <a:t>2</a:t>
            </a:r>
            <a:r>
              <a:rPr lang="zh-TW" altLang="en-US" sz="2000" dirty="0">
                <a:solidFill>
                  <a:srgbClr val="FF0000"/>
                </a:solidFill>
                <a:latin typeface="微軟正黑體" panose="020B0604030504040204" pitchFamily="34" charset="-120"/>
                <a:ea typeface="微軟正黑體" panose="020B0604030504040204" pitchFamily="34" charset="-120"/>
              </a:rPr>
              <a:t>為</a:t>
            </a:r>
            <a:r>
              <a:rPr lang="en-US" altLang="zh-TW" sz="2000" dirty="0">
                <a:solidFill>
                  <a:srgbClr val="FF0000"/>
                </a:solidFill>
                <a:latin typeface="微軟正黑體" panose="020B0604030504040204" pitchFamily="34" charset="-120"/>
                <a:ea typeface="微軟正黑體" panose="020B0604030504040204" pitchFamily="34" charset="-120"/>
              </a:rPr>
              <a:t>0.96</a:t>
            </a:r>
            <a:r>
              <a:rPr lang="zh-TW" altLang="en-US" sz="2000" dirty="0">
                <a:solidFill>
                  <a:srgbClr val="FF0000"/>
                </a:solidFill>
                <a:latin typeface="微軟正黑體" panose="020B0604030504040204" pitchFamily="34" charset="-120"/>
                <a:ea typeface="微軟正黑體" panose="020B0604030504040204" pitchFamily="34" charset="-120"/>
              </a:rPr>
              <a:t>，</a:t>
            </a:r>
            <a:r>
              <a:rPr lang="en-US" altLang="zh-TW" sz="2000" dirty="0">
                <a:solidFill>
                  <a:srgbClr val="FF0000"/>
                </a:solidFill>
                <a:latin typeface="微軟正黑體" panose="020B0604030504040204" pitchFamily="34" charset="-120"/>
                <a:ea typeface="微軟正黑體" panose="020B0604030504040204" pitchFamily="34" charset="-120"/>
              </a:rPr>
              <a:t>RMSE</a:t>
            </a:r>
            <a:r>
              <a:rPr lang="zh-TW" altLang="en-US" sz="2000" dirty="0">
                <a:solidFill>
                  <a:srgbClr val="FF0000"/>
                </a:solidFill>
                <a:latin typeface="微軟正黑體" panose="020B0604030504040204" pitchFamily="34" charset="-120"/>
                <a:ea typeface="微軟正黑體" panose="020B0604030504040204" pitchFamily="34" charset="-120"/>
              </a:rPr>
              <a:t>為</a:t>
            </a:r>
            <a:r>
              <a:rPr lang="en-US" altLang="zh-TW" sz="2000" dirty="0">
                <a:solidFill>
                  <a:srgbClr val="FF0000"/>
                </a:solidFill>
                <a:latin typeface="微軟正黑體" panose="020B0604030504040204" pitchFamily="34" charset="-120"/>
                <a:ea typeface="微軟正黑體" panose="020B0604030504040204" pitchFamily="34" charset="-120"/>
              </a:rPr>
              <a:t>108.76</a:t>
            </a:r>
            <a:r>
              <a:rPr lang="zh-TW" altLang="en-US" sz="2000" dirty="0">
                <a:solidFill>
                  <a:srgbClr val="FF0000"/>
                </a:solidFill>
                <a:latin typeface="微軟正黑體" panose="020B0604030504040204" pitchFamily="34" charset="-120"/>
                <a:ea typeface="微軟正黑體" panose="020B0604030504040204" pitchFamily="34" charset="-120"/>
              </a:rPr>
              <a:t>，</a:t>
            </a:r>
            <a:r>
              <a:rPr lang="en-US" altLang="zh-TW" sz="2000" dirty="0">
                <a:solidFill>
                  <a:srgbClr val="FF0000"/>
                </a:solidFill>
                <a:latin typeface="微軟正黑體" panose="020B0604030504040204" pitchFamily="34" charset="-120"/>
                <a:ea typeface="微軟正黑體" panose="020B0604030504040204" pitchFamily="34" charset="-120"/>
              </a:rPr>
              <a:t>MAE</a:t>
            </a:r>
            <a:r>
              <a:rPr lang="zh-TW" altLang="en-US" sz="2000" dirty="0">
                <a:solidFill>
                  <a:srgbClr val="FF0000"/>
                </a:solidFill>
                <a:latin typeface="微軟正黑體" panose="020B0604030504040204" pitchFamily="34" charset="-120"/>
                <a:ea typeface="微軟正黑體" panose="020B0604030504040204" pitchFamily="34" charset="-120"/>
              </a:rPr>
              <a:t>為</a:t>
            </a:r>
            <a:r>
              <a:rPr lang="en-US" altLang="zh-TW" sz="2000" dirty="0">
                <a:solidFill>
                  <a:srgbClr val="FF0000"/>
                </a:solidFill>
                <a:latin typeface="微軟正黑體" panose="020B0604030504040204" pitchFamily="34" charset="-120"/>
                <a:ea typeface="微軟正黑體" panose="020B0604030504040204" pitchFamily="34" charset="-120"/>
              </a:rPr>
              <a:t>62.98</a:t>
            </a:r>
            <a:r>
              <a:rPr lang="zh-TW" altLang="en-US" sz="2000" dirty="0">
                <a:latin typeface="微軟正黑體" panose="020B0604030504040204" pitchFamily="34" charset="-120"/>
                <a:ea typeface="微軟正黑體" panose="020B0604030504040204" pitchFamily="34" charset="-120"/>
              </a:rPr>
              <a:t>，其中</a:t>
            </a:r>
            <a:r>
              <a:rPr lang="en-US" altLang="zh-TW" sz="2000" dirty="0">
                <a:latin typeface="微軟正黑體" panose="020B0604030504040204" pitchFamily="34" charset="-120"/>
                <a:ea typeface="微軟正黑體" panose="020B0604030504040204" pitchFamily="34" charset="-120"/>
              </a:rPr>
              <a:t>R</a:t>
            </a:r>
            <a:r>
              <a:rPr lang="en-US" altLang="zh-TW" sz="2000" baseline="30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可以看出本研究在預測上與實際值的表現是良好的，</a:t>
            </a:r>
            <a:r>
              <a:rPr lang="zh-TW" altLang="en-US" sz="2000" dirty="0">
                <a:solidFill>
                  <a:srgbClr val="FF0000"/>
                </a:solidFill>
                <a:latin typeface="微軟正黑體" panose="020B0604030504040204" pitchFamily="34" charset="-120"/>
                <a:ea typeface="微軟正黑體" panose="020B0604030504040204" pitchFamily="34" charset="-120"/>
              </a:rPr>
              <a:t>但是在</a:t>
            </a:r>
            <a:r>
              <a:rPr lang="en-US" altLang="zh-TW" sz="2000" dirty="0">
                <a:solidFill>
                  <a:srgbClr val="FF0000"/>
                </a:solidFill>
                <a:latin typeface="微軟正黑體" panose="020B0604030504040204" pitchFamily="34" charset="-120"/>
                <a:ea typeface="微軟正黑體" panose="020B0604030504040204" pitchFamily="34" charset="-120"/>
              </a:rPr>
              <a:t>RMSE</a:t>
            </a:r>
            <a:r>
              <a:rPr lang="zh-TW" altLang="en-US" sz="2000" dirty="0">
                <a:solidFill>
                  <a:srgbClr val="FF0000"/>
                </a:solidFill>
                <a:latin typeface="微軟正黑體" panose="020B0604030504040204" pitchFamily="34" charset="-120"/>
                <a:ea typeface="微軟正黑體" panose="020B0604030504040204" pitchFamily="34" charset="-120"/>
              </a:rPr>
              <a:t>的表現上發現績效並不佳</a:t>
            </a:r>
            <a:r>
              <a:rPr lang="zh-TW" altLang="en-US" sz="2000" dirty="0">
                <a:latin typeface="微軟正黑體" panose="020B0604030504040204" pitchFamily="34" charset="-120"/>
                <a:ea typeface="微軟正黑體" panose="020B0604030504040204" pitchFamily="34" charset="-120"/>
              </a:rPr>
              <a:t>，本研究推論原因可能與資料集本身具有一定的相關性。</a:t>
            </a:r>
            <a:endParaRPr lang="en-US" altLang="zh-TW" sz="2000" dirty="0">
              <a:latin typeface="微軟正黑體" panose="020B0604030504040204" pitchFamily="34" charset="-120"/>
              <a:ea typeface="微軟正黑體" panose="020B0604030504040204" pitchFamily="34" charset="-120"/>
            </a:endParaRPr>
          </a:p>
          <a:p>
            <a:pPr marL="285750" indent="-285750">
              <a:lnSpc>
                <a:spcPct val="200000"/>
              </a:lnSpc>
              <a:buFont typeface="Wingdings" panose="05000000000000000000" pitchFamily="2" charset="2"/>
              <a:buChar char="u"/>
            </a:pPr>
            <a:endParaRPr lang="en-US" altLang="zh-TW" sz="2000" dirty="0">
              <a:latin typeface="微軟正黑體" panose="020B0604030504040204" pitchFamily="34" charset="-120"/>
              <a:ea typeface="微軟正黑體" panose="020B0604030504040204" pitchFamily="34" charset="-120"/>
            </a:endParaRPr>
          </a:p>
          <a:p>
            <a:pPr marL="285750" indent="-285750">
              <a:lnSpc>
                <a:spcPct val="200000"/>
              </a:lnSpc>
              <a:buFont typeface="Wingdings" panose="05000000000000000000" pitchFamily="2" charset="2"/>
              <a:buChar char="u"/>
            </a:pPr>
            <a:r>
              <a:rPr lang="zh-TW" altLang="en-US" sz="2000" dirty="0">
                <a:latin typeface="微軟正黑體" panose="020B0604030504040204" pitchFamily="34" charset="-120"/>
                <a:ea typeface="微軟正黑體" panose="020B0604030504040204" pitchFamily="34" charset="-120"/>
              </a:rPr>
              <a:t>本研究認為此次研究結果可以間接證明</a:t>
            </a:r>
            <a:r>
              <a:rPr lang="zh-TW" altLang="en-US" sz="2000" dirty="0">
                <a:solidFill>
                  <a:srgbClr val="FF0000"/>
                </a:solidFill>
                <a:latin typeface="微軟正黑體" panose="020B0604030504040204" pitchFamily="34" charset="-120"/>
                <a:ea typeface="微軟正黑體" panose="020B0604030504040204" pitchFamily="34" charset="-120"/>
              </a:rPr>
              <a:t>文獻中所提到的</a:t>
            </a:r>
            <a:r>
              <a:rPr lang="en-US" altLang="zh-TW" sz="2000" dirty="0">
                <a:solidFill>
                  <a:srgbClr val="FF0000"/>
                </a:solidFill>
                <a:latin typeface="微軟正黑體" panose="020B0604030504040204" pitchFamily="34" charset="-120"/>
                <a:ea typeface="微軟正黑體" panose="020B0604030504040204" pitchFamily="34" charset="-120"/>
              </a:rPr>
              <a:t>(</a:t>
            </a:r>
            <a:r>
              <a:rPr lang="en-US" altLang="zh-TW" sz="2000" dirty="0" err="1">
                <a:solidFill>
                  <a:srgbClr val="FF0000"/>
                </a:solidFill>
                <a:latin typeface="微軟正黑體" panose="020B0604030504040204" pitchFamily="34" charset="-120"/>
                <a:ea typeface="微軟正黑體" panose="020B0604030504040204" pitchFamily="34" charset="-120"/>
              </a:rPr>
              <a:t>Su</a:t>
            </a:r>
            <a:r>
              <a:rPr lang="en-US" altLang="zh-TW" sz="2000" dirty="0">
                <a:solidFill>
                  <a:srgbClr val="FF0000"/>
                </a:solidFill>
                <a:latin typeface="微軟正黑體" panose="020B0604030504040204" pitchFamily="34" charset="-120"/>
                <a:ea typeface="微軟正黑體" panose="020B0604030504040204" pitchFamily="34" charset="-120"/>
              </a:rPr>
              <a:t> et al., 2019)</a:t>
            </a:r>
            <a:r>
              <a:rPr lang="zh-TW" altLang="en-US" sz="2000" dirty="0">
                <a:latin typeface="微軟正黑體" panose="020B0604030504040204" pitchFamily="34" charset="-120"/>
                <a:ea typeface="微軟正黑體" panose="020B0604030504040204" pitchFamily="34" charset="-120"/>
              </a:rPr>
              <a:t>，當</a:t>
            </a:r>
            <a:r>
              <a:rPr lang="zh-TW" altLang="en-US" sz="2000" dirty="0">
                <a:solidFill>
                  <a:srgbClr val="FF0000"/>
                </a:solidFill>
                <a:latin typeface="微軟正黑體" panose="020B0604030504040204" pitchFamily="34" charset="-120"/>
                <a:ea typeface="微軟正黑體" panose="020B0604030504040204" pitchFamily="34" charset="-120"/>
              </a:rPr>
              <a:t>模型考慮更多風機狀態</a:t>
            </a:r>
            <a:r>
              <a:rPr lang="zh-TW" altLang="en-US" sz="2000" dirty="0">
                <a:latin typeface="微軟正黑體" panose="020B0604030504040204" pitchFamily="34" charset="-120"/>
                <a:ea typeface="微軟正黑體" panose="020B0604030504040204" pitchFamily="34" charset="-120"/>
              </a:rPr>
              <a:t>的數據確實可以</a:t>
            </a:r>
            <a:r>
              <a:rPr lang="zh-TW" altLang="en-US" sz="2000" dirty="0">
                <a:solidFill>
                  <a:srgbClr val="FF0000"/>
                </a:solidFill>
                <a:latin typeface="微軟正黑體" panose="020B0604030504040204" pitchFamily="34" charset="-120"/>
                <a:ea typeface="微軟正黑體" panose="020B0604030504040204" pitchFamily="34" charset="-120"/>
              </a:rPr>
              <a:t>提高模型預測的績效</a:t>
            </a:r>
            <a:r>
              <a:rPr lang="zh-TW" altLang="en-US" sz="20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3800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65</a:t>
            </a:fld>
            <a:endParaRPr lang="zh-TW" altLang="en-US" dirty="0"/>
          </a:p>
        </p:txBody>
      </p:sp>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結論</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未來研究</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a:t>
            </a:r>
            <a:r>
              <a:rPr lang="zh-TW" altLang="en-US"/>
              <a:t>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
        <p:nvSpPr>
          <p:cNvPr id="12" name="文字方塊 11">
            <a:extLst>
              <a:ext uri="{FF2B5EF4-FFF2-40B4-BE49-F238E27FC236}">
                <a16:creationId xmlns:a16="http://schemas.microsoft.com/office/drawing/2014/main" id="{ED5E29AB-07C7-4478-8686-707137B9E3AB}"/>
              </a:ext>
            </a:extLst>
          </p:cNvPr>
          <p:cNvSpPr txBox="1"/>
          <p:nvPr/>
        </p:nvSpPr>
        <p:spPr>
          <a:xfrm>
            <a:off x="1227848" y="2591732"/>
            <a:ext cx="9736303" cy="2459519"/>
          </a:xfrm>
          <a:prstGeom prst="rect">
            <a:avLst/>
          </a:prstGeom>
          <a:noFill/>
        </p:spPr>
        <p:txBody>
          <a:bodyPr wrap="square" rtlCol="0">
            <a:spAutoFit/>
          </a:bodyPr>
          <a:lstStyle/>
          <a:p>
            <a:pPr marL="285750" indent="-285750">
              <a:lnSpc>
                <a:spcPct val="200000"/>
              </a:lnSpc>
              <a:buFont typeface="Wingdings" panose="05000000000000000000" pitchFamily="2" charset="2"/>
              <a:buChar char="u"/>
            </a:pPr>
            <a:r>
              <a:rPr lang="zh-TW" altLang="en-US" sz="2000" dirty="0">
                <a:latin typeface="微軟正黑體" panose="020B0604030504040204" pitchFamily="34" charset="-120"/>
                <a:ea typeface="微軟正黑體" panose="020B0604030504040204" pitchFamily="34" charset="-120"/>
              </a:rPr>
              <a:t>對於未來研究可以</a:t>
            </a:r>
            <a:r>
              <a:rPr lang="zh-TW" altLang="en-US" sz="2000" dirty="0">
                <a:solidFill>
                  <a:srgbClr val="FF0000"/>
                </a:solidFill>
                <a:latin typeface="微軟正黑體" panose="020B0604030504040204" pitchFamily="34" charset="-120"/>
                <a:ea typeface="微軟正黑體" panose="020B0604030504040204" pitchFamily="34" charset="-120"/>
              </a:rPr>
              <a:t>建構發電量預測系統</a:t>
            </a:r>
            <a:r>
              <a:rPr lang="zh-TW" altLang="en-US" sz="2000" dirty="0">
                <a:latin typeface="微軟正黑體" panose="020B0604030504040204" pitchFamily="34" charset="-120"/>
                <a:ea typeface="微軟正黑體" panose="020B0604030504040204" pitchFamily="34" charset="-120"/>
              </a:rPr>
              <a:t>並建置人機介面供電廠作業人員使用，前台使用者透過人機介面輸入過往的歷史數據來預測下一個時間點的發電量，藉此來</a:t>
            </a:r>
            <a:r>
              <a:rPr lang="zh-TW" altLang="en-US" sz="2000" dirty="0">
                <a:solidFill>
                  <a:srgbClr val="FF0000"/>
                </a:solidFill>
                <a:latin typeface="微軟正黑體" panose="020B0604030504040204" pitchFamily="34" charset="-120"/>
                <a:ea typeface="微軟正黑體" panose="020B0604030504040204" pitchFamily="34" charset="-120"/>
              </a:rPr>
              <a:t>達到更即時的預測分析，以利安排後續的作業排程</a:t>
            </a:r>
            <a:r>
              <a:rPr lang="zh-TW" altLang="en-US" sz="2000" dirty="0">
                <a:latin typeface="微軟正黑體" panose="020B0604030504040204" pitchFamily="34" charset="-120"/>
                <a:ea typeface="微軟正黑體" panose="020B0604030504040204" pitchFamily="34" charset="-120"/>
              </a:rPr>
              <a:t>，而後台管理者也能藉由大量的歷史數據不斷更新模型保持最佳的預測效果。</a:t>
            </a:r>
          </a:p>
        </p:txBody>
      </p:sp>
    </p:spTree>
    <p:extLst>
      <p:ext uri="{BB962C8B-B14F-4D97-AF65-F5344CB8AC3E}">
        <p14:creationId xmlns:p14="http://schemas.microsoft.com/office/powerpoint/2010/main" val="482189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文本框 8">
            <a:extLst>
              <a:ext uri="{FF2B5EF4-FFF2-40B4-BE49-F238E27FC236}">
                <a16:creationId xmlns:a16="http://schemas.microsoft.com/office/drawing/2014/main" id="{5D8BB02B-949A-415E-9302-F6451E9F2A1D}"/>
              </a:ext>
            </a:extLst>
          </p:cNvPr>
          <p:cNvSpPr txBox="1"/>
          <p:nvPr/>
        </p:nvSpPr>
        <p:spPr>
          <a:xfrm>
            <a:off x="212688" y="991629"/>
            <a:ext cx="11865731" cy="400110"/>
          </a:xfrm>
          <a:prstGeom prst="rect">
            <a:avLst/>
          </a:prstGeom>
          <a:noFill/>
        </p:spPr>
        <p:txBody>
          <a:bodyPr wrap="square" rtlCol="0">
            <a:spAutoFit/>
          </a:bodyPr>
          <a:lstStyle/>
          <a:p>
            <a:r>
              <a:rPr lang="zh-TW" altLang="en-US" sz="2000" spc="300" dirty="0">
                <a:solidFill>
                  <a:schemeClr val="bg2">
                    <a:lumMod val="75000"/>
                  </a:schemeClr>
                </a:solidFill>
                <a:latin typeface="微軟正黑體" panose="020B0604030504040204" pitchFamily="34" charset="-120"/>
                <a:ea typeface="微軟正黑體" panose="020B0604030504040204" pitchFamily="34" charset="-120"/>
              </a:rPr>
              <a:t>結論</a:t>
            </a:r>
            <a:r>
              <a:rPr lang="en-US" altLang="zh-TW" sz="2000" spc="3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b="1" spc="300" dirty="0">
                <a:latin typeface="微軟正黑體" panose="020B0604030504040204" pitchFamily="34" charset="-120"/>
                <a:ea typeface="微軟正黑體" panose="020B0604030504040204" pitchFamily="34" charset="-120"/>
              </a:rPr>
              <a:t>未來研究</a:t>
            </a:r>
            <a:endParaRPr lang="zh-CN" altLang="en-US" sz="2000" b="1" spc="300" dirty="0">
              <a:latin typeface="微軟正黑體" panose="020B0604030504040204" pitchFamily="34" charset="-120"/>
              <a:ea typeface="微軟正黑體" panose="020B0604030504040204" pitchFamily="34" charset="-120"/>
            </a:endParaRPr>
          </a:p>
        </p:txBody>
      </p:sp>
      <p:sp>
        <p:nvSpPr>
          <p:cNvPr id="25" name="文本框 8">
            <a:extLst>
              <a:ext uri="{FF2B5EF4-FFF2-40B4-BE49-F238E27FC236}">
                <a16:creationId xmlns:a16="http://schemas.microsoft.com/office/drawing/2014/main" id="{70D48C50-F615-43AD-8012-53F45A22CC25}"/>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26" name="文本框 8">
            <a:extLst>
              <a:ext uri="{FF2B5EF4-FFF2-40B4-BE49-F238E27FC236}">
                <a16:creationId xmlns:a16="http://schemas.microsoft.com/office/drawing/2014/main" id="{9EC007F6-6687-4B2C-8F67-1C091C431FF4}"/>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27" name="文本框 8">
            <a:extLst>
              <a:ext uri="{FF2B5EF4-FFF2-40B4-BE49-F238E27FC236}">
                <a16:creationId xmlns:a16="http://schemas.microsoft.com/office/drawing/2014/main" id="{E9E07FC6-B147-4938-B7D8-30FFE40C3860}"/>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a:t>研究方法</a:t>
            </a:r>
            <a:endParaRPr lang="zh-CN" altLang="en-US" dirty="0"/>
          </a:p>
        </p:txBody>
      </p:sp>
      <p:sp>
        <p:nvSpPr>
          <p:cNvPr id="29" name="文本框 8">
            <a:extLst>
              <a:ext uri="{FF2B5EF4-FFF2-40B4-BE49-F238E27FC236}">
                <a16:creationId xmlns:a16="http://schemas.microsoft.com/office/drawing/2014/main" id="{D6F34D0D-636D-4335-ADDB-C32602EDB31B}"/>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a:t>
            </a:r>
            <a:r>
              <a:rPr lang="zh-TW" altLang="en-US"/>
              <a:t>與討論</a:t>
            </a:r>
            <a:endParaRPr lang="zh-CN" altLang="en-US" dirty="0"/>
          </a:p>
        </p:txBody>
      </p:sp>
      <p:sp>
        <p:nvSpPr>
          <p:cNvPr id="30" name="文本框 8">
            <a:extLst>
              <a:ext uri="{FF2B5EF4-FFF2-40B4-BE49-F238E27FC236}">
                <a16:creationId xmlns:a16="http://schemas.microsoft.com/office/drawing/2014/main" id="{54C38BC0-E946-42BF-887B-005D8474C35A}"/>
              </a:ext>
            </a:extLst>
          </p:cNvPr>
          <p:cNvSpPr txBox="1"/>
          <p:nvPr/>
        </p:nvSpPr>
        <p:spPr>
          <a:xfrm>
            <a:off x="8468673" y="225205"/>
            <a:ext cx="3620946"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pic>
        <p:nvPicPr>
          <p:cNvPr id="13" name="圖片 12">
            <a:extLst>
              <a:ext uri="{FF2B5EF4-FFF2-40B4-BE49-F238E27FC236}">
                <a16:creationId xmlns:a16="http://schemas.microsoft.com/office/drawing/2014/main" id="{8E543D40-A49A-4FF7-91A8-74A1CA53E36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688" y="2006107"/>
            <a:ext cx="5643658" cy="4621074"/>
          </a:xfrm>
          <a:prstGeom prst="rect">
            <a:avLst/>
          </a:prstGeom>
          <a:noFill/>
          <a:ln>
            <a:solidFill>
              <a:schemeClr val="tx1"/>
            </a:solidFill>
          </a:ln>
        </p:spPr>
      </p:pic>
      <p:pic>
        <p:nvPicPr>
          <p:cNvPr id="14" name="圖片 13">
            <a:extLst>
              <a:ext uri="{FF2B5EF4-FFF2-40B4-BE49-F238E27FC236}">
                <a16:creationId xmlns:a16="http://schemas.microsoft.com/office/drawing/2014/main" id="{7FDDDEAE-AA66-447B-B9DD-8EAF15CDD9E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656" y="2006111"/>
            <a:ext cx="5617789" cy="4621067"/>
          </a:xfrm>
          <a:prstGeom prst="rect">
            <a:avLst/>
          </a:prstGeom>
          <a:noFill/>
          <a:ln>
            <a:solidFill>
              <a:schemeClr val="tx1"/>
            </a:solidFill>
          </a:ln>
        </p:spPr>
      </p:pic>
      <p:sp>
        <p:nvSpPr>
          <p:cNvPr id="44" name="矩形 43">
            <a:hlinkClick r:id="" action="ppaction://noaction"/>
            <a:extLst>
              <a:ext uri="{FF2B5EF4-FFF2-40B4-BE49-F238E27FC236}">
                <a16:creationId xmlns:a16="http://schemas.microsoft.com/office/drawing/2014/main" id="{F73DE8C1-5C7C-4C42-A0A3-5D20DDE87DC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D0DAB588-17ED-4B85-84AE-74C9130288C8}"/>
              </a:ext>
            </a:extLst>
          </p:cNvPr>
          <p:cNvSpPr>
            <a:spLocks noGrp="1"/>
          </p:cNvSpPr>
          <p:nvPr>
            <p:ph type="sldNum" sz="quarter" idx="12"/>
          </p:nvPr>
        </p:nvSpPr>
        <p:spPr/>
        <p:txBody>
          <a:bodyPr/>
          <a:lstStyle/>
          <a:p>
            <a:fld id="{47183693-D136-4195-B603-6F9F0529F145}" type="slidenum">
              <a:rPr lang="zh-TW" altLang="en-US" smtClean="0"/>
              <a:t>66</a:t>
            </a:fld>
            <a:endParaRPr lang="zh-TW" altLang="en-US" dirty="0"/>
          </a:p>
        </p:txBody>
      </p:sp>
    </p:spTree>
    <p:extLst>
      <p:ext uri="{BB962C8B-B14F-4D97-AF65-F5344CB8AC3E}">
        <p14:creationId xmlns:p14="http://schemas.microsoft.com/office/powerpoint/2010/main" val="626689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1CF8C007-5BE2-43A0-9D89-2CD849E74DBA}"/>
              </a:ext>
            </a:extLst>
          </p:cNvPr>
          <p:cNvSpPr>
            <a:spLocks noGrp="1"/>
          </p:cNvSpPr>
          <p:nvPr>
            <p:ph type="sldNum" sz="quarter" idx="12"/>
          </p:nvPr>
        </p:nvSpPr>
        <p:spPr/>
        <p:txBody>
          <a:bodyPr/>
          <a:lstStyle/>
          <a:p>
            <a:fld id="{47183693-D136-4195-B603-6F9F0529F145}" type="slidenum">
              <a:rPr lang="zh-TW" altLang="en-US" smtClean="0"/>
              <a:t>67</a:t>
            </a:fld>
            <a:endParaRPr lang="zh-TW" altLang="en-US"/>
          </a:p>
        </p:txBody>
      </p:sp>
      <p:sp>
        <p:nvSpPr>
          <p:cNvPr id="10" name="矩形 9">
            <a:hlinkClick r:id="" action="ppaction://noaction"/>
            <a:extLst>
              <a:ext uri="{FF2B5EF4-FFF2-40B4-BE49-F238E27FC236}">
                <a16:creationId xmlns:a16="http://schemas.microsoft.com/office/drawing/2014/main" id="{361641B2-484D-4EE3-A7C6-30255FE23EF7}"/>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77828FBE-A98E-4210-BCF3-748AD3E42EB3}"/>
              </a:ext>
            </a:extLst>
          </p:cNvPr>
          <p:cNvSpPr txBox="1"/>
          <p:nvPr/>
        </p:nvSpPr>
        <p:spPr>
          <a:xfrm>
            <a:off x="2307051" y="3253055"/>
            <a:ext cx="6568580" cy="1323439"/>
          </a:xfrm>
          <a:prstGeom prst="rect">
            <a:avLst/>
          </a:prstGeom>
          <a:noFill/>
          <a:ln>
            <a:solidFill>
              <a:schemeClr val="tx1"/>
            </a:solidFill>
          </a:ln>
        </p:spPr>
        <p:txBody>
          <a:bodyPr wrap="square" rtlCol="0">
            <a:spAutoFit/>
          </a:bodyPr>
          <a:lstStyle/>
          <a:p>
            <a:pPr algn="ctr"/>
            <a:r>
              <a:rPr lang="zh-TW" altLang="en-US" sz="8000" b="1" dirty="0">
                <a:latin typeface="微軟正黑體" panose="020B0604030504040204" pitchFamily="34" charset="-120"/>
                <a:ea typeface="微軟正黑體" panose="020B0604030504040204" pitchFamily="34" charset="-120"/>
              </a:rPr>
              <a:t>感謝聆聽</a:t>
            </a:r>
          </a:p>
        </p:txBody>
      </p:sp>
      <p:sp>
        <p:nvSpPr>
          <p:cNvPr id="11" name="文本框 8">
            <a:extLst>
              <a:ext uri="{FF2B5EF4-FFF2-40B4-BE49-F238E27FC236}">
                <a16:creationId xmlns:a16="http://schemas.microsoft.com/office/drawing/2014/main" id="{0568BC03-7666-43B0-BF4E-47A236A875FC}"/>
              </a:ext>
            </a:extLst>
          </p:cNvPr>
          <p:cNvSpPr txBox="1"/>
          <p:nvPr/>
        </p:nvSpPr>
        <p:spPr>
          <a:xfrm>
            <a:off x="169704" y="221699"/>
            <a:ext cx="1249435"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12" name="文本框 8">
            <a:extLst>
              <a:ext uri="{FF2B5EF4-FFF2-40B4-BE49-F238E27FC236}">
                <a16:creationId xmlns:a16="http://schemas.microsoft.com/office/drawing/2014/main" id="{612BB95D-6822-4683-B20F-4C6E49E361CD}"/>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13" name="文本框 8">
            <a:extLst>
              <a:ext uri="{FF2B5EF4-FFF2-40B4-BE49-F238E27FC236}">
                <a16:creationId xmlns:a16="http://schemas.microsoft.com/office/drawing/2014/main" id="{FFE618E4-8A73-479A-85CA-02F859C2260C}"/>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14" name="文本框 8">
            <a:extLst>
              <a:ext uri="{FF2B5EF4-FFF2-40B4-BE49-F238E27FC236}">
                <a16:creationId xmlns:a16="http://schemas.microsoft.com/office/drawing/2014/main" id="{CA1001AE-134C-406B-9537-D06D907185CC}"/>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15" name="文本框 8">
            <a:extLst>
              <a:ext uri="{FF2B5EF4-FFF2-40B4-BE49-F238E27FC236}">
                <a16:creationId xmlns:a16="http://schemas.microsoft.com/office/drawing/2014/main" id="{56B5DE23-A4BB-4322-B874-4F1121FD5C4D}"/>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99041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56FB069-CCA7-4B36-BA5A-6CD8BC22DBB6}"/>
              </a:ext>
            </a:extLst>
          </p:cNvPr>
          <p:cNvSpPr>
            <a:spLocks noGrp="1"/>
          </p:cNvSpPr>
          <p:nvPr>
            <p:ph type="sldNum" sz="quarter" idx="12"/>
          </p:nvPr>
        </p:nvSpPr>
        <p:spPr/>
        <p:txBody>
          <a:bodyPr/>
          <a:lstStyle/>
          <a:p>
            <a:fld id="{47183693-D136-4195-B603-6F9F0529F145}" type="slidenum">
              <a:rPr lang="zh-TW" altLang="en-US" smtClean="0"/>
              <a:pPr/>
              <a:t>68</a:t>
            </a:fld>
            <a:endParaRPr lang="zh-TW" altLang="en-US"/>
          </a:p>
        </p:txBody>
      </p:sp>
      <p:grpSp>
        <p:nvGrpSpPr>
          <p:cNvPr id="7" name="群組 6">
            <a:extLst>
              <a:ext uri="{FF2B5EF4-FFF2-40B4-BE49-F238E27FC236}">
                <a16:creationId xmlns:a16="http://schemas.microsoft.com/office/drawing/2014/main" id="{DE2FF95B-76A9-4910-A6E9-871C023D1C39}"/>
              </a:ext>
            </a:extLst>
          </p:cNvPr>
          <p:cNvGrpSpPr/>
          <p:nvPr/>
        </p:nvGrpSpPr>
        <p:grpSpPr>
          <a:xfrm>
            <a:off x="1474235" y="852259"/>
            <a:ext cx="1996752" cy="4517515"/>
            <a:chOff x="4236096" y="569166"/>
            <a:chExt cx="1996752" cy="4517515"/>
          </a:xfrm>
        </p:grpSpPr>
        <p:sp>
          <p:nvSpPr>
            <p:cNvPr id="3" name="矩形 2">
              <a:extLst>
                <a:ext uri="{FF2B5EF4-FFF2-40B4-BE49-F238E27FC236}">
                  <a16:creationId xmlns:a16="http://schemas.microsoft.com/office/drawing/2014/main" id="{DEDC8449-1D6A-40E9-B676-6EA4BBE4228F}"/>
                </a:ext>
              </a:extLst>
            </p:cNvPr>
            <p:cNvSpPr/>
            <p:nvPr/>
          </p:nvSpPr>
          <p:spPr>
            <a:xfrm>
              <a:off x="4236097" y="569166"/>
              <a:ext cx="1996751" cy="5816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研究背景、動機與目的</a:t>
              </a:r>
            </a:p>
          </p:txBody>
        </p:sp>
        <p:cxnSp>
          <p:nvCxnSpPr>
            <p:cNvPr id="5" name="直線單箭頭接點 4">
              <a:extLst>
                <a:ext uri="{FF2B5EF4-FFF2-40B4-BE49-F238E27FC236}">
                  <a16:creationId xmlns:a16="http://schemas.microsoft.com/office/drawing/2014/main" id="{17DAB212-DE06-49FE-8D56-9CCCA60AA191}"/>
                </a:ext>
              </a:extLst>
            </p:cNvPr>
            <p:cNvCxnSpPr>
              <a:cxnSpLocks/>
              <a:stCxn id="3" idx="2"/>
              <a:endCxn id="6" idx="0"/>
            </p:cNvCxnSpPr>
            <p:nvPr/>
          </p:nvCxnSpPr>
          <p:spPr>
            <a:xfrm>
              <a:off x="5234473" y="1150769"/>
              <a:ext cx="0" cy="2083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8E6C94E-9A59-404E-BBE6-1494C6FA4BF3}"/>
                </a:ext>
              </a:extLst>
            </p:cNvPr>
            <p:cNvSpPr/>
            <p:nvPr/>
          </p:nvSpPr>
          <p:spPr>
            <a:xfrm>
              <a:off x="4236097" y="1359154"/>
              <a:ext cx="1996751" cy="5816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文獻探討</a:t>
              </a:r>
            </a:p>
          </p:txBody>
        </p:sp>
        <p:sp>
          <p:nvSpPr>
            <p:cNvPr id="11" name="矩形 10">
              <a:extLst>
                <a:ext uri="{FF2B5EF4-FFF2-40B4-BE49-F238E27FC236}">
                  <a16:creationId xmlns:a16="http://schemas.microsoft.com/office/drawing/2014/main" id="{329E61F7-8CC4-4DE0-B5CA-D2BB4488807C}"/>
                </a:ext>
              </a:extLst>
            </p:cNvPr>
            <p:cNvSpPr/>
            <p:nvPr/>
          </p:nvSpPr>
          <p:spPr>
            <a:xfrm>
              <a:off x="4236096" y="2149142"/>
              <a:ext cx="1996751" cy="5816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資料蒐集</a:t>
              </a:r>
            </a:p>
          </p:txBody>
        </p:sp>
        <p:sp>
          <p:nvSpPr>
            <p:cNvPr id="13" name="矩形 12">
              <a:extLst>
                <a:ext uri="{FF2B5EF4-FFF2-40B4-BE49-F238E27FC236}">
                  <a16:creationId xmlns:a16="http://schemas.microsoft.com/office/drawing/2014/main" id="{F566874C-D69B-4606-9384-BB597421E3F8}"/>
                </a:ext>
              </a:extLst>
            </p:cNvPr>
            <p:cNvSpPr/>
            <p:nvPr/>
          </p:nvSpPr>
          <p:spPr>
            <a:xfrm>
              <a:off x="4236096" y="2934454"/>
              <a:ext cx="1996751" cy="5816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研究方法</a:t>
              </a:r>
            </a:p>
          </p:txBody>
        </p:sp>
        <p:sp>
          <p:nvSpPr>
            <p:cNvPr id="15" name="矩形 14">
              <a:extLst>
                <a:ext uri="{FF2B5EF4-FFF2-40B4-BE49-F238E27FC236}">
                  <a16:creationId xmlns:a16="http://schemas.microsoft.com/office/drawing/2014/main" id="{38CFDC23-8062-4F9A-A76F-46A348BA432F}"/>
                </a:ext>
              </a:extLst>
            </p:cNvPr>
            <p:cNvSpPr/>
            <p:nvPr/>
          </p:nvSpPr>
          <p:spPr>
            <a:xfrm>
              <a:off x="4236096" y="3719766"/>
              <a:ext cx="1996751" cy="5816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結果與討論</a:t>
              </a:r>
            </a:p>
          </p:txBody>
        </p:sp>
        <p:sp>
          <p:nvSpPr>
            <p:cNvPr id="18" name="矩形 17">
              <a:extLst>
                <a:ext uri="{FF2B5EF4-FFF2-40B4-BE49-F238E27FC236}">
                  <a16:creationId xmlns:a16="http://schemas.microsoft.com/office/drawing/2014/main" id="{5EFB33EC-252D-4BC4-BD14-B12B3B46CB92}"/>
                </a:ext>
              </a:extLst>
            </p:cNvPr>
            <p:cNvSpPr/>
            <p:nvPr/>
          </p:nvSpPr>
          <p:spPr>
            <a:xfrm>
              <a:off x="4236096" y="4505078"/>
              <a:ext cx="1996751" cy="5816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結論與建議</a:t>
              </a:r>
            </a:p>
          </p:txBody>
        </p:sp>
        <p:cxnSp>
          <p:nvCxnSpPr>
            <p:cNvPr id="31" name="直線單箭頭接點 30">
              <a:extLst>
                <a:ext uri="{FF2B5EF4-FFF2-40B4-BE49-F238E27FC236}">
                  <a16:creationId xmlns:a16="http://schemas.microsoft.com/office/drawing/2014/main" id="{E61AFC11-9FE9-402D-A202-55A3662CA0C2}"/>
                </a:ext>
              </a:extLst>
            </p:cNvPr>
            <p:cNvCxnSpPr>
              <a:cxnSpLocks/>
              <a:stCxn id="6" idx="2"/>
            </p:cNvCxnSpPr>
            <p:nvPr/>
          </p:nvCxnSpPr>
          <p:spPr>
            <a:xfrm>
              <a:off x="5234473" y="1940757"/>
              <a:ext cx="0" cy="2083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D21DA850-E7D3-4C1A-8FD1-0D98B20BDAF9}"/>
                </a:ext>
              </a:extLst>
            </p:cNvPr>
            <p:cNvCxnSpPr>
              <a:cxnSpLocks/>
              <a:stCxn id="11" idx="2"/>
            </p:cNvCxnSpPr>
            <p:nvPr/>
          </p:nvCxnSpPr>
          <p:spPr>
            <a:xfrm>
              <a:off x="5234472" y="2730745"/>
              <a:ext cx="0" cy="2037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0CDFE9EB-64FE-424C-A1D1-AC5A520D21C3}"/>
                </a:ext>
              </a:extLst>
            </p:cNvPr>
            <p:cNvCxnSpPr>
              <a:cxnSpLocks/>
            </p:cNvCxnSpPr>
            <p:nvPr/>
          </p:nvCxnSpPr>
          <p:spPr>
            <a:xfrm>
              <a:off x="5237580" y="3516057"/>
              <a:ext cx="0" cy="2037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A3B77F31-936D-4AB8-AD15-134B1FA70BAB}"/>
                </a:ext>
              </a:extLst>
            </p:cNvPr>
            <p:cNvCxnSpPr>
              <a:cxnSpLocks/>
            </p:cNvCxnSpPr>
            <p:nvPr/>
          </p:nvCxnSpPr>
          <p:spPr>
            <a:xfrm>
              <a:off x="5234471" y="4301369"/>
              <a:ext cx="0" cy="2037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群組 3">
            <a:extLst>
              <a:ext uri="{FF2B5EF4-FFF2-40B4-BE49-F238E27FC236}">
                <a16:creationId xmlns:a16="http://schemas.microsoft.com/office/drawing/2014/main" id="{E2C80F0A-F648-4114-956D-3E33169E7375}"/>
              </a:ext>
            </a:extLst>
          </p:cNvPr>
          <p:cNvGrpSpPr/>
          <p:nvPr/>
        </p:nvGrpSpPr>
        <p:grpSpPr>
          <a:xfrm>
            <a:off x="4627971" y="511817"/>
            <a:ext cx="6089793" cy="5411460"/>
            <a:chOff x="4708510" y="110990"/>
            <a:chExt cx="6089793" cy="5411460"/>
          </a:xfrm>
        </p:grpSpPr>
        <p:sp>
          <p:nvSpPr>
            <p:cNvPr id="16" name="矩形 15">
              <a:extLst>
                <a:ext uri="{FF2B5EF4-FFF2-40B4-BE49-F238E27FC236}">
                  <a16:creationId xmlns:a16="http://schemas.microsoft.com/office/drawing/2014/main" id="{569B5819-8A79-40F1-AD1A-009672811218}"/>
                </a:ext>
              </a:extLst>
            </p:cNvPr>
            <p:cNvSpPr/>
            <p:nvPr/>
          </p:nvSpPr>
          <p:spPr>
            <a:xfrm>
              <a:off x="6015023" y="222959"/>
              <a:ext cx="1620416" cy="4789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資料觀察、清洗</a:t>
              </a:r>
            </a:p>
          </p:txBody>
        </p:sp>
        <p:sp>
          <p:nvSpPr>
            <p:cNvPr id="17" name="矩形 16">
              <a:extLst>
                <a:ext uri="{FF2B5EF4-FFF2-40B4-BE49-F238E27FC236}">
                  <a16:creationId xmlns:a16="http://schemas.microsoft.com/office/drawing/2014/main" id="{80E28E26-083E-421B-9D4B-185ECF8AAEBE}"/>
                </a:ext>
              </a:extLst>
            </p:cNvPr>
            <p:cNvSpPr/>
            <p:nvPr/>
          </p:nvSpPr>
          <p:spPr>
            <a:xfrm>
              <a:off x="6015023" y="916597"/>
              <a:ext cx="1620416" cy="4789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平穩性檢測轉換</a:t>
              </a:r>
            </a:p>
          </p:txBody>
        </p:sp>
        <p:cxnSp>
          <p:nvCxnSpPr>
            <p:cNvPr id="19" name="直線單箭頭接點 18">
              <a:extLst>
                <a:ext uri="{FF2B5EF4-FFF2-40B4-BE49-F238E27FC236}">
                  <a16:creationId xmlns:a16="http://schemas.microsoft.com/office/drawing/2014/main" id="{872AD207-FAF6-4954-B2F8-664D0AF54409}"/>
                </a:ext>
              </a:extLst>
            </p:cNvPr>
            <p:cNvCxnSpPr>
              <a:cxnSpLocks/>
              <a:stCxn id="16" idx="2"/>
              <a:endCxn id="17" idx="0"/>
            </p:cNvCxnSpPr>
            <p:nvPr/>
          </p:nvCxnSpPr>
          <p:spPr>
            <a:xfrm>
              <a:off x="6825231" y="701924"/>
              <a:ext cx="0" cy="2146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22FCB14E-905F-4C3A-96A4-6167F27249EF}"/>
                </a:ext>
              </a:extLst>
            </p:cNvPr>
            <p:cNvSpPr/>
            <p:nvPr/>
          </p:nvSpPr>
          <p:spPr>
            <a:xfrm>
              <a:off x="6015023" y="2262594"/>
              <a:ext cx="1620416" cy="4789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特徵選擇</a:t>
              </a:r>
            </a:p>
          </p:txBody>
        </p:sp>
        <p:cxnSp>
          <p:nvCxnSpPr>
            <p:cNvPr id="23" name="直線單箭頭接點 22">
              <a:extLst>
                <a:ext uri="{FF2B5EF4-FFF2-40B4-BE49-F238E27FC236}">
                  <a16:creationId xmlns:a16="http://schemas.microsoft.com/office/drawing/2014/main" id="{2AA6AA5A-83F1-4938-87F2-694E10E4B4CF}"/>
                </a:ext>
              </a:extLst>
            </p:cNvPr>
            <p:cNvCxnSpPr>
              <a:cxnSpLocks/>
              <a:endCxn id="22" idx="0"/>
            </p:cNvCxnSpPr>
            <p:nvPr/>
          </p:nvCxnSpPr>
          <p:spPr>
            <a:xfrm>
              <a:off x="6825231" y="2066583"/>
              <a:ext cx="0" cy="196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B35D5C75-0CDD-45A0-8F92-90454EE20C13}"/>
                </a:ext>
              </a:extLst>
            </p:cNvPr>
            <p:cNvSpPr/>
            <p:nvPr/>
          </p:nvSpPr>
          <p:spPr>
            <a:xfrm>
              <a:off x="6015023" y="1585862"/>
              <a:ext cx="1620416" cy="4789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數值縮放</a:t>
              </a:r>
            </a:p>
          </p:txBody>
        </p:sp>
        <p:cxnSp>
          <p:nvCxnSpPr>
            <p:cNvPr id="25" name="直線單箭頭接點 24">
              <a:extLst>
                <a:ext uri="{FF2B5EF4-FFF2-40B4-BE49-F238E27FC236}">
                  <a16:creationId xmlns:a16="http://schemas.microsoft.com/office/drawing/2014/main" id="{11B8A5FE-A26B-4812-B14E-CC24475228DE}"/>
                </a:ext>
              </a:extLst>
            </p:cNvPr>
            <p:cNvCxnSpPr>
              <a:cxnSpLocks/>
              <a:endCxn id="24" idx="0"/>
            </p:cNvCxnSpPr>
            <p:nvPr/>
          </p:nvCxnSpPr>
          <p:spPr>
            <a:xfrm>
              <a:off x="6825231" y="1389851"/>
              <a:ext cx="0" cy="196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75EFA11B-0322-4939-BE2F-8DEDFC386A7A}"/>
                </a:ext>
              </a:extLst>
            </p:cNvPr>
            <p:cNvSpPr/>
            <p:nvPr/>
          </p:nvSpPr>
          <p:spPr>
            <a:xfrm>
              <a:off x="6015023" y="2941525"/>
              <a:ext cx="1620416" cy="4789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模型建立</a:t>
              </a:r>
            </a:p>
          </p:txBody>
        </p:sp>
        <p:cxnSp>
          <p:nvCxnSpPr>
            <p:cNvPr id="27" name="直線單箭頭接點 26">
              <a:extLst>
                <a:ext uri="{FF2B5EF4-FFF2-40B4-BE49-F238E27FC236}">
                  <a16:creationId xmlns:a16="http://schemas.microsoft.com/office/drawing/2014/main" id="{071DA2A1-F54C-4BB3-B66E-1F25725A51F5}"/>
                </a:ext>
              </a:extLst>
            </p:cNvPr>
            <p:cNvCxnSpPr>
              <a:cxnSpLocks/>
              <a:endCxn id="26" idx="0"/>
            </p:cNvCxnSpPr>
            <p:nvPr/>
          </p:nvCxnSpPr>
          <p:spPr>
            <a:xfrm>
              <a:off x="6825231" y="2745514"/>
              <a:ext cx="0" cy="196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0684B92D-B697-4DC7-B7F4-04EF8887F23A}"/>
                </a:ext>
              </a:extLst>
            </p:cNvPr>
            <p:cNvSpPr/>
            <p:nvPr/>
          </p:nvSpPr>
          <p:spPr>
            <a:xfrm>
              <a:off x="6015023" y="3616501"/>
              <a:ext cx="1620416" cy="4789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參數調整設置</a:t>
              </a:r>
            </a:p>
          </p:txBody>
        </p:sp>
        <p:cxnSp>
          <p:nvCxnSpPr>
            <p:cNvPr id="29" name="直線單箭頭接點 28">
              <a:extLst>
                <a:ext uri="{FF2B5EF4-FFF2-40B4-BE49-F238E27FC236}">
                  <a16:creationId xmlns:a16="http://schemas.microsoft.com/office/drawing/2014/main" id="{899D31CA-4C11-49C8-9ABF-3AC85340FB17}"/>
                </a:ext>
              </a:extLst>
            </p:cNvPr>
            <p:cNvCxnSpPr>
              <a:cxnSpLocks/>
              <a:endCxn id="28" idx="0"/>
            </p:cNvCxnSpPr>
            <p:nvPr/>
          </p:nvCxnSpPr>
          <p:spPr>
            <a:xfrm>
              <a:off x="6825231" y="3420490"/>
              <a:ext cx="0" cy="196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E7175F70-038E-4800-A93E-BCCA71211ADC}"/>
                </a:ext>
              </a:extLst>
            </p:cNvPr>
            <p:cNvSpPr/>
            <p:nvPr/>
          </p:nvSpPr>
          <p:spPr>
            <a:xfrm>
              <a:off x="6015023" y="4291477"/>
              <a:ext cx="1620416" cy="4789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模型驗證</a:t>
              </a:r>
            </a:p>
          </p:txBody>
        </p:sp>
        <p:cxnSp>
          <p:nvCxnSpPr>
            <p:cNvPr id="32" name="直線單箭頭接點 31">
              <a:extLst>
                <a:ext uri="{FF2B5EF4-FFF2-40B4-BE49-F238E27FC236}">
                  <a16:creationId xmlns:a16="http://schemas.microsoft.com/office/drawing/2014/main" id="{E7110BDF-E519-4AF0-B450-17285B5447C4}"/>
                </a:ext>
              </a:extLst>
            </p:cNvPr>
            <p:cNvCxnSpPr>
              <a:cxnSpLocks/>
              <a:endCxn id="30" idx="0"/>
            </p:cNvCxnSpPr>
            <p:nvPr/>
          </p:nvCxnSpPr>
          <p:spPr>
            <a:xfrm>
              <a:off x="6825231" y="4095466"/>
              <a:ext cx="0" cy="196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DD809699-D259-455A-9BB8-A66047C3508B}"/>
                </a:ext>
              </a:extLst>
            </p:cNvPr>
            <p:cNvSpPr/>
            <p:nvPr/>
          </p:nvSpPr>
          <p:spPr>
            <a:xfrm>
              <a:off x="6015023" y="4966453"/>
              <a:ext cx="1620416" cy="4789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績效評估</a:t>
              </a:r>
            </a:p>
          </p:txBody>
        </p:sp>
        <p:cxnSp>
          <p:nvCxnSpPr>
            <p:cNvPr id="35" name="直線單箭頭接點 34">
              <a:extLst>
                <a:ext uri="{FF2B5EF4-FFF2-40B4-BE49-F238E27FC236}">
                  <a16:creationId xmlns:a16="http://schemas.microsoft.com/office/drawing/2014/main" id="{FAAB405B-B45E-4000-9D9F-AE98BF0F807C}"/>
                </a:ext>
              </a:extLst>
            </p:cNvPr>
            <p:cNvCxnSpPr>
              <a:cxnSpLocks/>
              <a:endCxn id="34" idx="0"/>
            </p:cNvCxnSpPr>
            <p:nvPr/>
          </p:nvCxnSpPr>
          <p:spPr>
            <a:xfrm>
              <a:off x="6825231" y="4770442"/>
              <a:ext cx="0" cy="196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箭號: ＞形 37">
              <a:extLst>
                <a:ext uri="{FF2B5EF4-FFF2-40B4-BE49-F238E27FC236}">
                  <a16:creationId xmlns:a16="http://schemas.microsoft.com/office/drawing/2014/main" id="{11C08A38-2E95-413C-9AC5-82FD3177A81B}"/>
                </a:ext>
              </a:extLst>
            </p:cNvPr>
            <p:cNvSpPr/>
            <p:nvPr/>
          </p:nvSpPr>
          <p:spPr>
            <a:xfrm flipH="1">
              <a:off x="8008283" y="241620"/>
              <a:ext cx="224313" cy="478965"/>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9" name="矩形 38">
              <a:extLst>
                <a:ext uri="{FF2B5EF4-FFF2-40B4-BE49-F238E27FC236}">
                  <a16:creationId xmlns:a16="http://schemas.microsoft.com/office/drawing/2014/main" id="{138F3E7A-9CF5-4102-AB90-7D20F44DE8FE}"/>
                </a:ext>
              </a:extLst>
            </p:cNvPr>
            <p:cNvSpPr/>
            <p:nvPr/>
          </p:nvSpPr>
          <p:spPr>
            <a:xfrm>
              <a:off x="8371003" y="225828"/>
              <a:ext cx="2352848" cy="523220"/>
            </a:xfrm>
            <a:prstGeom prst="rect">
              <a:avLst/>
            </a:prstGeom>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dirty="0">
                  <a:latin typeface="標楷體" panose="03000509000000000000" pitchFamily="65" charset="-120"/>
                  <a:ea typeface="標楷體" panose="03000509000000000000" pitchFamily="65" charset="-120"/>
                </a:rPr>
                <a:t>盒鬚圖異常值檢測</a:t>
              </a: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dirty="0">
                  <a:latin typeface="標楷體" panose="03000509000000000000" pitchFamily="65" charset="-120"/>
                  <a:ea typeface="標楷體" panose="03000509000000000000" pitchFamily="65" charset="-120"/>
                </a:rPr>
                <a:t>線性插值</a:t>
              </a:r>
            </a:p>
          </p:txBody>
        </p:sp>
        <p:sp>
          <p:nvSpPr>
            <p:cNvPr id="41" name="矩形 40">
              <a:extLst>
                <a:ext uri="{FF2B5EF4-FFF2-40B4-BE49-F238E27FC236}">
                  <a16:creationId xmlns:a16="http://schemas.microsoft.com/office/drawing/2014/main" id="{CACD23C8-6303-4F58-A19B-452496F66DA8}"/>
                </a:ext>
              </a:extLst>
            </p:cNvPr>
            <p:cNvSpPr/>
            <p:nvPr/>
          </p:nvSpPr>
          <p:spPr>
            <a:xfrm>
              <a:off x="8371002" y="889864"/>
              <a:ext cx="2427301" cy="523220"/>
            </a:xfrm>
            <a:prstGeom prst="rect">
              <a:avLst/>
            </a:prstGeom>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1.ADF</a:t>
              </a:r>
              <a:r>
                <a:rPr lang="zh-TW" altLang="en-US" sz="1400" dirty="0">
                  <a:latin typeface="標楷體" panose="03000509000000000000" pitchFamily="65" charset="-120"/>
                  <a:ea typeface="標楷體" panose="03000509000000000000" pitchFamily="65" charset="-120"/>
                </a:rPr>
                <a:t>檢驗 </a:t>
              </a:r>
              <a:r>
                <a:rPr lang="en-US" altLang="zh-TW" sz="1400" dirty="0">
                  <a:latin typeface="標楷體" panose="03000509000000000000" pitchFamily="65" charset="-120"/>
                  <a:ea typeface="標楷體" panose="03000509000000000000" pitchFamily="65" charset="-120"/>
                </a:rPr>
                <a:t>/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KPSS</a:t>
              </a:r>
              <a:r>
                <a:rPr lang="zh-TW" altLang="en-US" sz="1400" dirty="0">
                  <a:latin typeface="標楷體" panose="03000509000000000000" pitchFamily="65" charset="-120"/>
                  <a:ea typeface="標楷體" panose="03000509000000000000" pitchFamily="65" charset="-120"/>
                </a:rPr>
                <a:t>檢驗</a:t>
              </a: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dirty="0">
                  <a:latin typeface="標楷體" panose="03000509000000000000" pitchFamily="65" charset="-120"/>
                  <a:ea typeface="標楷體" panose="03000509000000000000" pitchFamily="65" charset="-120"/>
                </a:rPr>
                <a:t>簡單差分法</a:t>
              </a:r>
              <a:r>
                <a:rPr lang="en-US" altLang="zh-TW" sz="1400" dirty="0">
                  <a:latin typeface="標楷體" panose="03000509000000000000" pitchFamily="65" charset="-120"/>
                  <a:ea typeface="標楷體" panose="03000509000000000000" pitchFamily="65" charset="-120"/>
                </a:rPr>
                <a:t> / </a:t>
              </a:r>
              <a:r>
                <a:rPr lang="zh-TW" altLang="en-US" sz="1400" dirty="0">
                  <a:latin typeface="標楷體" panose="03000509000000000000" pitchFamily="65" charset="-120"/>
                  <a:ea typeface="標楷體" panose="03000509000000000000" pitchFamily="65" charset="-120"/>
                </a:rPr>
                <a:t>季節差分法</a:t>
              </a:r>
            </a:p>
          </p:txBody>
        </p:sp>
        <p:sp>
          <p:nvSpPr>
            <p:cNvPr id="43" name="矩形 42">
              <a:extLst>
                <a:ext uri="{FF2B5EF4-FFF2-40B4-BE49-F238E27FC236}">
                  <a16:creationId xmlns:a16="http://schemas.microsoft.com/office/drawing/2014/main" id="{078FDF3A-4047-4051-A0CE-2610C6F73B7B}"/>
                </a:ext>
              </a:extLst>
            </p:cNvPr>
            <p:cNvSpPr/>
            <p:nvPr/>
          </p:nvSpPr>
          <p:spPr>
            <a:xfrm>
              <a:off x="8371003" y="2359676"/>
              <a:ext cx="2352845" cy="307777"/>
            </a:xfrm>
            <a:prstGeom prst="rect">
              <a:avLst/>
            </a:prstGeom>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1.Mutual</a:t>
              </a:r>
              <a:r>
                <a:rPr lang="en-US" altLang="zh-TW" sz="1400" dirty="0">
                  <a:latin typeface="標楷體" panose="03000509000000000000" pitchFamily="65" charset="-120"/>
                  <a:ea typeface="標楷體" panose="03000509000000000000" pitchFamily="65" charset="-120"/>
                </a:rPr>
                <a:t>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Information</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5" name="矩形 44">
              <a:extLst>
                <a:ext uri="{FF2B5EF4-FFF2-40B4-BE49-F238E27FC236}">
                  <a16:creationId xmlns:a16="http://schemas.microsoft.com/office/drawing/2014/main" id="{A5AE82CE-2EC4-42DC-AF57-9B21D32CC1CD}"/>
                </a:ext>
              </a:extLst>
            </p:cNvPr>
            <p:cNvSpPr/>
            <p:nvPr/>
          </p:nvSpPr>
          <p:spPr>
            <a:xfrm>
              <a:off x="8371003" y="1666204"/>
              <a:ext cx="2153816" cy="307777"/>
            </a:xfrm>
            <a:prstGeom prst="rect">
              <a:avLst/>
            </a:prstGeom>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dirty="0">
                  <a:latin typeface="標楷體" panose="03000509000000000000" pitchFamily="65" charset="-120"/>
                  <a:ea typeface="標楷體" panose="03000509000000000000" pitchFamily="65" charset="-120"/>
                </a:rPr>
                <a:t>最小值與最大值正規化</a:t>
              </a:r>
            </a:p>
          </p:txBody>
        </p:sp>
        <p:sp>
          <p:nvSpPr>
            <p:cNvPr id="47" name="矩形 46">
              <a:extLst>
                <a:ext uri="{FF2B5EF4-FFF2-40B4-BE49-F238E27FC236}">
                  <a16:creationId xmlns:a16="http://schemas.microsoft.com/office/drawing/2014/main" id="{D7F135E0-2C62-4BD9-8E61-C8666D32594F}"/>
                </a:ext>
              </a:extLst>
            </p:cNvPr>
            <p:cNvSpPr/>
            <p:nvPr/>
          </p:nvSpPr>
          <p:spPr>
            <a:xfrm>
              <a:off x="8371003" y="3027117"/>
              <a:ext cx="2268892" cy="307777"/>
            </a:xfrm>
            <a:prstGeom prst="rect">
              <a:avLst/>
            </a:prstGeom>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dirty="0">
                  <a:latin typeface="標楷體" panose="03000509000000000000" pitchFamily="65" charset="-120"/>
                  <a:ea typeface="標楷體" panose="03000509000000000000" pitchFamily="65" charset="-120"/>
                </a:rPr>
                <a:t>長短期記憶模型</a:t>
              </a:r>
              <a:r>
                <a:rPr lang="en-US" altLang="zh-TW" sz="1400" dirty="0">
                  <a:latin typeface="標楷體" panose="03000509000000000000" pitchFamily="65" charset="-120"/>
                  <a:ea typeface="標楷體" panose="03000509000000000000" pitchFamily="65" charset="-120"/>
                </a:rPr>
                <a:t>(</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LSTM</a:t>
              </a:r>
              <a:r>
                <a:rPr lang="en-US" altLang="zh-TW" sz="1400" dirty="0">
                  <a:latin typeface="標楷體" panose="03000509000000000000" pitchFamily="65" charset="-120"/>
                  <a:ea typeface="標楷體" panose="03000509000000000000" pitchFamily="65" charset="-120"/>
                </a:rPr>
                <a:t>)</a:t>
              </a:r>
              <a:endParaRPr lang="zh-TW" altLang="en-US" sz="1400" dirty="0">
                <a:latin typeface="標楷體" panose="03000509000000000000" pitchFamily="65" charset="-120"/>
                <a:ea typeface="標楷體" panose="03000509000000000000" pitchFamily="65" charset="-120"/>
              </a:endParaRPr>
            </a:p>
          </p:txBody>
        </p:sp>
        <p:sp>
          <p:nvSpPr>
            <p:cNvPr id="49" name="矩形 48">
              <a:extLst>
                <a:ext uri="{FF2B5EF4-FFF2-40B4-BE49-F238E27FC236}">
                  <a16:creationId xmlns:a16="http://schemas.microsoft.com/office/drawing/2014/main" id="{184BB51C-43C5-4C17-926C-DA39A147C457}"/>
                </a:ext>
              </a:extLst>
            </p:cNvPr>
            <p:cNvSpPr/>
            <p:nvPr/>
          </p:nvSpPr>
          <p:spPr>
            <a:xfrm>
              <a:off x="8371003" y="3707343"/>
              <a:ext cx="2352848" cy="307777"/>
            </a:xfrm>
            <a:prstGeom prst="rect">
              <a:avLst/>
            </a:prstGeom>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dirty="0">
                  <a:latin typeface="標楷體" panose="03000509000000000000" pitchFamily="65" charset="-120"/>
                  <a:ea typeface="標楷體" panose="03000509000000000000" pitchFamily="65" charset="-120"/>
                </a:rPr>
                <a:t>貝葉斯優化</a:t>
              </a:r>
            </a:p>
          </p:txBody>
        </p:sp>
        <p:sp>
          <p:nvSpPr>
            <p:cNvPr id="51" name="矩形 50">
              <a:extLst>
                <a:ext uri="{FF2B5EF4-FFF2-40B4-BE49-F238E27FC236}">
                  <a16:creationId xmlns:a16="http://schemas.microsoft.com/office/drawing/2014/main" id="{9498484A-23C0-4805-947F-1DBB14921234}"/>
                </a:ext>
              </a:extLst>
            </p:cNvPr>
            <p:cNvSpPr/>
            <p:nvPr/>
          </p:nvSpPr>
          <p:spPr>
            <a:xfrm>
              <a:off x="8371003" y="4950336"/>
              <a:ext cx="2352845" cy="523220"/>
            </a:xfrm>
            <a:prstGeom prst="rect">
              <a:avLst/>
            </a:prstGeom>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1.R</a:t>
              </a:r>
              <a:r>
                <a:rPr lang="en-US" altLang="zh-TW" sz="1400" baseline="30000" dirty="0">
                  <a:latin typeface="Times New Roman" panose="02020603050405020304" pitchFamily="18" charset="0"/>
                  <a:ea typeface="標楷體" panose="03000509000000000000" pitchFamily="65" charset="-120"/>
                  <a:cs typeface="Times New Roman" panose="02020603050405020304" pitchFamily="18" charset="0"/>
                </a:rPr>
                <a:t>2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              3.MAE  </a:t>
              </a: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2.RMSE        4.MSE</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箭號: ＞形 51">
              <a:extLst>
                <a:ext uri="{FF2B5EF4-FFF2-40B4-BE49-F238E27FC236}">
                  <a16:creationId xmlns:a16="http://schemas.microsoft.com/office/drawing/2014/main" id="{688809EC-D8CB-40D9-B872-BB7D720CCB18}"/>
                </a:ext>
              </a:extLst>
            </p:cNvPr>
            <p:cNvSpPr/>
            <p:nvPr/>
          </p:nvSpPr>
          <p:spPr>
            <a:xfrm flipH="1">
              <a:off x="8002651" y="911992"/>
              <a:ext cx="224313" cy="478965"/>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3" name="箭號: ＞形 52">
              <a:extLst>
                <a:ext uri="{FF2B5EF4-FFF2-40B4-BE49-F238E27FC236}">
                  <a16:creationId xmlns:a16="http://schemas.microsoft.com/office/drawing/2014/main" id="{CF6767C0-2715-4566-8E68-89737C30F707}"/>
                </a:ext>
              </a:extLst>
            </p:cNvPr>
            <p:cNvSpPr/>
            <p:nvPr/>
          </p:nvSpPr>
          <p:spPr>
            <a:xfrm flipH="1">
              <a:off x="7999835" y="2267441"/>
              <a:ext cx="224313" cy="478965"/>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4" name="箭號: ＞形 53">
              <a:extLst>
                <a:ext uri="{FF2B5EF4-FFF2-40B4-BE49-F238E27FC236}">
                  <a16:creationId xmlns:a16="http://schemas.microsoft.com/office/drawing/2014/main" id="{194E747A-0D92-4FFF-96F9-FD7DE47C3FD7}"/>
                </a:ext>
              </a:extLst>
            </p:cNvPr>
            <p:cNvSpPr/>
            <p:nvPr/>
          </p:nvSpPr>
          <p:spPr>
            <a:xfrm flipH="1">
              <a:off x="8008283" y="1580611"/>
              <a:ext cx="224313" cy="478965"/>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5" name="箭號: ＞形 54">
              <a:extLst>
                <a:ext uri="{FF2B5EF4-FFF2-40B4-BE49-F238E27FC236}">
                  <a16:creationId xmlns:a16="http://schemas.microsoft.com/office/drawing/2014/main" id="{79A2CB99-38C3-4D39-8B2C-394F45DB4D18}"/>
                </a:ext>
              </a:extLst>
            </p:cNvPr>
            <p:cNvSpPr/>
            <p:nvPr/>
          </p:nvSpPr>
          <p:spPr>
            <a:xfrm flipH="1">
              <a:off x="8008283" y="2941524"/>
              <a:ext cx="224313" cy="478965"/>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6" name="箭號: ＞形 55">
              <a:extLst>
                <a:ext uri="{FF2B5EF4-FFF2-40B4-BE49-F238E27FC236}">
                  <a16:creationId xmlns:a16="http://schemas.microsoft.com/office/drawing/2014/main" id="{1400D9A2-4F12-463D-9BCB-FA84FCAA4C58}"/>
                </a:ext>
              </a:extLst>
            </p:cNvPr>
            <p:cNvSpPr/>
            <p:nvPr/>
          </p:nvSpPr>
          <p:spPr>
            <a:xfrm flipH="1">
              <a:off x="7999835" y="3616501"/>
              <a:ext cx="224313" cy="478965"/>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7" name="箭號: ＞形 56">
              <a:extLst>
                <a:ext uri="{FF2B5EF4-FFF2-40B4-BE49-F238E27FC236}">
                  <a16:creationId xmlns:a16="http://schemas.microsoft.com/office/drawing/2014/main" id="{E6D9B315-EAAA-479B-9DD8-C4509913D692}"/>
                </a:ext>
              </a:extLst>
            </p:cNvPr>
            <p:cNvSpPr/>
            <p:nvPr/>
          </p:nvSpPr>
          <p:spPr>
            <a:xfrm flipH="1">
              <a:off x="8008283" y="4961605"/>
              <a:ext cx="224313" cy="478965"/>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3" name="矩形 62">
              <a:extLst>
                <a:ext uri="{FF2B5EF4-FFF2-40B4-BE49-F238E27FC236}">
                  <a16:creationId xmlns:a16="http://schemas.microsoft.com/office/drawing/2014/main" id="{DF006520-0203-4EBC-8A3F-B9ABB5C40E0F}"/>
                </a:ext>
              </a:extLst>
            </p:cNvPr>
            <p:cNvSpPr/>
            <p:nvPr/>
          </p:nvSpPr>
          <p:spPr>
            <a:xfrm>
              <a:off x="4714615" y="110990"/>
              <a:ext cx="6009255" cy="1996915"/>
            </a:xfrm>
            <a:prstGeom prst="rect">
              <a:avLst/>
            </a:prstGeom>
            <a:noFill/>
            <a:ln>
              <a:solidFill>
                <a:srgbClr val="4472C4">
                  <a:alpha val="8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FB123500-00F0-48B0-B1D1-63FB87242802}"/>
                </a:ext>
              </a:extLst>
            </p:cNvPr>
            <p:cNvSpPr/>
            <p:nvPr/>
          </p:nvSpPr>
          <p:spPr>
            <a:xfrm>
              <a:off x="4714612" y="2843519"/>
              <a:ext cx="6009255" cy="1326290"/>
            </a:xfrm>
            <a:prstGeom prst="rect">
              <a:avLst/>
            </a:prstGeom>
            <a:noFill/>
            <a:ln>
              <a:solidFill>
                <a:srgbClr val="4472C4">
                  <a:alpha val="8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65CA4BD9-7F5D-4F4C-B8CB-C91DF3A3DD9E}"/>
                </a:ext>
              </a:extLst>
            </p:cNvPr>
            <p:cNvSpPr txBox="1"/>
            <p:nvPr/>
          </p:nvSpPr>
          <p:spPr>
            <a:xfrm>
              <a:off x="4900449" y="782142"/>
              <a:ext cx="964165" cy="738664"/>
            </a:xfrm>
            <a:prstGeom prst="rect">
              <a:avLst/>
            </a:prstGeom>
          </p:spPr>
          <p:txBody>
            <a:bodyPr wrap="square">
              <a:spAutoFit/>
            </a:bodyPr>
            <a:lstStyle>
              <a:defPPr>
                <a:defRPr lang="zh-TW"/>
              </a:defPPr>
              <a:lvl1pPr>
                <a:defRPr sz="1400">
                  <a:ea typeface="微軟正黑體" panose="020B0604030504040204" pitchFamily="34" charset="-120"/>
                </a:defRPr>
              </a:lvl1pPr>
            </a:lstStyle>
            <a:p>
              <a:pPr algn="ctr"/>
              <a:r>
                <a:rPr lang="zh-TW" altLang="en-US" dirty="0">
                  <a:latin typeface="標楷體" panose="03000509000000000000" pitchFamily="65" charset="-120"/>
                  <a:ea typeface="標楷體" panose="03000509000000000000" pitchFamily="65" charset="-120"/>
                </a:rPr>
                <a:t>階段一</a:t>
              </a:r>
              <a:r>
                <a:rPr lang="en-US" altLang="zh-TW" dirty="0">
                  <a:latin typeface="標楷體" panose="03000509000000000000" pitchFamily="65" charset="-120"/>
                  <a:ea typeface="標楷體" panose="03000509000000000000" pitchFamily="65" charset="-120"/>
                </a:rPr>
                <a:t>:</a:t>
              </a:r>
            </a:p>
            <a:p>
              <a:pPr algn="ctr"/>
              <a:r>
                <a:rPr lang="zh-TW" altLang="en-US" dirty="0">
                  <a:latin typeface="標楷體" panose="03000509000000000000" pitchFamily="65" charset="-120"/>
                  <a:ea typeface="標楷體" panose="03000509000000000000" pitchFamily="65" charset="-120"/>
                </a:rPr>
                <a:t>資料前</a:t>
              </a:r>
              <a:endParaRPr lang="en-US" altLang="zh-TW" dirty="0">
                <a:latin typeface="標楷體" panose="03000509000000000000" pitchFamily="65" charset="-120"/>
                <a:ea typeface="標楷體" panose="03000509000000000000" pitchFamily="65" charset="-120"/>
              </a:endParaRPr>
            </a:p>
            <a:p>
              <a:pPr algn="ctr"/>
              <a:r>
                <a:rPr lang="zh-TW" altLang="en-US" dirty="0">
                  <a:latin typeface="標楷體" panose="03000509000000000000" pitchFamily="65" charset="-120"/>
                  <a:ea typeface="標楷體" panose="03000509000000000000" pitchFamily="65" charset="-120"/>
                </a:rPr>
                <a:t>處理</a:t>
              </a:r>
            </a:p>
          </p:txBody>
        </p:sp>
        <p:sp>
          <p:nvSpPr>
            <p:cNvPr id="67" name="文字方塊 66">
              <a:extLst>
                <a:ext uri="{FF2B5EF4-FFF2-40B4-BE49-F238E27FC236}">
                  <a16:creationId xmlns:a16="http://schemas.microsoft.com/office/drawing/2014/main" id="{F4152B70-29DA-4E17-82F6-1FC7B467AD99}"/>
                </a:ext>
              </a:extLst>
            </p:cNvPr>
            <p:cNvSpPr txBox="1"/>
            <p:nvPr/>
          </p:nvSpPr>
          <p:spPr>
            <a:xfrm>
              <a:off x="4900450" y="2193303"/>
              <a:ext cx="964165" cy="523220"/>
            </a:xfrm>
            <a:prstGeom prst="rect">
              <a:avLst/>
            </a:prstGeom>
          </p:spPr>
          <p:txBody>
            <a:bodyPr wrap="square">
              <a:spAutoFit/>
            </a:bodyPr>
            <a:lstStyle>
              <a:defPPr>
                <a:defRPr lang="zh-TW"/>
              </a:defPPr>
              <a:lvl1pPr>
                <a:defRPr sz="1400">
                  <a:ea typeface="微軟正黑體" panose="020B0604030504040204" pitchFamily="34" charset="-120"/>
                </a:defRPr>
              </a:lvl1pPr>
            </a:lstStyle>
            <a:p>
              <a:pPr algn="ctr"/>
              <a:r>
                <a:rPr lang="zh-TW" altLang="en-US" dirty="0">
                  <a:latin typeface="標楷體" panose="03000509000000000000" pitchFamily="65" charset="-120"/>
                  <a:ea typeface="標楷體" panose="03000509000000000000" pitchFamily="65" charset="-120"/>
                </a:rPr>
                <a:t>階段二</a:t>
              </a:r>
              <a:r>
                <a:rPr lang="en-US" altLang="zh-TW" dirty="0">
                  <a:latin typeface="標楷體" panose="03000509000000000000" pitchFamily="65" charset="-120"/>
                  <a:ea typeface="標楷體" panose="03000509000000000000" pitchFamily="65" charset="-120"/>
                </a:rPr>
                <a:t>:</a:t>
              </a:r>
            </a:p>
            <a:p>
              <a:pPr algn="ctr"/>
              <a:r>
                <a:rPr lang="zh-TW" altLang="en-US" dirty="0">
                  <a:latin typeface="標楷體" panose="03000509000000000000" pitchFamily="65" charset="-120"/>
                  <a:ea typeface="標楷體" panose="03000509000000000000" pitchFamily="65" charset="-120"/>
                </a:rPr>
                <a:t>特徵選擇</a:t>
              </a:r>
              <a:endParaRPr lang="en-US" altLang="zh-TW" dirty="0">
                <a:latin typeface="標楷體" panose="03000509000000000000" pitchFamily="65" charset="-120"/>
                <a:ea typeface="標楷體" panose="03000509000000000000" pitchFamily="65" charset="-120"/>
              </a:endParaRPr>
            </a:p>
          </p:txBody>
        </p:sp>
        <p:sp>
          <p:nvSpPr>
            <p:cNvPr id="68" name="文字方塊 67">
              <a:extLst>
                <a:ext uri="{FF2B5EF4-FFF2-40B4-BE49-F238E27FC236}">
                  <a16:creationId xmlns:a16="http://schemas.microsoft.com/office/drawing/2014/main" id="{95904376-2631-44A7-BCA6-A602626CEA88}"/>
                </a:ext>
              </a:extLst>
            </p:cNvPr>
            <p:cNvSpPr txBox="1"/>
            <p:nvPr/>
          </p:nvSpPr>
          <p:spPr>
            <a:xfrm>
              <a:off x="4879241" y="4571460"/>
              <a:ext cx="964165" cy="738664"/>
            </a:xfrm>
            <a:prstGeom prst="rect">
              <a:avLst/>
            </a:prstGeom>
          </p:spPr>
          <p:txBody>
            <a:bodyPr wrap="square">
              <a:spAutoFit/>
            </a:bodyPr>
            <a:lstStyle>
              <a:defPPr>
                <a:defRPr lang="zh-TW"/>
              </a:defPPr>
              <a:lvl1pPr>
                <a:defRPr sz="1400">
                  <a:ea typeface="微軟正黑體" panose="020B0604030504040204" pitchFamily="34" charset="-120"/>
                </a:defRPr>
              </a:lvl1pPr>
            </a:lstStyle>
            <a:p>
              <a:pPr algn="ctr"/>
              <a:r>
                <a:rPr lang="zh-TW" altLang="en-US" dirty="0">
                  <a:latin typeface="標楷體" panose="03000509000000000000" pitchFamily="65" charset="-120"/>
                  <a:ea typeface="標楷體" panose="03000509000000000000" pitchFamily="65" charset="-120"/>
                </a:rPr>
                <a:t>階段四</a:t>
              </a:r>
              <a:r>
                <a:rPr lang="en-US" altLang="zh-TW" dirty="0">
                  <a:latin typeface="標楷體" panose="03000509000000000000" pitchFamily="65" charset="-120"/>
                  <a:ea typeface="標楷體" panose="03000509000000000000" pitchFamily="65" charset="-120"/>
                </a:rPr>
                <a:t>:</a:t>
              </a:r>
            </a:p>
            <a:p>
              <a:pPr algn="ctr"/>
              <a:r>
                <a:rPr lang="zh-TW" altLang="en-US" dirty="0">
                  <a:latin typeface="標楷體" panose="03000509000000000000" pitchFamily="65" charset="-120"/>
                  <a:ea typeface="標楷體" panose="03000509000000000000" pitchFamily="65" charset="-120"/>
                </a:rPr>
                <a:t>驗證與績效評估</a:t>
              </a:r>
            </a:p>
          </p:txBody>
        </p:sp>
        <p:sp>
          <p:nvSpPr>
            <p:cNvPr id="60" name="矩形 59">
              <a:extLst>
                <a:ext uri="{FF2B5EF4-FFF2-40B4-BE49-F238E27FC236}">
                  <a16:creationId xmlns:a16="http://schemas.microsoft.com/office/drawing/2014/main" id="{83531E7B-8217-4377-AB3D-7BF2407BDEA9}"/>
                </a:ext>
              </a:extLst>
            </p:cNvPr>
            <p:cNvSpPr/>
            <p:nvPr/>
          </p:nvSpPr>
          <p:spPr>
            <a:xfrm>
              <a:off x="4708510" y="4224452"/>
              <a:ext cx="6009254" cy="1297998"/>
            </a:xfrm>
            <a:prstGeom prst="rect">
              <a:avLst/>
            </a:prstGeom>
            <a:noFill/>
            <a:ln>
              <a:solidFill>
                <a:srgbClr val="4472C4">
                  <a:alpha val="8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6CB340F0-74BB-40BD-A5E4-7A5D033ECC0B}"/>
                </a:ext>
              </a:extLst>
            </p:cNvPr>
            <p:cNvSpPr/>
            <p:nvPr/>
          </p:nvSpPr>
          <p:spPr>
            <a:xfrm>
              <a:off x="4714612" y="2158389"/>
              <a:ext cx="6009255" cy="636236"/>
            </a:xfrm>
            <a:prstGeom prst="rect">
              <a:avLst/>
            </a:prstGeom>
            <a:noFill/>
            <a:ln>
              <a:solidFill>
                <a:srgbClr val="4472C4">
                  <a:alpha val="8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箭號: ＞形 61">
              <a:extLst>
                <a:ext uri="{FF2B5EF4-FFF2-40B4-BE49-F238E27FC236}">
                  <a16:creationId xmlns:a16="http://schemas.microsoft.com/office/drawing/2014/main" id="{86809C6D-301E-487B-B2A5-36892F67D0E5}"/>
                </a:ext>
              </a:extLst>
            </p:cNvPr>
            <p:cNvSpPr/>
            <p:nvPr/>
          </p:nvSpPr>
          <p:spPr>
            <a:xfrm flipH="1">
              <a:off x="8008283" y="4353654"/>
              <a:ext cx="224313" cy="478965"/>
            </a:xfrm>
            <a:prstGeom prst="chevro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0" name="矩形 69">
              <a:extLst>
                <a:ext uri="{FF2B5EF4-FFF2-40B4-BE49-F238E27FC236}">
                  <a16:creationId xmlns:a16="http://schemas.microsoft.com/office/drawing/2014/main" id="{F30F136A-2B44-4FE8-8E65-9CBFE2959A40}"/>
                </a:ext>
              </a:extLst>
            </p:cNvPr>
            <p:cNvSpPr/>
            <p:nvPr/>
          </p:nvSpPr>
          <p:spPr>
            <a:xfrm>
              <a:off x="8364915" y="4430274"/>
              <a:ext cx="2352848" cy="307777"/>
            </a:xfrm>
            <a:prstGeom prst="rect">
              <a:avLst/>
            </a:prstGeom>
          </p:spPr>
          <p:txBody>
            <a:bodyPr wrap="square">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1.k</a:t>
              </a:r>
              <a:r>
                <a:rPr lang="zh-TW" altLang="en-US" sz="1400" dirty="0">
                  <a:latin typeface="標楷體" panose="03000509000000000000" pitchFamily="65" charset="-120"/>
                  <a:ea typeface="標楷體" panose="03000509000000000000" pitchFamily="65" charset="-120"/>
                </a:rPr>
                <a:t>折交叉驗證</a:t>
              </a:r>
            </a:p>
          </p:txBody>
        </p:sp>
        <p:sp>
          <p:nvSpPr>
            <p:cNvPr id="71" name="文字方塊 70">
              <a:extLst>
                <a:ext uri="{FF2B5EF4-FFF2-40B4-BE49-F238E27FC236}">
                  <a16:creationId xmlns:a16="http://schemas.microsoft.com/office/drawing/2014/main" id="{44BC43AB-9726-4581-B83C-8C36D7235187}"/>
                </a:ext>
              </a:extLst>
            </p:cNvPr>
            <p:cNvSpPr txBox="1"/>
            <p:nvPr/>
          </p:nvSpPr>
          <p:spPr>
            <a:xfrm>
              <a:off x="4879240" y="3211955"/>
              <a:ext cx="964165" cy="523220"/>
            </a:xfrm>
            <a:prstGeom prst="rect">
              <a:avLst/>
            </a:prstGeom>
          </p:spPr>
          <p:txBody>
            <a:bodyPr wrap="square">
              <a:spAutoFit/>
            </a:bodyPr>
            <a:lstStyle>
              <a:defPPr>
                <a:defRPr lang="zh-TW"/>
              </a:defPPr>
              <a:lvl1pPr>
                <a:defRPr sz="1400">
                  <a:ea typeface="微軟正黑體" panose="020B0604030504040204" pitchFamily="34" charset="-120"/>
                </a:defRPr>
              </a:lvl1pPr>
            </a:lstStyle>
            <a:p>
              <a:pPr algn="ctr"/>
              <a:r>
                <a:rPr lang="zh-TW" altLang="en-US" dirty="0">
                  <a:latin typeface="標楷體" panose="03000509000000000000" pitchFamily="65" charset="-120"/>
                  <a:ea typeface="標楷體" panose="03000509000000000000" pitchFamily="65" charset="-120"/>
                </a:rPr>
                <a:t>階段三</a:t>
              </a:r>
              <a:r>
                <a:rPr lang="en-US" altLang="zh-TW" dirty="0">
                  <a:latin typeface="標楷體" panose="03000509000000000000" pitchFamily="65" charset="-120"/>
                  <a:ea typeface="標楷體" panose="03000509000000000000" pitchFamily="65" charset="-120"/>
                </a:rPr>
                <a:t>:</a:t>
              </a:r>
            </a:p>
            <a:p>
              <a:pPr algn="ctr"/>
              <a:r>
                <a:rPr lang="zh-TW" altLang="en-US" dirty="0">
                  <a:latin typeface="標楷體" panose="03000509000000000000" pitchFamily="65" charset="-120"/>
                  <a:ea typeface="標楷體" panose="03000509000000000000" pitchFamily="65" charset="-120"/>
                </a:rPr>
                <a:t>模型建立</a:t>
              </a:r>
            </a:p>
          </p:txBody>
        </p:sp>
      </p:grpSp>
    </p:spTree>
    <p:extLst>
      <p:ext uri="{BB962C8B-B14F-4D97-AF65-F5344CB8AC3E}">
        <p14:creationId xmlns:p14="http://schemas.microsoft.com/office/powerpoint/2010/main" val="13659758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7059946" cy="400110"/>
          </a:xfrm>
          <a:prstGeom prst="rect">
            <a:avLst/>
          </a:prstGeom>
          <a:noFill/>
        </p:spPr>
        <p:txBody>
          <a:bodyPr wrap="none" rtlCol="0">
            <a:spAutoFit/>
          </a:bodyPr>
          <a:lstStyle/>
          <a:p>
            <a:r>
              <a:rPr lang="zh-TW" altLang="en-US" sz="2000" b="1" spc="600" dirty="0">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B9FE0560-66B4-4877-A0B6-391FECEDFD95}"/>
              </a:ext>
            </a:extLst>
          </p:cNvPr>
          <p:cNvSpPr>
            <a:spLocks noGrp="1"/>
          </p:cNvSpPr>
          <p:nvPr>
            <p:ph type="sldNum" sz="quarter" idx="12"/>
          </p:nvPr>
        </p:nvSpPr>
        <p:spPr/>
        <p:txBody>
          <a:bodyPr/>
          <a:lstStyle/>
          <a:p>
            <a:fld id="{47183693-D136-4195-B603-6F9F0529F145}" type="slidenum">
              <a:rPr lang="zh-TW" altLang="en-US" smtClean="0"/>
              <a:t>7</a:t>
            </a:fld>
            <a:endParaRPr lang="zh-TW" altLang="en-US"/>
          </a:p>
        </p:txBody>
      </p:sp>
      <p:sp>
        <p:nvSpPr>
          <p:cNvPr id="38" name="矩形 37">
            <a:hlinkClick r:id="" action="ppaction://noaction"/>
            <a:extLst>
              <a:ext uri="{FF2B5EF4-FFF2-40B4-BE49-F238E27FC236}">
                <a16:creationId xmlns:a16="http://schemas.microsoft.com/office/drawing/2014/main" id="{0D30723D-DF14-4FD6-8714-C438DEB24578}"/>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7E10EB15-0594-4A0F-A013-8EEA08B41D79}"/>
              </a:ext>
            </a:extLst>
          </p:cNvPr>
          <p:cNvSpPr txBox="1"/>
          <p:nvPr/>
        </p:nvSpPr>
        <p:spPr>
          <a:xfrm>
            <a:off x="0" y="6573872"/>
            <a:ext cx="6895322"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hlinkClick r:id="rId3"/>
              </a:rPr>
              <a:t>參考來源</a:t>
            </a:r>
            <a:r>
              <a:rPr lang="en-US" altLang="zh-TW" sz="1200" dirty="0">
                <a:latin typeface="微軟正黑體" panose="020B0604030504040204" pitchFamily="34" charset="-120"/>
                <a:ea typeface="微軟正黑體" panose="020B0604030504040204" pitchFamily="34" charset="-120"/>
                <a:hlinkClick r:id="rId3"/>
              </a:rPr>
              <a:t>:</a:t>
            </a:r>
            <a:r>
              <a:rPr lang="en-US" altLang="zh-TW" sz="1200" dirty="0">
                <a:hlinkClick r:id="rId4"/>
              </a:rPr>
              <a:t>GWEC - Global Wind Energy Council</a:t>
            </a:r>
            <a:endParaRPr lang="zh-TW" altLang="en-US" sz="1200" dirty="0">
              <a:latin typeface="微軟正黑體" panose="020B0604030504040204" pitchFamily="34" charset="-120"/>
              <a:ea typeface="微軟正黑體" panose="020B0604030504040204" pitchFamily="34" charset="-120"/>
            </a:endParaRPr>
          </a:p>
        </p:txBody>
      </p:sp>
      <p:grpSp>
        <p:nvGrpSpPr>
          <p:cNvPr id="14" name="群組 13">
            <a:extLst>
              <a:ext uri="{FF2B5EF4-FFF2-40B4-BE49-F238E27FC236}">
                <a16:creationId xmlns:a16="http://schemas.microsoft.com/office/drawing/2014/main" id="{0034087C-64B9-4EF9-A3D2-3E6E9E8AFA47}"/>
              </a:ext>
            </a:extLst>
          </p:cNvPr>
          <p:cNvGrpSpPr/>
          <p:nvPr/>
        </p:nvGrpSpPr>
        <p:grpSpPr>
          <a:xfrm>
            <a:off x="268525" y="1780473"/>
            <a:ext cx="2975224" cy="1850616"/>
            <a:chOff x="169193" y="2178262"/>
            <a:chExt cx="2975224" cy="1850616"/>
          </a:xfrm>
        </p:grpSpPr>
        <p:pic>
          <p:nvPicPr>
            <p:cNvPr id="2050" name="Picture 2" descr="Global Wind Energy Council - Wikipedia">
              <a:extLst>
                <a:ext uri="{FF2B5EF4-FFF2-40B4-BE49-F238E27FC236}">
                  <a16:creationId xmlns:a16="http://schemas.microsoft.com/office/drawing/2014/main" id="{59A27664-2AC2-48C7-A960-6822A20B7BC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69193" y="2178262"/>
              <a:ext cx="2975224" cy="1411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BBFF0018-A4E3-472E-8F41-D3CCFE693B96}"/>
                </a:ext>
              </a:extLst>
            </p:cNvPr>
            <p:cNvSpPr txBox="1"/>
            <p:nvPr/>
          </p:nvSpPr>
          <p:spPr>
            <a:xfrm>
              <a:off x="751927" y="3659546"/>
              <a:ext cx="1809755"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世界風能協會</a:t>
              </a:r>
            </a:p>
          </p:txBody>
        </p:sp>
      </p:grpSp>
      <p:sp>
        <p:nvSpPr>
          <p:cNvPr id="16" name="文字方塊 15">
            <a:extLst>
              <a:ext uri="{FF2B5EF4-FFF2-40B4-BE49-F238E27FC236}">
                <a16:creationId xmlns:a16="http://schemas.microsoft.com/office/drawing/2014/main" id="{314DFB78-CE03-434D-9235-1E8082B2E824}"/>
              </a:ext>
            </a:extLst>
          </p:cNvPr>
          <p:cNvSpPr txBox="1"/>
          <p:nvPr/>
        </p:nvSpPr>
        <p:spPr>
          <a:xfrm>
            <a:off x="6431196" y="6163429"/>
            <a:ext cx="3835676" cy="338554"/>
          </a:xfrm>
          <a:prstGeom prst="rect">
            <a:avLst/>
          </a:prstGeom>
          <a:noFill/>
        </p:spPr>
        <p:txBody>
          <a:bodyPr wrap="square" rtlCol="0">
            <a:spAutoFit/>
          </a:bodyPr>
          <a:lstStyle/>
          <a:p>
            <a:r>
              <a:rPr lang="en-US" altLang="zh-TW" sz="1600" dirty="0">
                <a:latin typeface="微軟正黑體" panose="020B0604030504040204" pitchFamily="34" charset="-120"/>
                <a:ea typeface="微軟正黑體" panose="020B0604030504040204" pitchFamily="34" charset="-120"/>
              </a:rPr>
              <a:t>1GW</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1,000,000,000</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10</a:t>
            </a:r>
            <a:r>
              <a:rPr lang="zh-TW" altLang="en-US" sz="1600" dirty="0">
                <a:latin typeface="微軟正黑體" panose="020B0604030504040204" pitchFamily="34" charset="-120"/>
                <a:ea typeface="微軟正黑體" panose="020B0604030504040204" pitchFamily="34" charset="-120"/>
              </a:rPr>
              <a:t>億瓦</a:t>
            </a:r>
          </a:p>
        </p:txBody>
      </p:sp>
      <p:sp>
        <p:nvSpPr>
          <p:cNvPr id="18" name="文字方塊 17">
            <a:extLst>
              <a:ext uri="{FF2B5EF4-FFF2-40B4-BE49-F238E27FC236}">
                <a16:creationId xmlns:a16="http://schemas.microsoft.com/office/drawing/2014/main" id="{D4CA9632-48F0-4ABF-BFF5-BEE536DB6119}"/>
              </a:ext>
            </a:extLst>
          </p:cNvPr>
          <p:cNvSpPr txBox="1"/>
          <p:nvPr/>
        </p:nvSpPr>
        <p:spPr>
          <a:xfrm>
            <a:off x="1332625" y="4924180"/>
            <a:ext cx="3646879" cy="959109"/>
          </a:xfrm>
          <a:prstGeom prst="rect">
            <a:avLst/>
          </a:prstGeom>
          <a:noFill/>
        </p:spPr>
        <p:txBody>
          <a:bodyPr wrap="square" rtlCol="0">
            <a:spAutoFit/>
          </a:bodyPr>
          <a:lstStyle/>
          <a:p>
            <a:pPr algn="ctr">
              <a:lnSpc>
                <a:spcPct val="150000"/>
              </a:lnSpc>
            </a:pPr>
            <a:r>
              <a:rPr lang="en-US" altLang="zh-TW" sz="2000" u="sng" dirty="0">
                <a:solidFill>
                  <a:srgbClr val="FF0000"/>
                </a:solidFill>
                <a:latin typeface="微軟正黑體" panose="020B0604030504040204" pitchFamily="34" charset="-120"/>
                <a:ea typeface="微軟正黑體" panose="020B0604030504040204" pitchFamily="34" charset="-120"/>
              </a:rPr>
              <a:t>2021</a:t>
            </a:r>
            <a:r>
              <a:rPr lang="zh-TW" altLang="en-US" sz="2000" u="sng" dirty="0">
                <a:solidFill>
                  <a:srgbClr val="FF0000"/>
                </a:solidFill>
                <a:latin typeface="微軟正黑體" panose="020B0604030504040204" pitchFamily="34" charset="-120"/>
                <a:ea typeface="微軟正黑體" panose="020B0604030504040204" pitchFamily="34" charset="-120"/>
              </a:rPr>
              <a:t>年總發電容量已達到</a:t>
            </a:r>
            <a:r>
              <a:rPr lang="en-US" altLang="zh-TW" sz="2000" u="sng" dirty="0">
                <a:solidFill>
                  <a:srgbClr val="FF0000"/>
                </a:solidFill>
                <a:latin typeface="微軟正黑體" panose="020B0604030504040204" pitchFamily="34" charset="-120"/>
                <a:ea typeface="微軟正黑體" panose="020B0604030504040204" pitchFamily="34" charset="-120"/>
              </a:rPr>
              <a:t>837,000,000,000</a:t>
            </a:r>
            <a:r>
              <a:rPr lang="zh-TW" altLang="en-US" sz="2000" u="sng" dirty="0">
                <a:solidFill>
                  <a:srgbClr val="FF0000"/>
                </a:solidFill>
                <a:latin typeface="微軟正黑體" panose="020B0604030504040204" pitchFamily="34" charset="-120"/>
                <a:ea typeface="微軟正黑體" panose="020B0604030504040204" pitchFamily="34" charset="-120"/>
              </a:rPr>
              <a:t>瓦</a:t>
            </a:r>
            <a:r>
              <a:rPr lang="en-US" altLang="zh-TW" sz="2000" u="sng" dirty="0">
                <a:solidFill>
                  <a:srgbClr val="FF0000"/>
                </a:solidFill>
                <a:latin typeface="微軟正黑體" panose="020B0604030504040204" pitchFamily="34" charset="-120"/>
                <a:ea typeface="微軟正黑體" panose="020B0604030504040204" pitchFamily="34" charset="-120"/>
              </a:rPr>
              <a:t>(8370</a:t>
            </a:r>
            <a:r>
              <a:rPr lang="zh-TW" altLang="en-US" sz="2000" u="sng" dirty="0">
                <a:solidFill>
                  <a:srgbClr val="FF0000"/>
                </a:solidFill>
                <a:latin typeface="微軟正黑體" panose="020B0604030504040204" pitchFamily="34" charset="-120"/>
                <a:ea typeface="微軟正黑體" panose="020B0604030504040204" pitchFamily="34" charset="-120"/>
              </a:rPr>
              <a:t>億</a:t>
            </a:r>
            <a:r>
              <a:rPr lang="en-US" altLang="zh-TW" sz="2000" u="sng" dirty="0">
                <a:solidFill>
                  <a:srgbClr val="FF0000"/>
                </a:solidFill>
                <a:latin typeface="微軟正黑體" panose="020B0604030504040204" pitchFamily="34" charset="-120"/>
                <a:ea typeface="微軟正黑體" panose="020B0604030504040204" pitchFamily="34" charset="-120"/>
              </a:rPr>
              <a:t>)</a:t>
            </a:r>
            <a:endParaRPr lang="zh-TW" altLang="en-US" sz="2000" u="sng" dirty="0">
              <a:solidFill>
                <a:srgbClr val="FF0000"/>
              </a:solidFill>
              <a:latin typeface="微軟正黑體" panose="020B0604030504040204" pitchFamily="34" charset="-120"/>
              <a:ea typeface="微軟正黑體" panose="020B0604030504040204" pitchFamily="34" charset="-120"/>
            </a:endParaRPr>
          </a:p>
        </p:txBody>
      </p:sp>
      <p:graphicFrame>
        <p:nvGraphicFramePr>
          <p:cNvPr id="19" name="圖表 18">
            <a:extLst>
              <a:ext uri="{FF2B5EF4-FFF2-40B4-BE49-F238E27FC236}">
                <a16:creationId xmlns:a16="http://schemas.microsoft.com/office/drawing/2014/main" id="{76B43B8B-0DF6-4AC8-9B4A-688609940FE8}"/>
              </a:ext>
            </a:extLst>
          </p:cNvPr>
          <p:cNvGraphicFramePr/>
          <p:nvPr>
            <p:extLst>
              <p:ext uri="{D42A27DB-BD31-4B8C-83A1-F6EECF244321}">
                <p14:modId xmlns:p14="http://schemas.microsoft.com/office/powerpoint/2010/main" val="1875332083"/>
              </p:ext>
            </p:extLst>
          </p:nvPr>
        </p:nvGraphicFramePr>
        <p:xfrm>
          <a:off x="5183097" y="1626727"/>
          <a:ext cx="6895322" cy="4596882"/>
        </p:xfrm>
        <a:graphic>
          <a:graphicData uri="http://schemas.openxmlformats.org/drawingml/2006/chart">
            <c:chart xmlns:c="http://schemas.openxmlformats.org/drawingml/2006/chart" xmlns:r="http://schemas.openxmlformats.org/officeDocument/2006/relationships" r:id="rId6"/>
          </a:graphicData>
        </a:graphic>
      </p:graphicFrame>
      <p:sp>
        <p:nvSpPr>
          <p:cNvPr id="20" name="橢圓 19">
            <a:extLst>
              <a:ext uri="{FF2B5EF4-FFF2-40B4-BE49-F238E27FC236}">
                <a16:creationId xmlns:a16="http://schemas.microsoft.com/office/drawing/2014/main" id="{D576DF5B-230F-4165-B24B-315D7195BE45}"/>
              </a:ext>
            </a:extLst>
          </p:cNvPr>
          <p:cNvSpPr/>
          <p:nvPr/>
        </p:nvSpPr>
        <p:spPr>
          <a:xfrm>
            <a:off x="7551965" y="2926758"/>
            <a:ext cx="2160000" cy="216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8EF310A4-E4FF-4EE5-8CB4-76654A53B771}"/>
              </a:ext>
            </a:extLst>
          </p:cNvPr>
          <p:cNvSpPr txBox="1"/>
          <p:nvPr/>
        </p:nvSpPr>
        <p:spPr>
          <a:xfrm>
            <a:off x="7948342" y="3588002"/>
            <a:ext cx="1367246" cy="70788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總容量</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ctr"/>
            <a:r>
              <a:rPr lang="en-US" altLang="zh-TW" sz="2000" dirty="0">
                <a:latin typeface="微軟正黑體" panose="020B0604030504040204" pitchFamily="34" charset="-120"/>
                <a:ea typeface="微軟正黑體" panose="020B0604030504040204" pitchFamily="34" charset="-120"/>
              </a:rPr>
              <a:t>93.6 GW</a:t>
            </a:r>
            <a:endParaRPr lang="zh-TW" altLang="en-US" sz="2000" dirty="0">
              <a:latin typeface="微軟正黑體" panose="020B0604030504040204" pitchFamily="34" charset="-120"/>
              <a:ea typeface="微軟正黑體" panose="020B0604030504040204" pitchFamily="34" charset="-120"/>
            </a:endParaRPr>
          </a:p>
        </p:txBody>
      </p:sp>
      <p:grpSp>
        <p:nvGrpSpPr>
          <p:cNvPr id="22" name="群組 21">
            <a:extLst>
              <a:ext uri="{FF2B5EF4-FFF2-40B4-BE49-F238E27FC236}">
                <a16:creationId xmlns:a16="http://schemas.microsoft.com/office/drawing/2014/main" id="{02AD4CB4-FB06-4B31-A7DB-63F7868D9FB2}"/>
              </a:ext>
            </a:extLst>
          </p:cNvPr>
          <p:cNvGrpSpPr/>
          <p:nvPr/>
        </p:nvGrpSpPr>
        <p:grpSpPr>
          <a:xfrm>
            <a:off x="3640126" y="3074321"/>
            <a:ext cx="4308216" cy="867624"/>
            <a:chOff x="3640126" y="2782669"/>
            <a:chExt cx="4308216" cy="867624"/>
          </a:xfrm>
        </p:grpSpPr>
        <p:sp>
          <p:nvSpPr>
            <p:cNvPr id="10" name="文字方塊 9">
              <a:extLst>
                <a:ext uri="{FF2B5EF4-FFF2-40B4-BE49-F238E27FC236}">
                  <a16:creationId xmlns:a16="http://schemas.microsoft.com/office/drawing/2014/main" id="{B1A6CCA9-B144-41D5-802D-301F13607801}"/>
                </a:ext>
              </a:extLst>
            </p:cNvPr>
            <p:cNvSpPr txBox="1"/>
            <p:nvPr/>
          </p:nvSpPr>
          <p:spPr>
            <a:xfrm>
              <a:off x="3640126" y="2782669"/>
              <a:ext cx="2851717" cy="646331"/>
            </a:xfrm>
            <a:prstGeom prst="rect">
              <a:avLst/>
            </a:prstGeom>
            <a:noFill/>
            <a:ln w="12700">
              <a:solidFill>
                <a:schemeClr val="tx1"/>
              </a:solidFill>
            </a:ln>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2021</a:t>
              </a:r>
              <a:r>
                <a:rPr lang="zh-TW" altLang="en-US" dirty="0">
                  <a:latin typeface="微軟正黑體" panose="020B0604030504040204" pitchFamily="34" charset="-120"/>
                  <a:ea typeface="微軟正黑體" panose="020B0604030504040204" pitchFamily="34" charset="-120"/>
                </a:rPr>
                <a:t>年發電容量新增了</a:t>
              </a:r>
              <a:endParaRPr lang="en-US" altLang="zh-TW" dirty="0">
                <a:latin typeface="微軟正黑體" panose="020B0604030504040204" pitchFamily="34" charset="-120"/>
                <a:ea typeface="微軟正黑體" panose="020B0604030504040204" pitchFamily="34" charset="-120"/>
              </a:endParaRPr>
            </a:p>
            <a:p>
              <a:pPr algn="ctr"/>
              <a:r>
                <a:rPr lang="en-US" altLang="zh-TW" dirty="0">
                  <a:latin typeface="微軟正黑體" panose="020B0604030504040204" pitchFamily="34" charset="-120"/>
                  <a:ea typeface="微軟正黑體" panose="020B0604030504040204" pitchFamily="34" charset="-120"/>
                </a:rPr>
                <a:t>93,600,000,000</a:t>
              </a:r>
              <a:r>
                <a:rPr lang="zh-TW" altLang="en-US" dirty="0">
                  <a:latin typeface="微軟正黑體" panose="020B0604030504040204" pitchFamily="34" charset="-120"/>
                  <a:ea typeface="微軟正黑體" panose="020B0604030504040204" pitchFamily="34" charset="-120"/>
                </a:rPr>
                <a:t>瓦</a:t>
              </a:r>
              <a:r>
                <a:rPr lang="en-US" altLang="zh-TW" dirty="0">
                  <a:latin typeface="微軟正黑體" panose="020B0604030504040204" pitchFamily="34" charset="-120"/>
                  <a:ea typeface="微軟正黑體" panose="020B0604030504040204" pitchFamily="34" charset="-120"/>
                </a:rPr>
                <a:t>(936</a:t>
              </a:r>
              <a:r>
                <a:rPr lang="zh-TW" altLang="en-US" dirty="0">
                  <a:latin typeface="微軟正黑體" panose="020B0604030504040204" pitchFamily="34" charset="-120"/>
                  <a:ea typeface="微軟正黑體" panose="020B0604030504040204" pitchFamily="34" charset="-120"/>
                </a:rPr>
                <a:t>億</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cxnSp>
          <p:nvCxnSpPr>
            <p:cNvPr id="12" name="直線接點 11">
              <a:extLst>
                <a:ext uri="{FF2B5EF4-FFF2-40B4-BE49-F238E27FC236}">
                  <a16:creationId xmlns:a16="http://schemas.microsoft.com/office/drawing/2014/main" id="{0E44AEBC-95BE-4D96-9FA6-0F934D6A79B6}"/>
                </a:ext>
              </a:extLst>
            </p:cNvPr>
            <p:cNvCxnSpPr>
              <a:cxnSpLocks/>
              <a:stCxn id="10" idx="3"/>
              <a:endCxn id="21" idx="1"/>
            </p:cNvCxnSpPr>
            <p:nvPr/>
          </p:nvCxnSpPr>
          <p:spPr>
            <a:xfrm>
              <a:off x="6491843" y="3105835"/>
              <a:ext cx="1456499" cy="544458"/>
            </a:xfrm>
            <a:prstGeom prst="line">
              <a:avLst/>
            </a:prstGeom>
            <a:ln w="19050"/>
          </p:spPr>
          <p:style>
            <a:lnRef idx="1">
              <a:schemeClr val="dk1"/>
            </a:lnRef>
            <a:fillRef idx="0">
              <a:schemeClr val="dk1"/>
            </a:fillRef>
            <a:effectRef idx="0">
              <a:schemeClr val="dk1"/>
            </a:effectRef>
            <a:fontRef idx="minor">
              <a:schemeClr val="tx1"/>
            </a:fontRef>
          </p:style>
        </p:cxnSp>
      </p:grpSp>
      <p:sp>
        <p:nvSpPr>
          <p:cNvPr id="25" name="文字方塊 24">
            <a:extLst>
              <a:ext uri="{FF2B5EF4-FFF2-40B4-BE49-F238E27FC236}">
                <a16:creationId xmlns:a16="http://schemas.microsoft.com/office/drawing/2014/main" id="{B898B096-FAA2-4E34-9B35-612989303DC7}"/>
              </a:ext>
            </a:extLst>
          </p:cNvPr>
          <p:cNvSpPr txBox="1"/>
          <p:nvPr/>
        </p:nvSpPr>
        <p:spPr>
          <a:xfrm>
            <a:off x="1502496" y="4247576"/>
            <a:ext cx="3340696" cy="369332"/>
          </a:xfrm>
          <a:prstGeom prst="rect">
            <a:avLst/>
          </a:prstGeom>
          <a:noFill/>
          <a:ln w="12700">
            <a:noFill/>
          </a:ln>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與</a:t>
            </a:r>
            <a:r>
              <a:rPr lang="en-US" altLang="zh-TW" dirty="0">
                <a:latin typeface="微軟正黑體" panose="020B0604030504040204" pitchFamily="34" charset="-120"/>
                <a:ea typeface="微軟正黑體" panose="020B0604030504040204" pitchFamily="34" charset="-120"/>
              </a:rPr>
              <a:t>2020</a:t>
            </a:r>
            <a:r>
              <a:rPr lang="zh-TW" altLang="en-US" dirty="0">
                <a:latin typeface="微軟正黑體" panose="020B0604030504040204" pitchFamily="34" charset="-120"/>
                <a:ea typeface="微軟正黑體" panose="020B0604030504040204" pitchFamily="34" charset="-120"/>
              </a:rPr>
              <a:t>年相比成長了</a:t>
            </a:r>
            <a:r>
              <a:rPr lang="en-US" altLang="zh-TW" dirty="0">
                <a:latin typeface="微軟正黑體" panose="020B0604030504040204" pitchFamily="34" charset="-120"/>
                <a:ea typeface="微軟正黑體" panose="020B0604030504040204" pitchFamily="34" charset="-120"/>
              </a:rPr>
              <a:t>12.4%</a:t>
            </a:r>
          </a:p>
        </p:txBody>
      </p:sp>
      <p:sp>
        <p:nvSpPr>
          <p:cNvPr id="30" name="文本框 8">
            <a:extLst>
              <a:ext uri="{FF2B5EF4-FFF2-40B4-BE49-F238E27FC236}">
                <a16:creationId xmlns:a16="http://schemas.microsoft.com/office/drawing/2014/main" id="{B93DE7A4-8B02-4945-9FE5-8E7C17F9F6BB}"/>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31" name="文本框 8">
            <a:extLst>
              <a:ext uri="{FF2B5EF4-FFF2-40B4-BE49-F238E27FC236}">
                <a16:creationId xmlns:a16="http://schemas.microsoft.com/office/drawing/2014/main" id="{983A5261-5349-483E-9F8D-0F7E21BFED6C}"/>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32" name="文本框 8">
            <a:extLst>
              <a:ext uri="{FF2B5EF4-FFF2-40B4-BE49-F238E27FC236}">
                <a16:creationId xmlns:a16="http://schemas.microsoft.com/office/drawing/2014/main" id="{A367F7A0-29E5-45BA-9199-EF8DE21FFF9E}"/>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33" name="文本框 8">
            <a:extLst>
              <a:ext uri="{FF2B5EF4-FFF2-40B4-BE49-F238E27FC236}">
                <a16:creationId xmlns:a16="http://schemas.microsoft.com/office/drawing/2014/main" id="{D7281D9D-79E6-4132-A585-E41EF2E73201}"/>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34" name="文本框 8">
            <a:extLst>
              <a:ext uri="{FF2B5EF4-FFF2-40B4-BE49-F238E27FC236}">
                <a16:creationId xmlns:a16="http://schemas.microsoft.com/office/drawing/2014/main" id="{46514BBC-1216-4AFA-8DC9-50291497AA00}"/>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2516631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6918882" cy="400110"/>
          </a:xfrm>
          <a:prstGeom prst="rect">
            <a:avLst/>
          </a:prstGeom>
          <a:noFill/>
        </p:spPr>
        <p:txBody>
          <a:bodyPr wrap="none" rtlCol="0">
            <a:spAutoFit/>
          </a:bodyPr>
          <a:lstStyle/>
          <a:p>
            <a:r>
              <a:rPr lang="zh-TW" altLang="en-US" sz="2000" b="1" spc="600" dirty="0">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B9FE0560-66B4-4877-A0B6-391FECEDFD95}"/>
              </a:ext>
            </a:extLst>
          </p:cNvPr>
          <p:cNvSpPr>
            <a:spLocks noGrp="1"/>
          </p:cNvSpPr>
          <p:nvPr>
            <p:ph type="sldNum" sz="quarter" idx="12"/>
          </p:nvPr>
        </p:nvSpPr>
        <p:spPr/>
        <p:txBody>
          <a:bodyPr/>
          <a:lstStyle/>
          <a:p>
            <a:fld id="{47183693-D136-4195-B603-6F9F0529F145}" type="slidenum">
              <a:rPr lang="zh-TW" altLang="en-US" smtClean="0"/>
              <a:t>8</a:t>
            </a:fld>
            <a:endParaRPr lang="zh-TW" altLang="en-US"/>
          </a:p>
        </p:txBody>
      </p:sp>
      <p:sp>
        <p:nvSpPr>
          <p:cNvPr id="38" name="矩形 37">
            <a:hlinkClick r:id="" action="ppaction://noaction"/>
            <a:extLst>
              <a:ext uri="{FF2B5EF4-FFF2-40B4-BE49-F238E27FC236}">
                <a16:creationId xmlns:a16="http://schemas.microsoft.com/office/drawing/2014/main" id="{0D30723D-DF14-4FD6-8714-C438DEB24578}"/>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74" name="Picture 2" descr="台中火力發電廠是否全開？盧秀燕指對中部民眾不公平，王美花回覆有遵守環保承諾、應盡快以氣換煤- The News Lens 關鍵評論網">
            <a:extLst>
              <a:ext uri="{FF2B5EF4-FFF2-40B4-BE49-F238E27FC236}">
                <a16:creationId xmlns:a16="http://schemas.microsoft.com/office/drawing/2014/main" id="{940A031F-C8DF-43F6-95DC-ABADEA18525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07653" y="1932263"/>
            <a:ext cx="2621304" cy="156987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人畜都出問題！ 紀錄片揭風力發電行不行？">
            <a:extLst>
              <a:ext uri="{FF2B5EF4-FFF2-40B4-BE49-F238E27FC236}">
                <a16:creationId xmlns:a16="http://schemas.microsoft.com/office/drawing/2014/main" id="{22A6BFA4-9B55-4E04-94AF-DEF394F11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653" y="4426894"/>
            <a:ext cx="2621304" cy="156987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0" name="箭號: 向右 9">
            <a:extLst>
              <a:ext uri="{FF2B5EF4-FFF2-40B4-BE49-F238E27FC236}">
                <a16:creationId xmlns:a16="http://schemas.microsoft.com/office/drawing/2014/main" id="{F1BBC68D-B84E-411E-87D3-13C253D3408F}"/>
              </a:ext>
            </a:extLst>
          </p:cNvPr>
          <p:cNvSpPr/>
          <p:nvPr/>
        </p:nvSpPr>
        <p:spPr>
          <a:xfrm>
            <a:off x="4268285" y="2521902"/>
            <a:ext cx="780628" cy="39059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445DB35B-5C5A-4BA9-950A-0C774CDA9C18}"/>
              </a:ext>
            </a:extLst>
          </p:cNvPr>
          <p:cNvGrpSpPr/>
          <p:nvPr/>
        </p:nvGrpSpPr>
        <p:grpSpPr>
          <a:xfrm>
            <a:off x="5552983" y="2237805"/>
            <a:ext cx="1429304" cy="1324173"/>
            <a:chOff x="5029200" y="2237805"/>
            <a:chExt cx="1429304" cy="1324173"/>
          </a:xfrm>
        </p:grpSpPr>
        <p:pic>
          <p:nvPicPr>
            <p:cNvPr id="3078" name="Picture 6" descr="https://cdn-icons-png.flaticon.com/512/1275/1275575.png">
              <a:extLst>
                <a:ext uri="{FF2B5EF4-FFF2-40B4-BE49-F238E27FC236}">
                  <a16:creationId xmlns:a16="http://schemas.microsoft.com/office/drawing/2014/main" id="{204106F6-D866-448B-8A4E-8C71E2083BF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264458" y="2237805"/>
              <a:ext cx="958788" cy="958788"/>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9F3FAAC7-D95E-409C-8026-4AB51F75D2BC}"/>
                </a:ext>
              </a:extLst>
            </p:cNvPr>
            <p:cNvSpPr txBox="1"/>
            <p:nvPr/>
          </p:nvSpPr>
          <p:spPr>
            <a:xfrm>
              <a:off x="5029200" y="3192646"/>
              <a:ext cx="1429304"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燃燒煤炭</a:t>
              </a:r>
            </a:p>
          </p:txBody>
        </p:sp>
      </p:grpSp>
      <p:grpSp>
        <p:nvGrpSpPr>
          <p:cNvPr id="37" name="群組 36">
            <a:extLst>
              <a:ext uri="{FF2B5EF4-FFF2-40B4-BE49-F238E27FC236}">
                <a16:creationId xmlns:a16="http://schemas.microsoft.com/office/drawing/2014/main" id="{24EA9E39-F9B9-4C22-86AD-B60ADF42E34C}"/>
              </a:ext>
            </a:extLst>
          </p:cNvPr>
          <p:cNvGrpSpPr/>
          <p:nvPr/>
        </p:nvGrpSpPr>
        <p:grpSpPr>
          <a:xfrm>
            <a:off x="8859241" y="2235046"/>
            <a:ext cx="1429304" cy="1326932"/>
            <a:chOff x="8335458" y="2235046"/>
            <a:chExt cx="1429304" cy="1326932"/>
          </a:xfrm>
        </p:grpSpPr>
        <p:pic>
          <p:nvPicPr>
            <p:cNvPr id="3080" name="Picture 8" descr="https://cdn-icons-png.flaticon.com/512/3118/3118344.png">
              <a:extLst>
                <a:ext uri="{FF2B5EF4-FFF2-40B4-BE49-F238E27FC236}">
                  <a16:creationId xmlns:a16="http://schemas.microsoft.com/office/drawing/2014/main" id="{BB534902-08A0-4B4B-8762-867E6A9E5CD7}"/>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571310" y="2235046"/>
              <a:ext cx="957600" cy="95760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a:extLst>
                <a:ext uri="{FF2B5EF4-FFF2-40B4-BE49-F238E27FC236}">
                  <a16:creationId xmlns:a16="http://schemas.microsoft.com/office/drawing/2014/main" id="{47CCD157-BAE4-4E01-AB22-0EEC848914DF}"/>
                </a:ext>
              </a:extLst>
            </p:cNvPr>
            <p:cNvSpPr txBox="1"/>
            <p:nvPr/>
          </p:nvSpPr>
          <p:spPr>
            <a:xfrm>
              <a:off x="8335458" y="3192646"/>
              <a:ext cx="1429304"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驅動發電機</a:t>
              </a:r>
            </a:p>
          </p:txBody>
        </p:sp>
      </p:grpSp>
      <p:sp>
        <p:nvSpPr>
          <p:cNvPr id="27" name="箭號: 向右 26">
            <a:extLst>
              <a:ext uri="{FF2B5EF4-FFF2-40B4-BE49-F238E27FC236}">
                <a16:creationId xmlns:a16="http://schemas.microsoft.com/office/drawing/2014/main" id="{5D3861A8-5C76-4190-8921-DA74CBE36879}"/>
              </a:ext>
            </a:extLst>
          </p:cNvPr>
          <p:cNvSpPr/>
          <p:nvPr/>
        </p:nvSpPr>
        <p:spPr>
          <a:xfrm>
            <a:off x="4268285" y="5016534"/>
            <a:ext cx="780628" cy="39059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 name="群組 24">
            <a:extLst>
              <a:ext uri="{FF2B5EF4-FFF2-40B4-BE49-F238E27FC236}">
                <a16:creationId xmlns:a16="http://schemas.microsoft.com/office/drawing/2014/main" id="{86149D3A-2746-44DF-B082-411F7D98672D}"/>
              </a:ext>
            </a:extLst>
          </p:cNvPr>
          <p:cNvGrpSpPr/>
          <p:nvPr/>
        </p:nvGrpSpPr>
        <p:grpSpPr>
          <a:xfrm>
            <a:off x="5552983" y="4733030"/>
            <a:ext cx="1429304" cy="1302391"/>
            <a:chOff x="5029200" y="4733030"/>
            <a:chExt cx="1429304" cy="1302391"/>
          </a:xfrm>
        </p:grpSpPr>
        <p:pic>
          <p:nvPicPr>
            <p:cNvPr id="28" name="圖片 27">
              <a:extLst>
                <a:ext uri="{FF2B5EF4-FFF2-40B4-BE49-F238E27FC236}">
                  <a16:creationId xmlns:a16="http://schemas.microsoft.com/office/drawing/2014/main" id="{CA0308BD-59F1-4E8D-857E-7F9F8C3095A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264458" y="4733030"/>
              <a:ext cx="957600" cy="9576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9" name="文字方塊 28">
              <a:extLst>
                <a:ext uri="{FF2B5EF4-FFF2-40B4-BE49-F238E27FC236}">
                  <a16:creationId xmlns:a16="http://schemas.microsoft.com/office/drawing/2014/main" id="{4E51D503-4076-4305-A3FB-853D6D450C2B}"/>
                </a:ext>
              </a:extLst>
            </p:cNvPr>
            <p:cNvSpPr txBox="1"/>
            <p:nvPr/>
          </p:nvSpPr>
          <p:spPr>
            <a:xfrm>
              <a:off x="5029200" y="5666089"/>
              <a:ext cx="1429304"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接收氣流</a:t>
              </a:r>
            </a:p>
          </p:txBody>
        </p:sp>
      </p:grpSp>
      <p:sp>
        <p:nvSpPr>
          <p:cNvPr id="30" name="箭號: 向右 29">
            <a:extLst>
              <a:ext uri="{FF2B5EF4-FFF2-40B4-BE49-F238E27FC236}">
                <a16:creationId xmlns:a16="http://schemas.microsoft.com/office/drawing/2014/main" id="{4D9EB82F-74A8-47EB-81FA-5447366D035D}"/>
              </a:ext>
            </a:extLst>
          </p:cNvPr>
          <p:cNvSpPr/>
          <p:nvPr/>
        </p:nvSpPr>
        <p:spPr>
          <a:xfrm>
            <a:off x="7279648" y="4966284"/>
            <a:ext cx="1429304" cy="49109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通過增速機</a:t>
            </a:r>
          </a:p>
        </p:txBody>
      </p:sp>
      <p:grpSp>
        <p:nvGrpSpPr>
          <p:cNvPr id="36" name="群組 35">
            <a:extLst>
              <a:ext uri="{FF2B5EF4-FFF2-40B4-BE49-F238E27FC236}">
                <a16:creationId xmlns:a16="http://schemas.microsoft.com/office/drawing/2014/main" id="{08A6CCE5-9B81-4E09-9AEA-6CA508D90186}"/>
              </a:ext>
            </a:extLst>
          </p:cNvPr>
          <p:cNvGrpSpPr/>
          <p:nvPr/>
        </p:nvGrpSpPr>
        <p:grpSpPr>
          <a:xfrm>
            <a:off x="8859241" y="4705238"/>
            <a:ext cx="1429304" cy="1326932"/>
            <a:chOff x="8335458" y="4705238"/>
            <a:chExt cx="1429304" cy="1326932"/>
          </a:xfrm>
        </p:grpSpPr>
        <p:pic>
          <p:nvPicPr>
            <p:cNvPr id="31" name="Picture 8" descr="https://cdn-icons-png.flaticon.com/512/3118/3118344.png">
              <a:extLst>
                <a:ext uri="{FF2B5EF4-FFF2-40B4-BE49-F238E27FC236}">
                  <a16:creationId xmlns:a16="http://schemas.microsoft.com/office/drawing/2014/main" id="{C118C8BC-0B74-49DC-9BD5-666C1FE31C4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571310" y="4705238"/>
              <a:ext cx="957600" cy="957600"/>
            </a:xfrm>
            <a:prstGeom prst="rect">
              <a:avLst/>
            </a:prstGeom>
            <a:noFill/>
            <a:extLst>
              <a:ext uri="{909E8E84-426E-40DD-AFC4-6F175D3DCCD1}">
                <a14:hiddenFill xmlns:a14="http://schemas.microsoft.com/office/drawing/2010/main">
                  <a:solidFill>
                    <a:srgbClr val="FFFFFF"/>
                  </a:solidFill>
                </a14:hiddenFill>
              </a:ext>
            </a:extLst>
          </p:spPr>
        </p:pic>
        <p:sp>
          <p:nvSpPr>
            <p:cNvPr id="32" name="文字方塊 31">
              <a:extLst>
                <a:ext uri="{FF2B5EF4-FFF2-40B4-BE49-F238E27FC236}">
                  <a16:creationId xmlns:a16="http://schemas.microsoft.com/office/drawing/2014/main" id="{5AAAD363-5093-4441-9501-4EE23ABB4D6C}"/>
                </a:ext>
              </a:extLst>
            </p:cNvPr>
            <p:cNvSpPr txBox="1"/>
            <p:nvPr/>
          </p:nvSpPr>
          <p:spPr>
            <a:xfrm>
              <a:off x="8335458" y="5662838"/>
              <a:ext cx="1429304"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驅動發電機</a:t>
              </a:r>
            </a:p>
          </p:txBody>
        </p:sp>
      </p:grpSp>
      <p:sp>
        <p:nvSpPr>
          <p:cNvPr id="34" name="箭號: 向右 33">
            <a:extLst>
              <a:ext uri="{FF2B5EF4-FFF2-40B4-BE49-F238E27FC236}">
                <a16:creationId xmlns:a16="http://schemas.microsoft.com/office/drawing/2014/main" id="{13E9B705-187E-4B55-9DCF-3B932BDAD874}"/>
              </a:ext>
            </a:extLst>
          </p:cNvPr>
          <p:cNvSpPr/>
          <p:nvPr/>
        </p:nvSpPr>
        <p:spPr>
          <a:xfrm>
            <a:off x="7279648" y="2468300"/>
            <a:ext cx="1429304" cy="49109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通過蒸汽機</a:t>
            </a:r>
          </a:p>
        </p:txBody>
      </p:sp>
      <p:grpSp>
        <p:nvGrpSpPr>
          <p:cNvPr id="35" name="群組 34">
            <a:extLst>
              <a:ext uri="{FF2B5EF4-FFF2-40B4-BE49-F238E27FC236}">
                <a16:creationId xmlns:a16="http://schemas.microsoft.com/office/drawing/2014/main" id="{71B117EF-0CC2-4000-8576-AAD9A76C32B0}"/>
              </a:ext>
            </a:extLst>
          </p:cNvPr>
          <p:cNvGrpSpPr/>
          <p:nvPr/>
        </p:nvGrpSpPr>
        <p:grpSpPr>
          <a:xfrm>
            <a:off x="5690587" y="4658867"/>
            <a:ext cx="2235540" cy="1858505"/>
            <a:chOff x="5166804" y="4658867"/>
            <a:chExt cx="2235540" cy="1858505"/>
          </a:xfrm>
        </p:grpSpPr>
        <p:sp>
          <p:nvSpPr>
            <p:cNvPr id="12" name="矩形 11">
              <a:extLst>
                <a:ext uri="{FF2B5EF4-FFF2-40B4-BE49-F238E27FC236}">
                  <a16:creationId xmlns:a16="http://schemas.microsoft.com/office/drawing/2014/main" id="{DDAD8190-8313-4C90-BEA3-89829B20CC22}"/>
                </a:ext>
              </a:extLst>
            </p:cNvPr>
            <p:cNvSpPr/>
            <p:nvPr/>
          </p:nvSpPr>
          <p:spPr>
            <a:xfrm>
              <a:off x="5166804" y="4658867"/>
              <a:ext cx="1202920" cy="13733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715360A7-5D6E-4E95-84B0-783B2CF3EE31}"/>
                </a:ext>
              </a:extLst>
            </p:cNvPr>
            <p:cNvSpPr txBox="1"/>
            <p:nvPr/>
          </p:nvSpPr>
          <p:spPr>
            <a:xfrm>
              <a:off x="5742219" y="6148040"/>
              <a:ext cx="1660125" cy="369332"/>
            </a:xfrm>
            <a:prstGeom prst="rect">
              <a:avLst/>
            </a:prstGeom>
            <a:noFill/>
          </p:spPr>
          <p:txBody>
            <a:bodyPr wrap="square" rtlCol="0">
              <a:spAutoFit/>
            </a:bodyPr>
            <a:lstStyle/>
            <a:p>
              <a:pPr algn="ctr"/>
              <a:r>
                <a:rPr lang="zh-TW" altLang="en-US" dirty="0">
                  <a:solidFill>
                    <a:srgbClr val="FF0000"/>
                  </a:solidFill>
                  <a:latin typeface="微軟正黑體" panose="020B0604030504040204" pitchFamily="34" charset="-120"/>
                  <a:ea typeface="微軟正黑體" panose="020B0604030504040204" pitchFamily="34" charset="-120"/>
                </a:rPr>
                <a:t>變化且不固定</a:t>
              </a:r>
            </a:p>
          </p:txBody>
        </p:sp>
      </p:grpSp>
      <p:sp>
        <p:nvSpPr>
          <p:cNvPr id="21" name="矩形: 圓角 20">
            <a:extLst>
              <a:ext uri="{FF2B5EF4-FFF2-40B4-BE49-F238E27FC236}">
                <a16:creationId xmlns:a16="http://schemas.microsoft.com/office/drawing/2014/main" id="{5C110B0F-F830-4F83-9A6F-4681D15CDC05}"/>
              </a:ext>
            </a:extLst>
          </p:cNvPr>
          <p:cNvSpPr/>
          <p:nvPr/>
        </p:nvSpPr>
        <p:spPr>
          <a:xfrm>
            <a:off x="1919240" y="2368425"/>
            <a:ext cx="4192442" cy="933619"/>
          </a:xfrm>
          <a:prstGeom prst="roundRect">
            <a:avLst/>
          </a:prstGeom>
          <a:solidFill>
            <a:srgbClr val="FFF2CC"/>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如何精準的預測發電量</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就非常重要</a:t>
            </a:r>
          </a:p>
        </p:txBody>
      </p:sp>
      <p:sp>
        <p:nvSpPr>
          <p:cNvPr id="39" name="箭號: 向右 38">
            <a:extLst>
              <a:ext uri="{FF2B5EF4-FFF2-40B4-BE49-F238E27FC236}">
                <a16:creationId xmlns:a16="http://schemas.microsoft.com/office/drawing/2014/main" id="{1509C6B5-050C-404C-9DB4-72AC6B8167B5}"/>
              </a:ext>
            </a:extLst>
          </p:cNvPr>
          <p:cNvSpPr/>
          <p:nvPr/>
        </p:nvSpPr>
        <p:spPr>
          <a:xfrm>
            <a:off x="6589443" y="2674563"/>
            <a:ext cx="1268566" cy="3213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68A9DE82-F5DA-47A9-B5A7-760DD69E85B9}"/>
              </a:ext>
            </a:extLst>
          </p:cNvPr>
          <p:cNvSpPr/>
          <p:nvPr/>
        </p:nvSpPr>
        <p:spPr>
          <a:xfrm>
            <a:off x="8553593" y="1932263"/>
            <a:ext cx="1669903" cy="455308"/>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預測性維護</a:t>
            </a:r>
          </a:p>
        </p:txBody>
      </p:sp>
      <p:sp>
        <p:nvSpPr>
          <p:cNvPr id="46" name="矩形 45">
            <a:extLst>
              <a:ext uri="{FF2B5EF4-FFF2-40B4-BE49-F238E27FC236}">
                <a16:creationId xmlns:a16="http://schemas.microsoft.com/office/drawing/2014/main" id="{A02E35B5-992C-44B8-892A-8901445A39BA}"/>
              </a:ext>
            </a:extLst>
          </p:cNvPr>
          <p:cNvSpPr/>
          <p:nvPr/>
        </p:nvSpPr>
        <p:spPr>
          <a:xfrm>
            <a:off x="8536170" y="2607580"/>
            <a:ext cx="1669903" cy="455308"/>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停機保養</a:t>
            </a:r>
          </a:p>
        </p:txBody>
      </p:sp>
      <p:sp>
        <p:nvSpPr>
          <p:cNvPr id="47" name="矩形 46">
            <a:extLst>
              <a:ext uri="{FF2B5EF4-FFF2-40B4-BE49-F238E27FC236}">
                <a16:creationId xmlns:a16="http://schemas.microsoft.com/office/drawing/2014/main" id="{BAAC0F4F-411E-4F78-8426-DBBF92B35CA0}"/>
              </a:ext>
            </a:extLst>
          </p:cNvPr>
          <p:cNvSpPr/>
          <p:nvPr/>
        </p:nvSpPr>
        <p:spPr>
          <a:xfrm>
            <a:off x="8553593" y="3282897"/>
            <a:ext cx="1669903" cy="455308"/>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用電規劃</a:t>
            </a:r>
          </a:p>
        </p:txBody>
      </p:sp>
      <p:sp>
        <p:nvSpPr>
          <p:cNvPr id="48" name="文本框 8">
            <a:extLst>
              <a:ext uri="{FF2B5EF4-FFF2-40B4-BE49-F238E27FC236}">
                <a16:creationId xmlns:a16="http://schemas.microsoft.com/office/drawing/2014/main" id="{0A1A9214-ECC0-4093-BE76-3CC6F59AD5C3}"/>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49" name="文本框 8">
            <a:extLst>
              <a:ext uri="{FF2B5EF4-FFF2-40B4-BE49-F238E27FC236}">
                <a16:creationId xmlns:a16="http://schemas.microsoft.com/office/drawing/2014/main" id="{7B9E3F9A-AFA3-4426-92F3-F32301E412A9}"/>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50" name="文本框 8">
            <a:extLst>
              <a:ext uri="{FF2B5EF4-FFF2-40B4-BE49-F238E27FC236}">
                <a16:creationId xmlns:a16="http://schemas.microsoft.com/office/drawing/2014/main" id="{27C48B76-A2F0-4535-A716-5005C454504D}"/>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51" name="文本框 8">
            <a:extLst>
              <a:ext uri="{FF2B5EF4-FFF2-40B4-BE49-F238E27FC236}">
                <a16:creationId xmlns:a16="http://schemas.microsoft.com/office/drawing/2014/main" id="{22CB8098-EBFA-4091-8387-93DD48871646}"/>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52" name="文本框 8">
            <a:extLst>
              <a:ext uri="{FF2B5EF4-FFF2-40B4-BE49-F238E27FC236}">
                <a16:creationId xmlns:a16="http://schemas.microsoft.com/office/drawing/2014/main" id="{83C4769F-E648-4567-B40A-0D61E25BAE33}"/>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3630660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fade">
                                      <p:cBhvr>
                                        <p:cTn id="26" dur="500"/>
                                        <p:tgtEl>
                                          <p:spTgt spid="307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07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7"/>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7" grpId="0" animBg="1"/>
      <p:bldP spid="30" grpId="0" animBg="1"/>
      <p:bldP spid="34" grpId="0" animBg="1"/>
      <p:bldP spid="34" grpId="1" animBg="1"/>
      <p:bldP spid="21" grpId="0" animBg="1"/>
      <p:bldP spid="39" grpId="0" animBg="1"/>
      <p:bldP spid="40"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00C89130-7963-4F89-952A-F322D13DCCC1}"/>
              </a:ext>
            </a:extLst>
          </p:cNvPr>
          <p:cNvSpPr txBox="1"/>
          <p:nvPr/>
        </p:nvSpPr>
        <p:spPr>
          <a:xfrm>
            <a:off x="243837" y="1007245"/>
            <a:ext cx="6918882" cy="400110"/>
          </a:xfrm>
          <a:prstGeom prst="rect">
            <a:avLst/>
          </a:prstGeom>
          <a:noFill/>
        </p:spPr>
        <p:txBody>
          <a:bodyPr wrap="none" rtlCol="0">
            <a:spAutoFit/>
          </a:bodyPr>
          <a:lstStyle/>
          <a:p>
            <a:r>
              <a:rPr lang="zh-TW" altLang="en-US" sz="2000" b="1" spc="600" dirty="0">
                <a:latin typeface="微軟正黑體" panose="020B0604030504040204" pitchFamily="34" charset="-120"/>
                <a:ea typeface="微軟正黑體" panose="020B0604030504040204" pitchFamily="34" charset="-120"/>
              </a:rPr>
              <a:t>研究背景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研究動機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研究目的 </a:t>
            </a:r>
            <a:r>
              <a:rPr lang="en-US" altLang="zh-TW" sz="2000" spc="600" dirty="0">
                <a:solidFill>
                  <a:schemeClr val="bg2">
                    <a:lumMod val="75000"/>
                  </a:schemeClr>
                </a:solidFill>
                <a:latin typeface="微軟正黑體" panose="020B0604030504040204" pitchFamily="34" charset="-120"/>
                <a:ea typeface="微軟正黑體" panose="020B0604030504040204" pitchFamily="34" charset="-120"/>
              </a:rPr>
              <a:t>/</a:t>
            </a: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 研究流程</a:t>
            </a: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C8F3AB9E-69EC-4E8A-8E69-2F813286512A}"/>
              </a:ext>
            </a:extLst>
          </p:cNvPr>
          <p:cNvCxnSpPr/>
          <p:nvPr/>
        </p:nvCxnSpPr>
        <p:spPr>
          <a:xfrm>
            <a:off x="0" y="1473200"/>
            <a:ext cx="12192000"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7019A479-7F88-48E5-A5CD-F0939AAAC2D9}"/>
              </a:ext>
            </a:extLst>
          </p:cNvPr>
          <p:cNvSpPr>
            <a:spLocks noGrp="1"/>
          </p:cNvSpPr>
          <p:nvPr>
            <p:ph type="sldNum" sz="quarter" idx="12"/>
          </p:nvPr>
        </p:nvSpPr>
        <p:spPr/>
        <p:txBody>
          <a:bodyPr/>
          <a:lstStyle/>
          <a:p>
            <a:fld id="{47183693-D136-4195-B603-6F9F0529F145}" type="slidenum">
              <a:rPr lang="zh-TW" altLang="en-US" smtClean="0"/>
              <a:t>9</a:t>
            </a:fld>
            <a:endParaRPr lang="zh-TW" altLang="en-US"/>
          </a:p>
        </p:txBody>
      </p:sp>
      <p:sp>
        <p:nvSpPr>
          <p:cNvPr id="22" name="矩形 21">
            <a:hlinkClick r:id="" action="ppaction://noaction"/>
            <a:extLst>
              <a:ext uri="{FF2B5EF4-FFF2-40B4-BE49-F238E27FC236}">
                <a16:creationId xmlns:a16="http://schemas.microsoft.com/office/drawing/2014/main" id="{A27C97CB-93A6-4848-B8E4-11B2DFC9B8BE}"/>
              </a:ext>
            </a:extLst>
          </p:cNvPr>
          <p:cNvSpPr/>
          <p:nvPr/>
        </p:nvSpPr>
        <p:spPr>
          <a:xfrm>
            <a:off x="11702374" y="6332706"/>
            <a:ext cx="418290" cy="389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群組 13">
            <a:extLst>
              <a:ext uri="{FF2B5EF4-FFF2-40B4-BE49-F238E27FC236}">
                <a16:creationId xmlns:a16="http://schemas.microsoft.com/office/drawing/2014/main" id="{5C7B4BE2-F829-4C30-B746-222D87A440FB}"/>
              </a:ext>
            </a:extLst>
          </p:cNvPr>
          <p:cNvGrpSpPr/>
          <p:nvPr/>
        </p:nvGrpSpPr>
        <p:grpSpPr>
          <a:xfrm>
            <a:off x="1165198" y="1933603"/>
            <a:ext cx="2661512" cy="2642199"/>
            <a:chOff x="507695" y="2791297"/>
            <a:chExt cx="2661512" cy="2642199"/>
          </a:xfrm>
        </p:grpSpPr>
        <p:grpSp>
          <p:nvGrpSpPr>
            <p:cNvPr id="12" name="群組 11">
              <a:extLst>
                <a:ext uri="{FF2B5EF4-FFF2-40B4-BE49-F238E27FC236}">
                  <a16:creationId xmlns:a16="http://schemas.microsoft.com/office/drawing/2014/main" id="{00E85D66-6890-4786-BA03-CE88AAD96CDD}"/>
                </a:ext>
              </a:extLst>
            </p:cNvPr>
            <p:cNvGrpSpPr/>
            <p:nvPr/>
          </p:nvGrpSpPr>
          <p:grpSpPr>
            <a:xfrm>
              <a:off x="507695" y="2791297"/>
              <a:ext cx="2661512" cy="2196980"/>
              <a:chOff x="542963" y="2805286"/>
              <a:chExt cx="2661512" cy="2196980"/>
            </a:xfrm>
          </p:grpSpPr>
          <p:pic>
            <p:nvPicPr>
              <p:cNvPr id="4098" name="Picture 2" descr="https://cdn-icons-png.flaticon.com/512/4616/4616740.png">
                <a:extLst>
                  <a:ext uri="{FF2B5EF4-FFF2-40B4-BE49-F238E27FC236}">
                    <a16:creationId xmlns:a16="http://schemas.microsoft.com/office/drawing/2014/main" id="{6EFBBFFF-90F3-4105-A618-91AC91A1999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42963" y="3706266"/>
                <a:ext cx="1294983" cy="12949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cons-png.flaticon.com/512/5198/5198491.png">
                <a:extLst>
                  <a:ext uri="{FF2B5EF4-FFF2-40B4-BE49-F238E27FC236}">
                    <a16:creationId xmlns:a16="http://schemas.microsoft.com/office/drawing/2014/main" id="{ED6D681A-CDA5-48FB-B7D1-537B5AF3B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790" y="2805286"/>
                <a:ext cx="1632110" cy="129498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cdn-icons-png.flaticon.com/512/2103/2103832.png">
                <a:extLst>
                  <a:ext uri="{FF2B5EF4-FFF2-40B4-BE49-F238E27FC236}">
                    <a16:creationId xmlns:a16="http://schemas.microsoft.com/office/drawing/2014/main" id="{5D7E44E4-1A8D-42E7-B287-12BBA753F251}"/>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908475" y="3706266"/>
                <a:ext cx="1296000" cy="12960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文字方塊 12">
              <a:extLst>
                <a:ext uri="{FF2B5EF4-FFF2-40B4-BE49-F238E27FC236}">
                  <a16:creationId xmlns:a16="http://schemas.microsoft.com/office/drawing/2014/main" id="{77F5D4E9-77DC-4DD4-9ED4-1AEF64F2556C}"/>
                </a:ext>
              </a:extLst>
            </p:cNvPr>
            <p:cNvSpPr txBox="1"/>
            <p:nvPr/>
          </p:nvSpPr>
          <p:spPr>
            <a:xfrm>
              <a:off x="1096765" y="5033386"/>
              <a:ext cx="1552883"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大數據分析</a:t>
              </a:r>
            </a:p>
          </p:txBody>
        </p:sp>
      </p:grpSp>
      <p:grpSp>
        <p:nvGrpSpPr>
          <p:cNvPr id="24" name="群組 23">
            <a:extLst>
              <a:ext uri="{FF2B5EF4-FFF2-40B4-BE49-F238E27FC236}">
                <a16:creationId xmlns:a16="http://schemas.microsoft.com/office/drawing/2014/main" id="{74D3A901-3FDE-4EDC-92CD-CAD95304BEC6}"/>
              </a:ext>
            </a:extLst>
          </p:cNvPr>
          <p:cNvGrpSpPr/>
          <p:nvPr/>
        </p:nvGrpSpPr>
        <p:grpSpPr>
          <a:xfrm>
            <a:off x="5942792" y="3084112"/>
            <a:ext cx="1748098" cy="2148208"/>
            <a:chOff x="3648176" y="1754745"/>
            <a:chExt cx="1748098" cy="2148208"/>
          </a:xfrm>
        </p:grpSpPr>
        <p:pic>
          <p:nvPicPr>
            <p:cNvPr id="4102" name="Picture 6" descr="https://cdn-icons-png.flaticon.com/512/6315/6315483.png">
              <a:extLst>
                <a:ext uri="{FF2B5EF4-FFF2-40B4-BE49-F238E27FC236}">
                  <a16:creationId xmlns:a16="http://schemas.microsoft.com/office/drawing/2014/main" id="{58BD0DB8-A1CC-440D-8E0F-C50872B0AF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176" y="1754745"/>
              <a:ext cx="1748098" cy="1748098"/>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a:extLst>
                <a:ext uri="{FF2B5EF4-FFF2-40B4-BE49-F238E27FC236}">
                  <a16:creationId xmlns:a16="http://schemas.microsoft.com/office/drawing/2014/main" id="{FF73BED6-4EDF-4A6B-9ACC-F5744FA0936C}"/>
                </a:ext>
              </a:extLst>
            </p:cNvPr>
            <p:cNvSpPr txBox="1"/>
            <p:nvPr/>
          </p:nvSpPr>
          <p:spPr>
            <a:xfrm>
              <a:off x="3745783" y="3502843"/>
              <a:ext cx="1552883" cy="400110"/>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風力渦輪機</a:t>
              </a:r>
            </a:p>
          </p:txBody>
        </p:sp>
      </p:grpSp>
      <p:grpSp>
        <p:nvGrpSpPr>
          <p:cNvPr id="18" name="群組 17">
            <a:extLst>
              <a:ext uri="{FF2B5EF4-FFF2-40B4-BE49-F238E27FC236}">
                <a16:creationId xmlns:a16="http://schemas.microsoft.com/office/drawing/2014/main" id="{DA010D34-7B27-41DD-B027-C5FA2EC1F59D}"/>
              </a:ext>
            </a:extLst>
          </p:cNvPr>
          <p:cNvGrpSpPr/>
          <p:nvPr/>
        </p:nvGrpSpPr>
        <p:grpSpPr>
          <a:xfrm>
            <a:off x="819750" y="4575802"/>
            <a:ext cx="3319646" cy="1379416"/>
            <a:chOff x="819750" y="4575802"/>
            <a:chExt cx="3319646" cy="1379416"/>
          </a:xfrm>
        </p:grpSpPr>
        <p:sp>
          <p:nvSpPr>
            <p:cNvPr id="45" name="矩形: 圓角 44">
              <a:extLst>
                <a:ext uri="{FF2B5EF4-FFF2-40B4-BE49-F238E27FC236}">
                  <a16:creationId xmlns:a16="http://schemas.microsoft.com/office/drawing/2014/main" id="{5C4D0688-6816-4BCE-A22C-DE651D793881}"/>
                </a:ext>
              </a:extLst>
            </p:cNvPr>
            <p:cNvSpPr/>
            <p:nvPr/>
          </p:nvSpPr>
          <p:spPr>
            <a:xfrm>
              <a:off x="819750" y="5453833"/>
              <a:ext cx="1552883" cy="501385"/>
            </a:xfrm>
            <a:prstGeom prst="roundRect">
              <a:avLst/>
            </a:prstGeom>
            <a:solidFill>
              <a:schemeClr val="accent1">
                <a:lumMod val="40000"/>
                <a:lumOff val="6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機器學習</a:t>
              </a:r>
            </a:p>
          </p:txBody>
        </p:sp>
        <p:grpSp>
          <p:nvGrpSpPr>
            <p:cNvPr id="17" name="群組 16">
              <a:extLst>
                <a:ext uri="{FF2B5EF4-FFF2-40B4-BE49-F238E27FC236}">
                  <a16:creationId xmlns:a16="http://schemas.microsoft.com/office/drawing/2014/main" id="{130B6E34-6932-4B55-8CF3-1AD8D7B28D26}"/>
                </a:ext>
              </a:extLst>
            </p:cNvPr>
            <p:cNvGrpSpPr/>
            <p:nvPr/>
          </p:nvGrpSpPr>
          <p:grpSpPr>
            <a:xfrm>
              <a:off x="1596192" y="4575802"/>
              <a:ext cx="2543204" cy="1379415"/>
              <a:chOff x="1596192" y="4575802"/>
              <a:chExt cx="2543204" cy="1379415"/>
            </a:xfrm>
          </p:grpSpPr>
          <p:sp>
            <p:nvSpPr>
              <p:cNvPr id="46" name="矩形: 圓角 45">
                <a:extLst>
                  <a:ext uri="{FF2B5EF4-FFF2-40B4-BE49-F238E27FC236}">
                    <a16:creationId xmlns:a16="http://schemas.microsoft.com/office/drawing/2014/main" id="{B6BC9F43-5B05-4974-9EE5-DADEAEDF9C57}"/>
                  </a:ext>
                </a:extLst>
              </p:cNvPr>
              <p:cNvSpPr/>
              <p:nvPr/>
            </p:nvSpPr>
            <p:spPr>
              <a:xfrm>
                <a:off x="2586513" y="5453832"/>
                <a:ext cx="1552883" cy="501385"/>
              </a:xfrm>
              <a:prstGeom prst="roundRect">
                <a:avLst/>
              </a:prstGeom>
              <a:solidFill>
                <a:srgbClr val="FFF2CC"/>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深度學習</a:t>
                </a:r>
              </a:p>
            </p:txBody>
          </p:sp>
          <p:cxnSp>
            <p:nvCxnSpPr>
              <p:cNvPr id="29" name="直線接點 28">
                <a:extLst>
                  <a:ext uri="{FF2B5EF4-FFF2-40B4-BE49-F238E27FC236}">
                    <a16:creationId xmlns:a16="http://schemas.microsoft.com/office/drawing/2014/main" id="{9639E7D1-3E3D-47D7-A1B0-9260A348DD3A}"/>
                  </a:ext>
                </a:extLst>
              </p:cNvPr>
              <p:cNvCxnSpPr>
                <a:cxnSpLocks/>
                <a:stCxn id="13" idx="2"/>
                <a:endCxn id="45" idx="0"/>
              </p:cNvCxnSpPr>
              <p:nvPr/>
            </p:nvCxnSpPr>
            <p:spPr>
              <a:xfrm flipH="1">
                <a:off x="1596192" y="4575802"/>
                <a:ext cx="934518" cy="878031"/>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F16B5807-47D8-4D6D-AD8C-96ED9A3A8E11}"/>
                  </a:ext>
                </a:extLst>
              </p:cNvPr>
              <p:cNvCxnSpPr>
                <a:cxnSpLocks/>
                <a:stCxn id="13" idx="2"/>
                <a:endCxn id="46" idx="0"/>
              </p:cNvCxnSpPr>
              <p:nvPr/>
            </p:nvCxnSpPr>
            <p:spPr>
              <a:xfrm>
                <a:off x="2530710" y="4575802"/>
                <a:ext cx="832245" cy="87803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48" name="箭號: 向右 47">
            <a:extLst>
              <a:ext uri="{FF2B5EF4-FFF2-40B4-BE49-F238E27FC236}">
                <a16:creationId xmlns:a16="http://schemas.microsoft.com/office/drawing/2014/main" id="{B42529B5-C5EE-4EFB-8DCB-78E0CDE9F26D}"/>
              </a:ext>
            </a:extLst>
          </p:cNvPr>
          <p:cNvSpPr/>
          <p:nvPr/>
        </p:nvSpPr>
        <p:spPr>
          <a:xfrm>
            <a:off x="4355640" y="3861587"/>
            <a:ext cx="1294983" cy="535957"/>
          </a:xfrm>
          <a:prstGeom prst="rightArrow">
            <a:avLst>
              <a:gd name="adj1" fmla="val 50000"/>
              <a:gd name="adj2" fmla="val 8122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應用</a:t>
            </a:r>
          </a:p>
        </p:txBody>
      </p:sp>
      <p:grpSp>
        <p:nvGrpSpPr>
          <p:cNvPr id="51" name="群組 50">
            <a:extLst>
              <a:ext uri="{FF2B5EF4-FFF2-40B4-BE49-F238E27FC236}">
                <a16:creationId xmlns:a16="http://schemas.microsoft.com/office/drawing/2014/main" id="{56B812D1-EB91-4AA2-9F68-65FCCBC3E3BC}"/>
              </a:ext>
            </a:extLst>
          </p:cNvPr>
          <p:cNvGrpSpPr/>
          <p:nvPr/>
        </p:nvGrpSpPr>
        <p:grpSpPr>
          <a:xfrm>
            <a:off x="8468673" y="3248617"/>
            <a:ext cx="3045032" cy="612970"/>
            <a:chOff x="8180533" y="2215250"/>
            <a:chExt cx="3045032" cy="612970"/>
          </a:xfrm>
        </p:grpSpPr>
        <p:sp>
          <p:nvSpPr>
            <p:cNvPr id="49" name="矩形 48">
              <a:extLst>
                <a:ext uri="{FF2B5EF4-FFF2-40B4-BE49-F238E27FC236}">
                  <a16:creationId xmlns:a16="http://schemas.microsoft.com/office/drawing/2014/main" id="{E52CC53E-CFFD-49EA-8440-DEEBC9E89257}"/>
                </a:ext>
              </a:extLst>
            </p:cNvPr>
            <p:cNvSpPr/>
            <p:nvPr/>
          </p:nvSpPr>
          <p:spPr>
            <a:xfrm>
              <a:off x="8180533" y="2215250"/>
              <a:ext cx="2396208" cy="612970"/>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渦輪機異常檢測</a:t>
              </a:r>
            </a:p>
          </p:txBody>
        </p:sp>
        <p:pic>
          <p:nvPicPr>
            <p:cNvPr id="4106" name="Picture 10" descr="https://cdn-icons-png.flaticon.com/512/1077/1077147.png">
              <a:extLst>
                <a:ext uri="{FF2B5EF4-FFF2-40B4-BE49-F238E27FC236}">
                  <a16:creationId xmlns:a16="http://schemas.microsoft.com/office/drawing/2014/main" id="{B86CF2BC-2FDA-4BA2-81AC-A9FED27ACF4D}"/>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0625771" y="2215250"/>
              <a:ext cx="599794" cy="608400"/>
            </a:xfrm>
            <a:prstGeom prst="rect">
              <a:avLst/>
            </a:prstGeom>
            <a:noFill/>
            <a:ln w="28575">
              <a:noFill/>
            </a:ln>
            <a:extLst>
              <a:ext uri="{909E8E84-426E-40DD-AFC4-6F175D3DCCD1}">
                <a14:hiddenFill xmlns:a14="http://schemas.microsoft.com/office/drawing/2010/main">
                  <a:solidFill>
                    <a:srgbClr val="FFFFFF"/>
                  </a:solidFill>
                </a14:hiddenFill>
              </a:ext>
            </a:extLst>
          </p:spPr>
        </p:pic>
      </p:grpSp>
      <p:pic>
        <p:nvPicPr>
          <p:cNvPr id="4104" name="Picture 8" descr="https://cdn-icons-png.flaticon.com/512/3248/3248571.png">
            <a:extLst>
              <a:ext uri="{FF2B5EF4-FFF2-40B4-BE49-F238E27FC236}">
                <a16:creationId xmlns:a16="http://schemas.microsoft.com/office/drawing/2014/main" id="{FECE3FEB-945E-4808-BEFB-1150B8E37BB8}"/>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876868" y="4381144"/>
            <a:ext cx="608400" cy="608400"/>
          </a:xfrm>
          <a:prstGeom prst="rect">
            <a:avLst/>
          </a:prstGeom>
          <a:noFill/>
          <a:extLst>
            <a:ext uri="{909E8E84-426E-40DD-AFC4-6F175D3DCCD1}">
              <a14:hiddenFill xmlns:a14="http://schemas.microsoft.com/office/drawing/2010/main">
                <a:solidFill>
                  <a:srgbClr val="FFFFFF"/>
                </a:solidFill>
              </a14:hiddenFill>
            </a:ext>
          </a:extLst>
        </p:spPr>
      </p:pic>
      <p:sp>
        <p:nvSpPr>
          <p:cNvPr id="57" name="矩形 56">
            <a:extLst>
              <a:ext uri="{FF2B5EF4-FFF2-40B4-BE49-F238E27FC236}">
                <a16:creationId xmlns:a16="http://schemas.microsoft.com/office/drawing/2014/main" id="{9724D9F9-2CFC-4CD8-8421-3E69F8864333}"/>
              </a:ext>
            </a:extLst>
          </p:cNvPr>
          <p:cNvSpPr/>
          <p:nvPr/>
        </p:nvSpPr>
        <p:spPr>
          <a:xfrm>
            <a:off x="8468673" y="4383345"/>
            <a:ext cx="2396208" cy="612970"/>
          </a:xfrm>
          <a:prstGeom prst="rect">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發電功率預測</a:t>
            </a:r>
          </a:p>
        </p:txBody>
      </p:sp>
      <p:sp>
        <p:nvSpPr>
          <p:cNvPr id="54" name="文字方塊 53">
            <a:extLst>
              <a:ext uri="{FF2B5EF4-FFF2-40B4-BE49-F238E27FC236}">
                <a16:creationId xmlns:a16="http://schemas.microsoft.com/office/drawing/2014/main" id="{DD5092E2-A2FC-4F57-9C1D-6E0B0CD799C3}"/>
              </a:ext>
            </a:extLst>
          </p:cNvPr>
          <p:cNvSpPr txBox="1"/>
          <p:nvPr/>
        </p:nvSpPr>
        <p:spPr>
          <a:xfrm>
            <a:off x="138576" y="1669847"/>
            <a:ext cx="2613502" cy="400110"/>
          </a:xfrm>
          <a:prstGeom prst="rect">
            <a:avLst/>
          </a:prstGeom>
          <a:noFill/>
        </p:spPr>
        <p:txBody>
          <a:bodyPr wrap="square" rtlCol="0">
            <a:spAutoFit/>
          </a:bodyPr>
          <a:lstStyle/>
          <a:p>
            <a:pPr algn="ctr"/>
            <a:r>
              <a:rPr lang="zh-TW" altLang="en-US" sz="2000" b="1" u="sng" dirty="0">
                <a:latin typeface="微軟正黑體" panose="020B0604030504040204" pitchFamily="34" charset="-120"/>
                <a:ea typeface="微軟正黑體" panose="020B0604030504040204" pitchFamily="34" charset="-120"/>
              </a:rPr>
              <a:t>風力渦輪機預測發展</a:t>
            </a:r>
          </a:p>
        </p:txBody>
      </p:sp>
      <p:sp>
        <p:nvSpPr>
          <p:cNvPr id="40" name="文本框 8">
            <a:extLst>
              <a:ext uri="{FF2B5EF4-FFF2-40B4-BE49-F238E27FC236}">
                <a16:creationId xmlns:a16="http://schemas.microsoft.com/office/drawing/2014/main" id="{0BC45983-0A82-4579-A0C2-510AD55FD8DF}"/>
              </a:ext>
            </a:extLst>
          </p:cNvPr>
          <p:cNvSpPr txBox="1"/>
          <p:nvPr/>
        </p:nvSpPr>
        <p:spPr>
          <a:xfrm>
            <a:off x="169704" y="221699"/>
            <a:ext cx="1249435" cy="715089"/>
          </a:xfrm>
          <a:prstGeom prst="roundRect">
            <a:avLst/>
          </a:prstGeom>
          <a:solidFill>
            <a:schemeClr val="accent1">
              <a:lumMod val="60000"/>
              <a:lumOff val="40000"/>
            </a:schemeClr>
          </a:solidFill>
        </p:spPr>
        <p:txBody>
          <a:bodyPr wrap="square" rtlCol="0">
            <a:spAutoFit/>
          </a:bodyPr>
          <a:lstStyle>
            <a:defPPr>
              <a:defRPr lang="zh-TW"/>
            </a:defPPr>
            <a:lvl1pPr algn="ctr">
              <a:defRPr sz="3600" b="1">
                <a:solidFill>
                  <a:schemeClr val="bg1"/>
                </a:solidFill>
                <a:latin typeface="微軟正黑體" panose="020B0604030504040204" pitchFamily="34" charset="-120"/>
                <a:ea typeface="微軟正黑體" panose="020B0604030504040204" pitchFamily="34" charset="-120"/>
              </a:defRPr>
            </a:lvl1pPr>
          </a:lstStyle>
          <a:p>
            <a:r>
              <a:rPr lang="zh-TW" altLang="en-US" dirty="0"/>
              <a:t>緒論</a:t>
            </a:r>
            <a:endParaRPr lang="zh-CN" altLang="en-US" dirty="0"/>
          </a:p>
        </p:txBody>
      </p:sp>
      <p:sp>
        <p:nvSpPr>
          <p:cNvPr id="41" name="文本框 8">
            <a:extLst>
              <a:ext uri="{FF2B5EF4-FFF2-40B4-BE49-F238E27FC236}">
                <a16:creationId xmlns:a16="http://schemas.microsoft.com/office/drawing/2014/main" id="{5939EA30-A275-44C0-817C-90A589B8FE96}"/>
              </a:ext>
            </a:extLst>
          </p:cNvPr>
          <p:cNvSpPr txBox="1"/>
          <p:nvPr/>
        </p:nvSpPr>
        <p:spPr>
          <a:xfrm>
            <a:off x="1430736" y="230816"/>
            <a:ext cx="2198975" cy="715089"/>
          </a:xfrm>
          <a:prstGeom prst="roundRect">
            <a:avLst/>
          </a:prstGeom>
          <a:noFill/>
        </p:spPr>
        <p:txBody>
          <a:bodyPr wrap="square" rtlCol="0">
            <a:spAutoFit/>
          </a:bodyPr>
          <a:lstStyle/>
          <a:p>
            <a:pPr algn="ctr"/>
            <a:r>
              <a:rPr lang="zh-TW" altLang="en-US" sz="3600" b="1" dirty="0">
                <a:latin typeface="微軟正黑體" panose="020B0604030504040204" pitchFamily="34" charset="-120"/>
                <a:ea typeface="微軟正黑體" panose="020B0604030504040204" pitchFamily="34" charset="-120"/>
              </a:rPr>
              <a:t>文獻探討</a:t>
            </a:r>
            <a:endParaRPr lang="zh-CN" altLang="en-US" sz="3600" b="1" dirty="0">
              <a:latin typeface="微軟正黑體" panose="020B0604030504040204" pitchFamily="34" charset="-120"/>
              <a:ea typeface="微軟正黑體" panose="020B0604030504040204" pitchFamily="34" charset="-120"/>
            </a:endParaRPr>
          </a:p>
        </p:txBody>
      </p:sp>
      <p:sp>
        <p:nvSpPr>
          <p:cNvPr id="42" name="文本框 8">
            <a:extLst>
              <a:ext uri="{FF2B5EF4-FFF2-40B4-BE49-F238E27FC236}">
                <a16:creationId xmlns:a16="http://schemas.microsoft.com/office/drawing/2014/main" id="{503F5A04-E31B-48F6-BE0A-D508B9D29DCE}"/>
              </a:ext>
            </a:extLst>
          </p:cNvPr>
          <p:cNvSpPr txBox="1"/>
          <p:nvPr/>
        </p:nvSpPr>
        <p:spPr>
          <a:xfrm>
            <a:off x="3636145" y="221699"/>
            <a:ext cx="21743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研究方法</a:t>
            </a:r>
            <a:endParaRPr lang="zh-CN" altLang="en-US" dirty="0"/>
          </a:p>
        </p:txBody>
      </p:sp>
      <p:sp>
        <p:nvSpPr>
          <p:cNvPr id="47" name="文本框 8">
            <a:extLst>
              <a:ext uri="{FF2B5EF4-FFF2-40B4-BE49-F238E27FC236}">
                <a16:creationId xmlns:a16="http://schemas.microsoft.com/office/drawing/2014/main" id="{28D05FC0-EA42-44B6-9BD4-2A3CD4052D55}"/>
              </a:ext>
            </a:extLst>
          </p:cNvPr>
          <p:cNvSpPr txBox="1"/>
          <p:nvPr/>
        </p:nvSpPr>
        <p:spPr>
          <a:xfrm>
            <a:off x="5830477" y="224101"/>
            <a:ext cx="263819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結果與討論</a:t>
            </a:r>
            <a:endParaRPr lang="zh-CN" altLang="en-US" dirty="0"/>
          </a:p>
        </p:txBody>
      </p:sp>
      <p:sp>
        <p:nvSpPr>
          <p:cNvPr id="53" name="文本框 8">
            <a:extLst>
              <a:ext uri="{FF2B5EF4-FFF2-40B4-BE49-F238E27FC236}">
                <a16:creationId xmlns:a16="http://schemas.microsoft.com/office/drawing/2014/main" id="{AFD81E3E-84D1-41BB-A683-F64BEA8F691F}"/>
              </a:ext>
            </a:extLst>
          </p:cNvPr>
          <p:cNvSpPr txBox="1"/>
          <p:nvPr/>
        </p:nvSpPr>
        <p:spPr>
          <a:xfrm>
            <a:off x="8468673" y="225205"/>
            <a:ext cx="3620946" cy="715089"/>
          </a:xfrm>
          <a:prstGeom prst="roundRect">
            <a:avLst/>
          </a:prstGeom>
          <a:noFill/>
        </p:spPr>
        <p:txBody>
          <a:bodyPr wrap="square" rtlCol="0">
            <a:spAutoFit/>
          </a:bodyPr>
          <a:lstStyle>
            <a:defPPr>
              <a:defRPr lang="zh-TW"/>
            </a:defPPr>
            <a:lvl1pPr algn="ctr">
              <a:defRPr sz="3600" b="1">
                <a:latin typeface="微軟正黑體" panose="020B0604030504040204" pitchFamily="34" charset="-120"/>
                <a:ea typeface="微軟正黑體" panose="020B0604030504040204" pitchFamily="34" charset="-120"/>
              </a:defRPr>
            </a:lvl1pPr>
          </a:lstStyle>
          <a:p>
            <a:r>
              <a:rPr lang="zh-TW" altLang="en-US" dirty="0"/>
              <a:t>結論與未來研究</a:t>
            </a:r>
            <a:endParaRPr lang="zh-CN" altLang="en-US" dirty="0"/>
          </a:p>
        </p:txBody>
      </p:sp>
    </p:spTree>
    <p:extLst>
      <p:ext uri="{BB962C8B-B14F-4D97-AF65-F5344CB8AC3E}">
        <p14:creationId xmlns:p14="http://schemas.microsoft.com/office/powerpoint/2010/main" val="2349675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10" presetClass="entr" presetSubtype="0" fill="hold" nodeType="withEffect">
                                  <p:stCondLst>
                                    <p:cond delay="0"/>
                                  </p:stCondLst>
                                  <p:childTnLst>
                                    <p:set>
                                      <p:cBhvr>
                                        <p:cTn id="22" dur="1" fill="hold">
                                          <p:stCondLst>
                                            <p:cond delay="0"/>
                                          </p:stCondLst>
                                        </p:cTn>
                                        <p:tgtEl>
                                          <p:spTgt spid="4104"/>
                                        </p:tgtEl>
                                        <p:attrNameLst>
                                          <p:attrName>style.visibility</p:attrName>
                                        </p:attrNameLst>
                                      </p:cBhvr>
                                      <p:to>
                                        <p:strVal val="visible"/>
                                      </p:to>
                                    </p:set>
                                    <p:animEffect transition="in" filter="fade">
                                      <p:cBhvr>
                                        <p:cTn id="23" dur="500"/>
                                        <p:tgtEl>
                                          <p:spTgt spid="41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7"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2B5F3E4D63644BA4F5CB6FCA345E0E" ma:contentTypeVersion="11" ma:contentTypeDescription="Create a new document." ma:contentTypeScope="" ma:versionID="7ac292372e250355d5e5f3aa33d41a4f">
  <xsd:schema xmlns:xsd="http://www.w3.org/2001/XMLSchema" xmlns:xs="http://www.w3.org/2001/XMLSchema" xmlns:p="http://schemas.microsoft.com/office/2006/metadata/properties" xmlns:ns3="e743bd11-1eac-42d7-91cb-85c8444339b9" xmlns:ns4="8bbe55e0-5dd9-4ffa-8dd9-edbf10291911" targetNamespace="http://schemas.microsoft.com/office/2006/metadata/properties" ma:root="true" ma:fieldsID="a93abcaf961745b7a41062fe8168aeca" ns3:_="" ns4:_="">
    <xsd:import namespace="e743bd11-1eac-42d7-91cb-85c8444339b9"/>
    <xsd:import namespace="8bbe55e0-5dd9-4ffa-8dd9-edbf1029191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43bd11-1eac-42d7-91cb-85c8444339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bbe55e0-5dd9-4ffa-8dd9-edbf1029191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B90557-7E93-4B57-8F39-EB9A3D5E5B3E}">
  <ds:schemaRefs>
    <ds:schemaRef ds:uri="http://schemas.openxmlformats.org/package/2006/metadata/core-properties"/>
    <ds:schemaRef ds:uri="http://purl.org/dc/dcmitype/"/>
    <ds:schemaRef ds:uri="e743bd11-1eac-42d7-91cb-85c8444339b9"/>
    <ds:schemaRef ds:uri="http://schemas.microsoft.com/office/2006/documentManagement/types"/>
    <ds:schemaRef ds:uri="http://schemas.microsoft.com/office/2006/metadata/properties"/>
    <ds:schemaRef ds:uri="http://purl.org/dc/elements/1.1/"/>
    <ds:schemaRef ds:uri="http://www.w3.org/XML/1998/namespace"/>
    <ds:schemaRef ds:uri="http://schemas.microsoft.com/office/infopath/2007/PartnerControls"/>
    <ds:schemaRef ds:uri="8bbe55e0-5dd9-4ffa-8dd9-edbf10291911"/>
    <ds:schemaRef ds:uri="http://purl.org/dc/terms/"/>
  </ds:schemaRefs>
</ds:datastoreItem>
</file>

<file path=customXml/itemProps2.xml><?xml version="1.0" encoding="utf-8"?>
<ds:datastoreItem xmlns:ds="http://schemas.openxmlformats.org/officeDocument/2006/customXml" ds:itemID="{8243EFD4-7C61-4D0F-9A55-335F7E6C8888}">
  <ds:schemaRefs>
    <ds:schemaRef ds:uri="http://schemas.microsoft.com/sharepoint/v3/contenttype/forms"/>
  </ds:schemaRefs>
</ds:datastoreItem>
</file>

<file path=customXml/itemProps3.xml><?xml version="1.0" encoding="utf-8"?>
<ds:datastoreItem xmlns:ds="http://schemas.openxmlformats.org/officeDocument/2006/customXml" ds:itemID="{6C32FBF2-566B-44B8-8DD7-CCE46CC41A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43bd11-1eac-42d7-91cb-85c8444339b9"/>
    <ds:schemaRef ds:uri="8bbe55e0-5dd9-4ffa-8dd9-edbf102919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43062</TotalTime>
  <Words>7172</Words>
  <Application>Microsoft Office PowerPoint</Application>
  <PresentationFormat>寬螢幕</PresentationFormat>
  <Paragraphs>1658</Paragraphs>
  <Slides>68</Slides>
  <Notes>60</Notes>
  <HiddenSlides>1</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68</vt:i4>
      </vt:variant>
    </vt:vector>
  </HeadingPairs>
  <TitlesOfParts>
    <vt:vector size="79" baseType="lpstr">
      <vt:lpstr>微軟正黑體</vt:lpstr>
      <vt:lpstr>新細明體</vt:lpstr>
      <vt:lpstr>標楷體</vt:lpstr>
      <vt:lpstr>Arial</vt:lpstr>
      <vt:lpstr>Calibri</vt:lpstr>
      <vt:lpstr>Calibri Light</vt:lpstr>
      <vt:lpstr>Cambria Math</vt:lpstr>
      <vt:lpstr>IrisUPC</vt:lpstr>
      <vt:lpstr>Times New Roman</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結合離散小波轉換與深度學習模型預測餅類內餡的銷售數量 -以中部內餡製造工廠為例</dc:title>
  <dc:creator>順益 邱</dc:creator>
  <cp:lastModifiedBy>黃堉豪</cp:lastModifiedBy>
  <cp:revision>2857</cp:revision>
  <dcterms:created xsi:type="dcterms:W3CDTF">2021-12-18T06:02:15Z</dcterms:created>
  <dcterms:modified xsi:type="dcterms:W3CDTF">2023-06-08T05:33:34Z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0x010100782B5F3E4D63644BA4F5CB6FCA345E0E</vt:lpwstr>
  </property>
</Properties>
</file>